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256" r:id="rId2"/>
    <p:sldId id="354" r:id="rId3"/>
    <p:sldId id="347" r:id="rId4"/>
    <p:sldId id="300" r:id="rId5"/>
    <p:sldId id="274" r:id="rId6"/>
    <p:sldId id="301" r:id="rId7"/>
    <p:sldId id="302" r:id="rId8"/>
    <p:sldId id="258" r:id="rId9"/>
    <p:sldId id="263" r:id="rId10"/>
    <p:sldId id="262" r:id="rId11"/>
    <p:sldId id="275" r:id="rId12"/>
    <p:sldId id="277" r:id="rId13"/>
    <p:sldId id="288" r:id="rId14"/>
    <p:sldId id="304" r:id="rId15"/>
    <p:sldId id="260" r:id="rId16"/>
    <p:sldId id="261" r:id="rId17"/>
    <p:sldId id="265" r:id="rId18"/>
    <p:sldId id="267" r:id="rId19"/>
    <p:sldId id="279" r:id="rId20"/>
    <p:sldId id="266" r:id="rId21"/>
    <p:sldId id="280" r:id="rId22"/>
    <p:sldId id="289" r:id="rId23"/>
    <p:sldId id="270" r:id="rId24"/>
    <p:sldId id="271" r:id="rId25"/>
    <p:sldId id="273" r:id="rId26"/>
    <p:sldId id="281" r:id="rId27"/>
    <p:sldId id="290" r:id="rId28"/>
    <p:sldId id="282" r:id="rId29"/>
    <p:sldId id="283" r:id="rId30"/>
    <p:sldId id="291" r:id="rId31"/>
    <p:sldId id="321" r:id="rId32"/>
    <p:sldId id="284" r:id="rId33"/>
    <p:sldId id="285" r:id="rId34"/>
    <p:sldId id="292" r:id="rId35"/>
    <p:sldId id="305" r:id="rId36"/>
    <p:sldId id="306" r:id="rId37"/>
    <p:sldId id="307" r:id="rId38"/>
    <p:sldId id="308" r:id="rId39"/>
    <p:sldId id="310" r:id="rId40"/>
    <p:sldId id="320" r:id="rId41"/>
    <p:sldId id="311" r:id="rId42"/>
    <p:sldId id="312" r:id="rId43"/>
    <p:sldId id="313" r:id="rId44"/>
    <p:sldId id="314" r:id="rId45"/>
    <p:sldId id="315" r:id="rId46"/>
    <p:sldId id="316" r:id="rId47"/>
    <p:sldId id="317" r:id="rId48"/>
    <p:sldId id="319" r:id="rId49"/>
    <p:sldId id="318" r:id="rId50"/>
    <p:sldId id="329" r:id="rId51"/>
    <p:sldId id="330" r:id="rId52"/>
    <p:sldId id="331" r:id="rId53"/>
    <p:sldId id="322" r:id="rId54"/>
    <p:sldId id="298" r:id="rId55"/>
    <p:sldId id="349" r:id="rId56"/>
    <p:sldId id="326" r:id="rId57"/>
    <p:sldId id="327" r:id="rId58"/>
    <p:sldId id="351" r:id="rId59"/>
    <p:sldId id="325" r:id="rId60"/>
    <p:sldId id="348" r:id="rId61"/>
    <p:sldId id="352" r:id="rId62"/>
    <p:sldId id="332" r:id="rId63"/>
    <p:sldId id="333" r:id="rId64"/>
    <p:sldId id="334" r:id="rId65"/>
    <p:sldId id="353" r:id="rId66"/>
  </p:sldIdLst>
  <p:sldSz cx="9906000" cy="6858000" type="A4"/>
  <p:notesSz cx="10234613" cy="70993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0000"/>
    <a:srgbClr val="FFFF8F"/>
    <a:srgbClr val="0066FF"/>
    <a:srgbClr val="FFF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89" autoAdjust="0"/>
    <p:restoredTop sz="93887" autoAdjust="0"/>
  </p:normalViewPr>
  <p:slideViewPr>
    <p:cSldViewPr>
      <p:cViewPr>
        <p:scale>
          <a:sx n="100" d="100"/>
          <a:sy n="100" d="100"/>
        </p:scale>
        <p:origin x="-558" y="-546"/>
      </p:cViewPr>
      <p:guideLst>
        <p:guide orient="horz" pos="2160"/>
        <p:guide pos="312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hart>
    <c:title>
      <c:layout>
        <c:manualLayout>
          <c:xMode val="edge"/>
          <c:yMode val="edge"/>
          <c:x val="0.3955399971898575"/>
          <c:y val="0.12930949059297195"/>
        </c:manualLayout>
      </c:layout>
      <c:overlay val="0"/>
    </c:title>
    <c:autoTitleDeleted val="0"/>
    <c:view3D>
      <c:rotX val="15"/>
      <c:rotY val="20"/>
      <c:rAngAx val="0"/>
      <c:perspective val="30"/>
    </c:view3D>
    <c:floor>
      <c:thickness val="0"/>
    </c:floor>
    <c:sideWall>
      <c:thickness val="0"/>
    </c:sideWall>
    <c:backWall>
      <c:thickness val="0"/>
    </c:backWall>
    <c:plotArea>
      <c:layout/>
      <c:bar3DChart>
        <c:barDir val="col"/>
        <c:grouping val="standard"/>
        <c:varyColors val="0"/>
        <c:ser>
          <c:idx val="0"/>
          <c:order val="0"/>
          <c:tx>
            <c:strRef>
              <c:f>Sheet1!$B$1</c:f>
              <c:strCache>
                <c:ptCount val="1"/>
                <c:pt idx="0">
                  <c:v>Severity</c:v>
                </c:pt>
              </c:strCache>
            </c:strRef>
          </c:tx>
          <c:invertIfNegative val="0"/>
          <c:dPt>
            <c:idx val="0"/>
            <c:invertIfNegative val="0"/>
            <c:bubble3D val="0"/>
            <c:spPr>
              <a:solidFill>
                <a:srgbClr val="0070C0"/>
              </a:solidFill>
            </c:spPr>
          </c:dPt>
          <c:dPt>
            <c:idx val="1"/>
            <c:invertIfNegative val="0"/>
            <c:bubble3D val="0"/>
            <c:spPr>
              <a:solidFill>
                <a:srgbClr val="00B0F0"/>
              </a:solidFill>
            </c:spPr>
          </c:dPt>
          <c:dPt>
            <c:idx val="2"/>
            <c:invertIfNegative val="0"/>
            <c:bubble3D val="0"/>
            <c:spPr>
              <a:solidFill>
                <a:srgbClr val="FFC000"/>
              </a:solidFill>
            </c:spPr>
          </c:dPt>
          <c:dPt>
            <c:idx val="3"/>
            <c:invertIfNegative val="0"/>
            <c:bubble3D val="0"/>
            <c:spPr>
              <a:solidFill>
                <a:srgbClr val="FF0000"/>
              </a:solidFill>
            </c:spPr>
          </c:dPt>
          <c:cat>
            <c:strRef>
              <c:f>Sheet1!$A$2:$A$5</c:f>
              <c:strCache>
                <c:ptCount val="4"/>
                <c:pt idx="0">
                  <c:v>HOT FILLING</c:v>
                </c:pt>
                <c:pt idx="1">
                  <c:v>OVEN HEATING</c:v>
                </c:pt>
                <c:pt idx="2">
                  <c:v>SETOFF</c:v>
                </c:pt>
                <c:pt idx="3">
                  <c:v>STORAGE</c:v>
                </c:pt>
              </c:strCache>
            </c:strRef>
          </c:cat>
          <c:val>
            <c:numRef>
              <c:f>Sheet1!$B$2:$B$5</c:f>
              <c:numCache>
                <c:formatCode>General</c:formatCode>
                <c:ptCount val="4"/>
                <c:pt idx="0">
                  <c:v>3</c:v>
                </c:pt>
                <c:pt idx="1">
                  <c:v>5</c:v>
                </c:pt>
                <c:pt idx="2">
                  <c:v>53</c:v>
                </c:pt>
                <c:pt idx="3">
                  <c:v>90</c:v>
                </c:pt>
              </c:numCache>
            </c:numRef>
          </c:val>
        </c:ser>
        <c:dLbls>
          <c:showLegendKey val="0"/>
          <c:showVal val="0"/>
          <c:showCatName val="0"/>
          <c:showSerName val="0"/>
          <c:showPercent val="0"/>
          <c:showBubbleSize val="0"/>
        </c:dLbls>
        <c:gapWidth val="150"/>
        <c:shape val="cylinder"/>
        <c:axId val="253932672"/>
        <c:axId val="253934208"/>
        <c:axId val="257609216"/>
      </c:bar3DChart>
      <c:catAx>
        <c:axId val="253932672"/>
        <c:scaling>
          <c:orientation val="minMax"/>
        </c:scaling>
        <c:delete val="0"/>
        <c:axPos val="b"/>
        <c:majorTickMark val="out"/>
        <c:minorTickMark val="none"/>
        <c:tickLblPos val="nextTo"/>
        <c:crossAx val="253934208"/>
        <c:crosses val="autoZero"/>
        <c:auto val="1"/>
        <c:lblAlgn val="ctr"/>
        <c:lblOffset val="100"/>
        <c:noMultiLvlLbl val="0"/>
      </c:catAx>
      <c:valAx>
        <c:axId val="253934208"/>
        <c:scaling>
          <c:orientation val="minMax"/>
        </c:scaling>
        <c:delete val="0"/>
        <c:axPos val="l"/>
        <c:majorGridlines/>
        <c:numFmt formatCode="General" sourceLinked="1"/>
        <c:majorTickMark val="out"/>
        <c:minorTickMark val="none"/>
        <c:tickLblPos val="nextTo"/>
        <c:crossAx val="253932672"/>
        <c:crosses val="autoZero"/>
        <c:crossBetween val="between"/>
      </c:valAx>
      <c:serAx>
        <c:axId val="257609216"/>
        <c:scaling>
          <c:orientation val="minMax"/>
        </c:scaling>
        <c:delete val="1"/>
        <c:axPos val="b"/>
        <c:majorTickMark val="out"/>
        <c:minorTickMark val="none"/>
        <c:tickLblPos val="none"/>
        <c:crossAx val="253934208"/>
        <c:crosses val="autoZero"/>
      </c:serAx>
    </c:plotArea>
    <c:plotVisOnly val="1"/>
    <c:dispBlanksAs val="gap"/>
    <c:showDLblsOverMax val="0"/>
  </c:chart>
  <c:txPr>
    <a:bodyPr/>
    <a:lstStyle/>
    <a:p>
      <a:pPr>
        <a:defRPr sz="1800"/>
      </a:pPr>
      <a:endParaRPr lang="en-US"/>
    </a:p>
  </c:txPr>
  <c:externalData r:id="rId1">
    <c:autoUpdate val="0"/>
  </c:externalData>
</c:chartSpace>
</file>

<file path=ppt/diagrams/_rels/data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689B8-9573-4C8C-9D7F-DA1F9D0C9D83}" type="doc">
      <dgm:prSet loTypeId="urn:microsoft.com/office/officeart/2005/8/layout/process1" loCatId="process" qsTypeId="urn:microsoft.com/office/officeart/2005/8/quickstyle/3d1" qsCatId="3D" csTypeId="urn:microsoft.com/office/officeart/2005/8/colors/accent1_2" csCatId="accent1" phldr="1"/>
      <dgm:spPr/>
      <dgm:t>
        <a:bodyPr/>
        <a:lstStyle/>
        <a:p>
          <a:endParaRPr lang="en-US"/>
        </a:p>
      </dgm:t>
    </dgm:pt>
    <dgm:pt modelId="{107CEE6F-7AC5-41BC-93F2-71C67AADA72D}">
      <dgm:prSet phldrT="[Text]" custT="1"/>
      <dgm:spPr>
        <a:xfrm>
          <a:off x="3818" y="0"/>
          <a:ext cx="1669680" cy="91440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a:lstStyle/>
        <a:p>
          <a:r>
            <a:rPr lang="fr-FR" sz="1200" b="1" dirty="0" smtClean="0">
              <a:solidFill>
                <a:sysClr val="window" lastClr="FFFFFF"/>
              </a:solidFill>
              <a:latin typeface="Calibri"/>
              <a:ea typeface="+mn-ea"/>
              <a:cs typeface="+mn-cs"/>
            </a:rPr>
            <a:t>Step1</a:t>
          </a:r>
          <a:endParaRPr lang="en-US" sz="1200" b="1" dirty="0">
            <a:solidFill>
              <a:sysClr val="window" lastClr="FFFFFF"/>
            </a:solidFill>
            <a:latin typeface="Calibri"/>
            <a:ea typeface="+mn-ea"/>
            <a:cs typeface="+mn-cs"/>
          </a:endParaRPr>
        </a:p>
      </dgm:t>
    </dgm:pt>
    <dgm:pt modelId="{8DC421FE-F4A4-46EF-9F5A-2A67933879D2}" type="parTrans" cxnId="{5B62C63B-E3B7-49DA-9251-FB61ACE71BDD}">
      <dgm:prSet/>
      <dgm:spPr/>
      <dgm:t>
        <a:bodyPr/>
        <a:lstStyle/>
        <a:p>
          <a:endParaRPr lang="en-US" sz="2000"/>
        </a:p>
      </dgm:t>
    </dgm:pt>
    <dgm:pt modelId="{1CF585A6-8C71-4264-98CC-F15558B50D94}" type="sibTrans" cxnId="{5B62C63B-E3B7-49DA-9251-FB61ACE71BDD}">
      <dgm:prSet custT="1"/>
      <dgm:spPr>
        <a:xfrm>
          <a:off x="1840467" y="250159"/>
          <a:ext cx="353972" cy="414080"/>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gm:spPr>
      <dgm:t>
        <a:bodyPr/>
        <a:lstStyle/>
        <a:p>
          <a:endParaRPr lang="en-US" sz="2000">
            <a:solidFill>
              <a:sysClr val="window" lastClr="FFFFFF"/>
            </a:solidFill>
            <a:latin typeface="Calibri"/>
            <a:ea typeface="+mn-ea"/>
            <a:cs typeface="+mn-cs"/>
          </a:endParaRPr>
        </a:p>
      </dgm:t>
    </dgm:pt>
    <dgm:pt modelId="{53B1FBCE-AC05-4E5C-A3C5-C7B48B5718F9}">
      <dgm:prSet phldrT="[Text]" custT="1"/>
      <dgm:spPr>
        <a:xfrm>
          <a:off x="2341371" y="0"/>
          <a:ext cx="1669680" cy="91440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a:lstStyle/>
        <a:p>
          <a:r>
            <a:rPr lang="fr-FR" sz="1200" b="1" dirty="0" smtClean="0">
              <a:solidFill>
                <a:sysClr val="window" lastClr="FFFFFF"/>
              </a:solidFill>
              <a:latin typeface="Calibri"/>
              <a:ea typeface="+mn-ea"/>
              <a:cs typeface="+mn-cs"/>
            </a:rPr>
            <a:t>Step2</a:t>
          </a:r>
          <a:endParaRPr lang="en-US" sz="1200" b="1" noProof="0" dirty="0">
            <a:solidFill>
              <a:sysClr val="window" lastClr="FFFFFF"/>
            </a:solidFill>
            <a:latin typeface="Calibri"/>
            <a:ea typeface="+mn-ea"/>
            <a:cs typeface="+mn-cs"/>
          </a:endParaRPr>
        </a:p>
      </dgm:t>
    </dgm:pt>
    <dgm:pt modelId="{B025F61B-FE7E-4901-ACF7-4B9E41330265}" type="parTrans" cxnId="{4F88FAA3-E68C-44AF-A570-50375C4FB695}">
      <dgm:prSet/>
      <dgm:spPr/>
      <dgm:t>
        <a:bodyPr/>
        <a:lstStyle/>
        <a:p>
          <a:endParaRPr lang="en-US" sz="2000"/>
        </a:p>
      </dgm:t>
    </dgm:pt>
    <dgm:pt modelId="{FCE9B3B8-DCE7-4357-B3EF-CF8E0A3D175B}" type="sibTrans" cxnId="{4F88FAA3-E68C-44AF-A570-50375C4FB695}">
      <dgm:prSet custT="1"/>
      <dgm:spPr>
        <a:xfrm>
          <a:off x="4178019" y="250159"/>
          <a:ext cx="353972" cy="414080"/>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gm:spPr>
      <dgm:t>
        <a:bodyPr/>
        <a:lstStyle/>
        <a:p>
          <a:endParaRPr lang="en-US" sz="2000">
            <a:solidFill>
              <a:sysClr val="window" lastClr="FFFFFF"/>
            </a:solidFill>
            <a:latin typeface="Calibri"/>
            <a:ea typeface="+mn-ea"/>
            <a:cs typeface="+mn-cs"/>
          </a:endParaRPr>
        </a:p>
      </dgm:t>
    </dgm:pt>
    <dgm:pt modelId="{BCB4F122-A6E2-4D70-8ECF-DFEA4EBEA21D}">
      <dgm:prSet phldrT="[Text]" custT="1"/>
      <dgm:spPr>
        <a:xfrm>
          <a:off x="4678923" y="0"/>
          <a:ext cx="1669680" cy="91440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a:lstStyle/>
        <a:p>
          <a:r>
            <a:rPr lang="fr-FR" sz="1200" b="1" dirty="0" smtClean="0">
              <a:solidFill>
                <a:sysClr val="window" lastClr="FFFFFF"/>
              </a:solidFill>
              <a:latin typeface="Calibri"/>
              <a:ea typeface="+mn-ea"/>
              <a:cs typeface="+mn-cs"/>
            </a:rPr>
            <a:t>Step3 </a:t>
          </a:r>
          <a:endParaRPr lang="en-US" sz="1200" b="1" dirty="0">
            <a:solidFill>
              <a:sysClr val="window" lastClr="FFFFFF"/>
            </a:solidFill>
            <a:latin typeface="Calibri"/>
            <a:ea typeface="+mn-ea"/>
            <a:cs typeface="+mn-cs"/>
          </a:endParaRPr>
        </a:p>
      </dgm:t>
    </dgm:pt>
    <dgm:pt modelId="{FD780FAB-7BEF-4550-B5EE-55C66AFB84D2}" type="parTrans" cxnId="{1D85DFC8-D025-4A6D-BC77-3896CDC82187}">
      <dgm:prSet/>
      <dgm:spPr/>
      <dgm:t>
        <a:bodyPr/>
        <a:lstStyle/>
        <a:p>
          <a:endParaRPr lang="en-US" sz="2000"/>
        </a:p>
      </dgm:t>
    </dgm:pt>
    <dgm:pt modelId="{579E7322-8653-4F47-96FF-76E9CD3848CB}" type="sibTrans" cxnId="{1D85DFC8-D025-4A6D-BC77-3896CDC82187}">
      <dgm:prSet custT="1"/>
      <dgm:spPr>
        <a:xfrm>
          <a:off x="6515571" y="250159"/>
          <a:ext cx="353972" cy="414080"/>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gm:spPr>
      <dgm:t>
        <a:bodyPr/>
        <a:lstStyle/>
        <a:p>
          <a:endParaRPr lang="en-US" sz="2000">
            <a:solidFill>
              <a:sysClr val="window" lastClr="FFFFFF"/>
            </a:solidFill>
            <a:latin typeface="Calibri"/>
            <a:ea typeface="+mn-ea"/>
            <a:cs typeface="+mn-cs"/>
          </a:endParaRPr>
        </a:p>
      </dgm:t>
    </dgm:pt>
    <dgm:pt modelId="{4EEA2C5E-58F8-43F3-8CCB-CE85D40BA578}">
      <dgm:prSet phldrT="[Text]" custT="1"/>
      <dgm:spPr>
        <a:xfrm>
          <a:off x="7016475" y="0"/>
          <a:ext cx="1669680" cy="91440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gm:spPr>
      <dgm:t>
        <a:bodyPr/>
        <a:lstStyle/>
        <a:p>
          <a:r>
            <a:rPr lang="fr-FR" sz="1200" b="1" dirty="0" smtClean="0">
              <a:solidFill>
                <a:sysClr val="window" lastClr="FFFFFF"/>
              </a:solidFill>
              <a:latin typeface="Calibri"/>
              <a:ea typeface="+mn-ea"/>
              <a:cs typeface="+mn-cs"/>
            </a:rPr>
            <a:t>Step4</a:t>
          </a:r>
          <a:endParaRPr lang="en-US" sz="1200" b="1" dirty="0">
            <a:solidFill>
              <a:sysClr val="window" lastClr="FFFFFF"/>
            </a:solidFill>
            <a:latin typeface="Calibri"/>
            <a:ea typeface="+mn-ea"/>
            <a:cs typeface="+mn-cs"/>
          </a:endParaRPr>
        </a:p>
      </dgm:t>
    </dgm:pt>
    <dgm:pt modelId="{6C9B5881-68BD-4F60-A005-A4EB1AD465E7}" type="parTrans" cxnId="{BEC1A78C-2BB8-4C69-803F-02DD063BEF25}">
      <dgm:prSet/>
      <dgm:spPr/>
      <dgm:t>
        <a:bodyPr/>
        <a:lstStyle/>
        <a:p>
          <a:endParaRPr lang="en-US" sz="2000"/>
        </a:p>
      </dgm:t>
    </dgm:pt>
    <dgm:pt modelId="{0C833B15-BFBB-4B6B-B551-197699462603}" type="sibTrans" cxnId="{BEC1A78C-2BB8-4C69-803F-02DD063BEF25}">
      <dgm:prSet/>
      <dgm:spPr/>
      <dgm:t>
        <a:bodyPr/>
        <a:lstStyle/>
        <a:p>
          <a:endParaRPr lang="en-US" sz="2000"/>
        </a:p>
      </dgm:t>
    </dgm:pt>
    <dgm:pt modelId="{3123E1BD-B7B8-476A-BD3E-5D0AF3CEAFA4}" type="pres">
      <dgm:prSet presAssocID="{D54689B8-9573-4C8C-9D7F-DA1F9D0C9D83}" presName="Name0" presStyleCnt="0">
        <dgm:presLayoutVars>
          <dgm:dir/>
          <dgm:resizeHandles val="exact"/>
        </dgm:presLayoutVars>
      </dgm:prSet>
      <dgm:spPr/>
      <dgm:t>
        <a:bodyPr/>
        <a:lstStyle/>
        <a:p>
          <a:endParaRPr lang="en-US"/>
        </a:p>
      </dgm:t>
    </dgm:pt>
    <dgm:pt modelId="{BD2B248B-876F-468B-8A82-2571D18539CC}" type="pres">
      <dgm:prSet presAssocID="{107CEE6F-7AC5-41BC-93F2-71C67AADA72D}" presName="node" presStyleLbl="node1" presStyleIdx="0" presStyleCnt="4">
        <dgm:presLayoutVars>
          <dgm:bulletEnabled val="1"/>
        </dgm:presLayoutVars>
      </dgm:prSet>
      <dgm:spPr/>
      <dgm:t>
        <a:bodyPr/>
        <a:lstStyle/>
        <a:p>
          <a:endParaRPr lang="en-US"/>
        </a:p>
      </dgm:t>
    </dgm:pt>
    <dgm:pt modelId="{F22102E7-274A-40D1-8159-A1C1A5F12488}" type="pres">
      <dgm:prSet presAssocID="{1CF585A6-8C71-4264-98CC-F15558B50D94}" presName="sibTrans" presStyleLbl="sibTrans2D1" presStyleIdx="0" presStyleCnt="3"/>
      <dgm:spPr/>
      <dgm:t>
        <a:bodyPr/>
        <a:lstStyle/>
        <a:p>
          <a:endParaRPr lang="en-US"/>
        </a:p>
      </dgm:t>
    </dgm:pt>
    <dgm:pt modelId="{E5A291F2-66B7-4606-834B-9F93F3379BA6}" type="pres">
      <dgm:prSet presAssocID="{1CF585A6-8C71-4264-98CC-F15558B50D94}" presName="connectorText" presStyleLbl="sibTrans2D1" presStyleIdx="0" presStyleCnt="3"/>
      <dgm:spPr/>
      <dgm:t>
        <a:bodyPr/>
        <a:lstStyle/>
        <a:p>
          <a:endParaRPr lang="en-US"/>
        </a:p>
      </dgm:t>
    </dgm:pt>
    <dgm:pt modelId="{1160B990-FE98-491D-90C6-C21DDF1170FE}" type="pres">
      <dgm:prSet presAssocID="{53B1FBCE-AC05-4E5C-A3C5-C7B48B5718F9}" presName="node" presStyleLbl="node1" presStyleIdx="1" presStyleCnt="4">
        <dgm:presLayoutVars>
          <dgm:bulletEnabled val="1"/>
        </dgm:presLayoutVars>
      </dgm:prSet>
      <dgm:spPr/>
      <dgm:t>
        <a:bodyPr/>
        <a:lstStyle/>
        <a:p>
          <a:endParaRPr lang="en-US"/>
        </a:p>
      </dgm:t>
    </dgm:pt>
    <dgm:pt modelId="{48EC5BFC-6036-4952-B7FA-3B6A23975238}" type="pres">
      <dgm:prSet presAssocID="{FCE9B3B8-DCE7-4357-B3EF-CF8E0A3D175B}" presName="sibTrans" presStyleLbl="sibTrans2D1" presStyleIdx="1" presStyleCnt="3"/>
      <dgm:spPr/>
      <dgm:t>
        <a:bodyPr/>
        <a:lstStyle/>
        <a:p>
          <a:endParaRPr lang="en-US"/>
        </a:p>
      </dgm:t>
    </dgm:pt>
    <dgm:pt modelId="{E906DF30-5A6B-47CE-8947-9F48D3F71BEE}" type="pres">
      <dgm:prSet presAssocID="{FCE9B3B8-DCE7-4357-B3EF-CF8E0A3D175B}" presName="connectorText" presStyleLbl="sibTrans2D1" presStyleIdx="1" presStyleCnt="3"/>
      <dgm:spPr/>
      <dgm:t>
        <a:bodyPr/>
        <a:lstStyle/>
        <a:p>
          <a:endParaRPr lang="en-US"/>
        </a:p>
      </dgm:t>
    </dgm:pt>
    <dgm:pt modelId="{2705EB29-E176-49EB-BACC-F99D22473D6E}" type="pres">
      <dgm:prSet presAssocID="{BCB4F122-A6E2-4D70-8ECF-DFEA4EBEA21D}" presName="node" presStyleLbl="node1" presStyleIdx="2" presStyleCnt="4">
        <dgm:presLayoutVars>
          <dgm:bulletEnabled val="1"/>
        </dgm:presLayoutVars>
      </dgm:prSet>
      <dgm:spPr/>
      <dgm:t>
        <a:bodyPr/>
        <a:lstStyle/>
        <a:p>
          <a:endParaRPr lang="en-US"/>
        </a:p>
      </dgm:t>
    </dgm:pt>
    <dgm:pt modelId="{CA985D1A-C4EB-4217-B6EB-E2AA476FA27C}" type="pres">
      <dgm:prSet presAssocID="{579E7322-8653-4F47-96FF-76E9CD3848CB}" presName="sibTrans" presStyleLbl="sibTrans2D1" presStyleIdx="2" presStyleCnt="3"/>
      <dgm:spPr/>
      <dgm:t>
        <a:bodyPr/>
        <a:lstStyle/>
        <a:p>
          <a:endParaRPr lang="en-US"/>
        </a:p>
      </dgm:t>
    </dgm:pt>
    <dgm:pt modelId="{EE24D3CB-A955-463E-ABFF-DDD96D8E610F}" type="pres">
      <dgm:prSet presAssocID="{579E7322-8653-4F47-96FF-76E9CD3848CB}" presName="connectorText" presStyleLbl="sibTrans2D1" presStyleIdx="2" presStyleCnt="3"/>
      <dgm:spPr/>
      <dgm:t>
        <a:bodyPr/>
        <a:lstStyle/>
        <a:p>
          <a:endParaRPr lang="en-US"/>
        </a:p>
      </dgm:t>
    </dgm:pt>
    <dgm:pt modelId="{C7CD8BD5-D0B2-4D77-AC27-CFC72580CA2C}" type="pres">
      <dgm:prSet presAssocID="{4EEA2C5E-58F8-43F3-8CCB-CE85D40BA578}" presName="node" presStyleLbl="node1" presStyleIdx="3" presStyleCnt="4">
        <dgm:presLayoutVars>
          <dgm:bulletEnabled val="1"/>
        </dgm:presLayoutVars>
      </dgm:prSet>
      <dgm:spPr/>
      <dgm:t>
        <a:bodyPr/>
        <a:lstStyle/>
        <a:p>
          <a:endParaRPr lang="en-US"/>
        </a:p>
      </dgm:t>
    </dgm:pt>
  </dgm:ptLst>
  <dgm:cxnLst>
    <dgm:cxn modelId="{BEC1A78C-2BB8-4C69-803F-02DD063BEF25}" srcId="{D54689B8-9573-4C8C-9D7F-DA1F9D0C9D83}" destId="{4EEA2C5E-58F8-43F3-8CCB-CE85D40BA578}" srcOrd="3" destOrd="0" parTransId="{6C9B5881-68BD-4F60-A005-A4EB1AD465E7}" sibTransId="{0C833B15-BFBB-4B6B-B551-197699462603}"/>
    <dgm:cxn modelId="{4F88FAA3-E68C-44AF-A570-50375C4FB695}" srcId="{D54689B8-9573-4C8C-9D7F-DA1F9D0C9D83}" destId="{53B1FBCE-AC05-4E5C-A3C5-C7B48B5718F9}" srcOrd="1" destOrd="0" parTransId="{B025F61B-FE7E-4901-ACF7-4B9E41330265}" sibTransId="{FCE9B3B8-DCE7-4357-B3EF-CF8E0A3D175B}"/>
    <dgm:cxn modelId="{7BFE690D-0615-4A9A-94A8-A56C96020AC9}" type="presOf" srcId="{579E7322-8653-4F47-96FF-76E9CD3848CB}" destId="{CA985D1A-C4EB-4217-B6EB-E2AA476FA27C}" srcOrd="0" destOrd="0" presId="urn:microsoft.com/office/officeart/2005/8/layout/process1"/>
    <dgm:cxn modelId="{1A84A43D-C996-4E49-B45B-6BB00E8BF241}" type="presOf" srcId="{107CEE6F-7AC5-41BC-93F2-71C67AADA72D}" destId="{BD2B248B-876F-468B-8A82-2571D18539CC}" srcOrd="0" destOrd="0" presId="urn:microsoft.com/office/officeart/2005/8/layout/process1"/>
    <dgm:cxn modelId="{1D85DFC8-D025-4A6D-BC77-3896CDC82187}" srcId="{D54689B8-9573-4C8C-9D7F-DA1F9D0C9D83}" destId="{BCB4F122-A6E2-4D70-8ECF-DFEA4EBEA21D}" srcOrd="2" destOrd="0" parTransId="{FD780FAB-7BEF-4550-B5EE-55C66AFB84D2}" sibTransId="{579E7322-8653-4F47-96FF-76E9CD3848CB}"/>
    <dgm:cxn modelId="{DB87747D-27FB-450A-95EE-A0329C1B2871}" type="presOf" srcId="{53B1FBCE-AC05-4E5C-A3C5-C7B48B5718F9}" destId="{1160B990-FE98-491D-90C6-C21DDF1170FE}" srcOrd="0" destOrd="0" presId="urn:microsoft.com/office/officeart/2005/8/layout/process1"/>
    <dgm:cxn modelId="{8C5B7A6F-A5DD-44A1-8354-FE3068EF6703}" type="presOf" srcId="{1CF585A6-8C71-4264-98CC-F15558B50D94}" destId="{F22102E7-274A-40D1-8159-A1C1A5F12488}" srcOrd="0" destOrd="0" presId="urn:microsoft.com/office/officeart/2005/8/layout/process1"/>
    <dgm:cxn modelId="{5B62C63B-E3B7-49DA-9251-FB61ACE71BDD}" srcId="{D54689B8-9573-4C8C-9D7F-DA1F9D0C9D83}" destId="{107CEE6F-7AC5-41BC-93F2-71C67AADA72D}" srcOrd="0" destOrd="0" parTransId="{8DC421FE-F4A4-46EF-9F5A-2A67933879D2}" sibTransId="{1CF585A6-8C71-4264-98CC-F15558B50D94}"/>
    <dgm:cxn modelId="{3463EC2C-30AC-43E7-9812-53D247F5CE2C}" type="presOf" srcId="{579E7322-8653-4F47-96FF-76E9CD3848CB}" destId="{EE24D3CB-A955-463E-ABFF-DDD96D8E610F}" srcOrd="1" destOrd="0" presId="urn:microsoft.com/office/officeart/2005/8/layout/process1"/>
    <dgm:cxn modelId="{24C08F5A-C059-4B96-AFEF-9D7BBFFCDF4E}" type="presOf" srcId="{FCE9B3B8-DCE7-4357-B3EF-CF8E0A3D175B}" destId="{E906DF30-5A6B-47CE-8947-9F48D3F71BEE}" srcOrd="1" destOrd="0" presId="urn:microsoft.com/office/officeart/2005/8/layout/process1"/>
    <dgm:cxn modelId="{307B1964-FF8A-422E-9995-AC26779D33A0}" type="presOf" srcId="{BCB4F122-A6E2-4D70-8ECF-DFEA4EBEA21D}" destId="{2705EB29-E176-49EB-BACC-F99D22473D6E}" srcOrd="0" destOrd="0" presId="urn:microsoft.com/office/officeart/2005/8/layout/process1"/>
    <dgm:cxn modelId="{570602EE-729E-437A-857A-2F8B18718612}" type="presOf" srcId="{4EEA2C5E-58F8-43F3-8CCB-CE85D40BA578}" destId="{C7CD8BD5-D0B2-4D77-AC27-CFC72580CA2C}" srcOrd="0" destOrd="0" presId="urn:microsoft.com/office/officeart/2005/8/layout/process1"/>
    <dgm:cxn modelId="{35AA73E2-854E-4F1F-82B2-3B73B497B360}" type="presOf" srcId="{D54689B8-9573-4C8C-9D7F-DA1F9D0C9D83}" destId="{3123E1BD-B7B8-476A-BD3E-5D0AF3CEAFA4}" srcOrd="0" destOrd="0" presId="urn:microsoft.com/office/officeart/2005/8/layout/process1"/>
    <dgm:cxn modelId="{4D8EB8C3-82EA-4732-96A5-39D6F4D6DEB8}" type="presOf" srcId="{1CF585A6-8C71-4264-98CC-F15558B50D94}" destId="{E5A291F2-66B7-4606-834B-9F93F3379BA6}" srcOrd="1" destOrd="0" presId="urn:microsoft.com/office/officeart/2005/8/layout/process1"/>
    <dgm:cxn modelId="{55E08936-8C7F-47EB-9FB3-77186049BC09}" type="presOf" srcId="{FCE9B3B8-DCE7-4357-B3EF-CF8E0A3D175B}" destId="{48EC5BFC-6036-4952-B7FA-3B6A23975238}" srcOrd="0" destOrd="0" presId="urn:microsoft.com/office/officeart/2005/8/layout/process1"/>
    <dgm:cxn modelId="{1DE4B502-BC48-44FA-854D-9EF5C1937377}" type="presParOf" srcId="{3123E1BD-B7B8-476A-BD3E-5D0AF3CEAFA4}" destId="{BD2B248B-876F-468B-8A82-2571D18539CC}" srcOrd="0" destOrd="0" presId="urn:microsoft.com/office/officeart/2005/8/layout/process1"/>
    <dgm:cxn modelId="{043DB3CA-DEA5-4CB2-B96A-D789B387BBD6}" type="presParOf" srcId="{3123E1BD-B7B8-476A-BD3E-5D0AF3CEAFA4}" destId="{F22102E7-274A-40D1-8159-A1C1A5F12488}" srcOrd="1" destOrd="0" presId="urn:microsoft.com/office/officeart/2005/8/layout/process1"/>
    <dgm:cxn modelId="{3698B157-5138-4263-82F9-3783CF74EC4A}" type="presParOf" srcId="{F22102E7-274A-40D1-8159-A1C1A5F12488}" destId="{E5A291F2-66B7-4606-834B-9F93F3379BA6}" srcOrd="0" destOrd="0" presId="urn:microsoft.com/office/officeart/2005/8/layout/process1"/>
    <dgm:cxn modelId="{CBF75BCA-C7F5-47B6-82BF-CCF8BD54B840}" type="presParOf" srcId="{3123E1BD-B7B8-476A-BD3E-5D0AF3CEAFA4}" destId="{1160B990-FE98-491D-90C6-C21DDF1170FE}" srcOrd="2" destOrd="0" presId="urn:microsoft.com/office/officeart/2005/8/layout/process1"/>
    <dgm:cxn modelId="{03233550-41F4-4C0B-BF99-1B6ED18F50AA}" type="presParOf" srcId="{3123E1BD-B7B8-476A-BD3E-5D0AF3CEAFA4}" destId="{48EC5BFC-6036-4952-B7FA-3B6A23975238}" srcOrd="3" destOrd="0" presId="urn:microsoft.com/office/officeart/2005/8/layout/process1"/>
    <dgm:cxn modelId="{2797F86B-443A-4474-819D-7D7CB99A9035}" type="presParOf" srcId="{48EC5BFC-6036-4952-B7FA-3B6A23975238}" destId="{E906DF30-5A6B-47CE-8947-9F48D3F71BEE}" srcOrd="0" destOrd="0" presId="urn:microsoft.com/office/officeart/2005/8/layout/process1"/>
    <dgm:cxn modelId="{448A6822-FA70-4DD3-877E-3831C4BF5F01}" type="presParOf" srcId="{3123E1BD-B7B8-476A-BD3E-5D0AF3CEAFA4}" destId="{2705EB29-E176-49EB-BACC-F99D22473D6E}" srcOrd="4" destOrd="0" presId="urn:microsoft.com/office/officeart/2005/8/layout/process1"/>
    <dgm:cxn modelId="{84A463B8-D171-41BE-A2A3-2EFD4A85B787}" type="presParOf" srcId="{3123E1BD-B7B8-476A-BD3E-5D0AF3CEAFA4}" destId="{CA985D1A-C4EB-4217-B6EB-E2AA476FA27C}" srcOrd="5" destOrd="0" presId="urn:microsoft.com/office/officeart/2005/8/layout/process1"/>
    <dgm:cxn modelId="{C47A97F8-6B7E-4DA2-91BC-DDD21433313D}" type="presParOf" srcId="{CA985D1A-C4EB-4217-B6EB-E2AA476FA27C}" destId="{EE24D3CB-A955-463E-ABFF-DDD96D8E610F}" srcOrd="0" destOrd="0" presId="urn:microsoft.com/office/officeart/2005/8/layout/process1"/>
    <dgm:cxn modelId="{09689D3D-F020-45A1-A4A0-89583BC6C854}" type="presParOf" srcId="{3123E1BD-B7B8-476A-BD3E-5D0AF3CEAFA4}" destId="{C7CD8BD5-D0B2-4D77-AC27-CFC72580CA2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1C656-784D-438A-A13E-B6DAB0902243}" type="doc">
      <dgm:prSet loTypeId="urn:microsoft.com/office/officeart/2005/8/layout/hList7#1" loCatId="list" qsTypeId="urn:microsoft.com/office/officeart/2005/8/quickstyle/simple1" qsCatId="simple" csTypeId="urn:microsoft.com/office/officeart/2005/8/colors/accent1_2" csCatId="accent1" phldr="1"/>
      <dgm:spPr/>
      <dgm:t>
        <a:bodyPr/>
        <a:lstStyle/>
        <a:p>
          <a:endParaRPr lang="fr-FR"/>
        </a:p>
      </dgm:t>
    </dgm:pt>
    <dgm:pt modelId="{5160C8C1-E26A-461D-A849-4FFF3DFE905F}">
      <dgm:prSet custT="1"/>
      <dgm:spPr>
        <a:solidFill>
          <a:schemeClr val="accent5"/>
        </a:solidFill>
      </dgm:spPr>
      <dgm:t>
        <a:bodyPr/>
        <a:lstStyle/>
        <a:p>
          <a:pPr rtl="0"/>
          <a:r>
            <a:rPr lang="en-US" sz="1600" b="1" dirty="0" smtClean="0"/>
            <a:t>RULE 1</a:t>
          </a:r>
        </a:p>
        <a:p>
          <a:pPr rtl="0"/>
          <a:r>
            <a:rPr lang="en-US" sz="1600" dirty="0" smtClean="0"/>
            <a:t>The final migration (consequence) in food does not depend on the order of « contamination » steps.</a:t>
          </a:r>
          <a:endParaRPr lang="fr-FR" sz="1600" dirty="0"/>
        </a:p>
      </dgm:t>
    </dgm:pt>
    <dgm:pt modelId="{B2CBFE76-0ED2-47C8-B322-141BFC28D4A1}" type="parTrans" cxnId="{28FE0AFE-B5CA-41D1-A45E-946D1843826E}">
      <dgm:prSet/>
      <dgm:spPr/>
      <dgm:t>
        <a:bodyPr/>
        <a:lstStyle/>
        <a:p>
          <a:endParaRPr lang="fr-FR"/>
        </a:p>
      </dgm:t>
    </dgm:pt>
    <dgm:pt modelId="{E1B1B9FE-9E23-4F5A-BDD5-FC1613B40D06}" type="sibTrans" cxnId="{28FE0AFE-B5CA-41D1-A45E-946D1843826E}">
      <dgm:prSet/>
      <dgm:spPr/>
      <dgm:t>
        <a:bodyPr/>
        <a:lstStyle/>
        <a:p>
          <a:endParaRPr lang="fr-FR"/>
        </a:p>
      </dgm:t>
    </dgm:pt>
    <dgm:pt modelId="{BDCE7C36-98C4-4476-BAF4-F4A799DB7DAF}">
      <dgm:prSet custT="1"/>
      <dgm:spPr>
        <a:solidFill>
          <a:schemeClr val="accent5"/>
        </a:solidFill>
      </dgm:spPr>
      <dgm:t>
        <a:bodyPr/>
        <a:lstStyle/>
        <a:p>
          <a:pPr rtl="0"/>
          <a:r>
            <a:rPr lang="en-US" sz="1400" b="1" dirty="0" smtClean="0"/>
            <a:t>RULE 2</a:t>
          </a:r>
        </a:p>
        <a:p>
          <a:pPr rtl="0"/>
          <a:r>
            <a:rPr lang="en-US" sz="1400" dirty="0" smtClean="0"/>
            <a:t>As migration is cumulative, the individual contribution of each step depends on its position in flowchart. An assessment of modal criticality independent of position is obtained by assessing the final migration without the step to evaluate.</a:t>
          </a:r>
          <a:endParaRPr lang="fr-FR" sz="1400" dirty="0"/>
        </a:p>
      </dgm:t>
    </dgm:pt>
    <dgm:pt modelId="{CC03D890-C924-420E-B39C-5102EF4F350D}" type="parTrans" cxnId="{9A10FCEC-1CAD-4B80-B1FF-D687C810DE48}">
      <dgm:prSet/>
      <dgm:spPr/>
      <dgm:t>
        <a:bodyPr/>
        <a:lstStyle/>
        <a:p>
          <a:endParaRPr lang="fr-FR"/>
        </a:p>
      </dgm:t>
    </dgm:pt>
    <dgm:pt modelId="{4D67B75A-8770-4B30-B1C9-6E93733EF070}" type="sibTrans" cxnId="{9A10FCEC-1CAD-4B80-B1FF-D687C810DE48}">
      <dgm:prSet/>
      <dgm:spPr/>
      <dgm:t>
        <a:bodyPr/>
        <a:lstStyle/>
        <a:p>
          <a:endParaRPr lang="fr-FR"/>
        </a:p>
      </dgm:t>
    </dgm:pt>
    <dgm:pt modelId="{475F65D7-3067-40C6-ACAB-B2F85EF86F47}">
      <dgm:prSet custT="1"/>
      <dgm:spPr>
        <a:solidFill>
          <a:schemeClr val="accent5"/>
        </a:solidFill>
      </dgm:spPr>
      <dgm:t>
        <a:bodyPr/>
        <a:lstStyle/>
        <a:p>
          <a:pPr rtl="0"/>
          <a:r>
            <a:rPr lang="en-US" sz="1600" b="1" dirty="0" smtClean="0"/>
            <a:t>RULE 3</a:t>
          </a:r>
        </a:p>
        <a:p>
          <a:pPr rtl="0"/>
          <a:r>
            <a:rPr lang="en-US" sz="1600" dirty="0" smtClean="0"/>
            <a:t>The effect of conditional probabilities must be assessed on the final migration.</a:t>
          </a:r>
          <a:endParaRPr lang="fr-FR" sz="1600" dirty="0"/>
        </a:p>
      </dgm:t>
    </dgm:pt>
    <dgm:pt modelId="{F94C10A5-21E9-4DE2-B192-E73A5A49436F}" type="parTrans" cxnId="{7AA8B1D2-8900-4098-B2CA-2002AD85C97A}">
      <dgm:prSet/>
      <dgm:spPr/>
      <dgm:t>
        <a:bodyPr/>
        <a:lstStyle/>
        <a:p>
          <a:endParaRPr lang="fr-FR"/>
        </a:p>
      </dgm:t>
    </dgm:pt>
    <dgm:pt modelId="{4A5F3AE2-F6A6-41E1-856E-642AD6947461}" type="sibTrans" cxnId="{7AA8B1D2-8900-4098-B2CA-2002AD85C97A}">
      <dgm:prSet/>
      <dgm:spPr/>
      <dgm:t>
        <a:bodyPr/>
        <a:lstStyle/>
        <a:p>
          <a:endParaRPr lang="fr-FR"/>
        </a:p>
      </dgm:t>
    </dgm:pt>
    <dgm:pt modelId="{4FE146A2-C598-43E3-BCE0-963DA7D8B316}" type="pres">
      <dgm:prSet presAssocID="{8211C656-784D-438A-A13E-B6DAB0902243}" presName="Name0" presStyleCnt="0">
        <dgm:presLayoutVars>
          <dgm:dir/>
          <dgm:resizeHandles val="exact"/>
        </dgm:presLayoutVars>
      </dgm:prSet>
      <dgm:spPr/>
      <dgm:t>
        <a:bodyPr/>
        <a:lstStyle/>
        <a:p>
          <a:endParaRPr lang="fr-FR"/>
        </a:p>
      </dgm:t>
    </dgm:pt>
    <dgm:pt modelId="{14FA32C4-4DA3-4004-9FE0-313E20AE2F81}" type="pres">
      <dgm:prSet presAssocID="{8211C656-784D-438A-A13E-B6DAB0902243}" presName="fgShape" presStyleLbl="fgShp" presStyleIdx="0" presStyleCnt="1"/>
      <dgm:spPr>
        <a:solidFill>
          <a:schemeClr val="accent5">
            <a:lumMod val="40000"/>
            <a:lumOff val="60000"/>
          </a:schemeClr>
        </a:solidFill>
      </dgm:spPr>
      <dgm:t>
        <a:bodyPr/>
        <a:lstStyle/>
        <a:p>
          <a:endParaRPr lang="en-US"/>
        </a:p>
      </dgm:t>
    </dgm:pt>
    <dgm:pt modelId="{C524C453-DCFE-432F-ACDA-730508D1036D}" type="pres">
      <dgm:prSet presAssocID="{8211C656-784D-438A-A13E-B6DAB0902243}" presName="linComp" presStyleCnt="0"/>
      <dgm:spPr/>
      <dgm:t>
        <a:bodyPr/>
        <a:lstStyle/>
        <a:p>
          <a:endParaRPr lang="en-US"/>
        </a:p>
      </dgm:t>
    </dgm:pt>
    <dgm:pt modelId="{BFE8F843-A8FD-4640-A682-F3F6ACE05B41}" type="pres">
      <dgm:prSet presAssocID="{5160C8C1-E26A-461D-A849-4FFF3DFE905F}" presName="compNode" presStyleCnt="0"/>
      <dgm:spPr/>
      <dgm:t>
        <a:bodyPr/>
        <a:lstStyle/>
        <a:p>
          <a:endParaRPr lang="en-US"/>
        </a:p>
      </dgm:t>
    </dgm:pt>
    <dgm:pt modelId="{D0DC849F-045B-43AA-B900-24323E8CC105}" type="pres">
      <dgm:prSet presAssocID="{5160C8C1-E26A-461D-A849-4FFF3DFE905F}" presName="bkgdShape" presStyleLbl="node1" presStyleIdx="0" presStyleCnt="3" custLinFactNeighborX="-298" custLinFactNeighborY="632"/>
      <dgm:spPr/>
      <dgm:t>
        <a:bodyPr/>
        <a:lstStyle/>
        <a:p>
          <a:endParaRPr lang="fr-FR"/>
        </a:p>
      </dgm:t>
    </dgm:pt>
    <dgm:pt modelId="{D74F3CA2-3594-48AA-9730-21FB1A6DF932}" type="pres">
      <dgm:prSet presAssocID="{5160C8C1-E26A-461D-A849-4FFF3DFE905F}" presName="nodeTx" presStyleLbl="node1" presStyleIdx="0" presStyleCnt="3">
        <dgm:presLayoutVars>
          <dgm:bulletEnabled val="1"/>
        </dgm:presLayoutVars>
      </dgm:prSet>
      <dgm:spPr/>
      <dgm:t>
        <a:bodyPr/>
        <a:lstStyle/>
        <a:p>
          <a:endParaRPr lang="fr-FR"/>
        </a:p>
      </dgm:t>
    </dgm:pt>
    <dgm:pt modelId="{36D1ACEF-1BD2-408B-B07A-E8E2041EFBBE}" type="pres">
      <dgm:prSet presAssocID="{5160C8C1-E26A-461D-A849-4FFF3DFE905F}" presName="invisiNode" presStyleLbl="node1" presStyleIdx="0" presStyleCnt="3"/>
      <dgm:spPr/>
      <dgm:t>
        <a:bodyPr/>
        <a:lstStyle/>
        <a:p>
          <a:endParaRPr lang="en-US"/>
        </a:p>
      </dgm:t>
    </dgm:pt>
    <dgm:pt modelId="{6F7BF5F5-6C73-45A8-9E4C-00CE898BEBB2}" type="pres">
      <dgm:prSet presAssocID="{5160C8C1-E26A-461D-A849-4FFF3DFE905F}" presName="imagNode"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324D7428-D67B-427E-9113-82582FB630B0}" type="pres">
      <dgm:prSet presAssocID="{E1B1B9FE-9E23-4F5A-BDD5-FC1613B40D06}" presName="sibTrans" presStyleLbl="sibTrans2D1" presStyleIdx="0" presStyleCnt="0"/>
      <dgm:spPr/>
      <dgm:t>
        <a:bodyPr/>
        <a:lstStyle/>
        <a:p>
          <a:endParaRPr lang="fr-FR"/>
        </a:p>
      </dgm:t>
    </dgm:pt>
    <dgm:pt modelId="{92F9FB08-44F2-4BB5-9FE6-1E1B38780774}" type="pres">
      <dgm:prSet presAssocID="{BDCE7C36-98C4-4476-BAF4-F4A799DB7DAF}" presName="compNode" presStyleCnt="0"/>
      <dgm:spPr/>
      <dgm:t>
        <a:bodyPr/>
        <a:lstStyle/>
        <a:p>
          <a:endParaRPr lang="en-US"/>
        </a:p>
      </dgm:t>
    </dgm:pt>
    <dgm:pt modelId="{1513FFE2-4562-47BF-8081-B02734F330C9}" type="pres">
      <dgm:prSet presAssocID="{BDCE7C36-98C4-4476-BAF4-F4A799DB7DAF}" presName="bkgdShape" presStyleLbl="node1" presStyleIdx="1" presStyleCnt="3"/>
      <dgm:spPr/>
      <dgm:t>
        <a:bodyPr/>
        <a:lstStyle/>
        <a:p>
          <a:endParaRPr lang="fr-FR"/>
        </a:p>
      </dgm:t>
    </dgm:pt>
    <dgm:pt modelId="{EE89E55D-074B-4992-AABD-109602D2D3DA}" type="pres">
      <dgm:prSet presAssocID="{BDCE7C36-98C4-4476-BAF4-F4A799DB7DAF}" presName="nodeTx" presStyleLbl="node1" presStyleIdx="1" presStyleCnt="3">
        <dgm:presLayoutVars>
          <dgm:bulletEnabled val="1"/>
        </dgm:presLayoutVars>
      </dgm:prSet>
      <dgm:spPr/>
      <dgm:t>
        <a:bodyPr/>
        <a:lstStyle/>
        <a:p>
          <a:endParaRPr lang="fr-FR"/>
        </a:p>
      </dgm:t>
    </dgm:pt>
    <dgm:pt modelId="{0F3AC34E-E4E4-49A2-AE89-542C54574421}" type="pres">
      <dgm:prSet presAssocID="{BDCE7C36-98C4-4476-BAF4-F4A799DB7DAF}" presName="invisiNode" presStyleLbl="node1" presStyleIdx="1" presStyleCnt="3"/>
      <dgm:spPr/>
      <dgm:t>
        <a:bodyPr/>
        <a:lstStyle/>
        <a:p>
          <a:endParaRPr lang="en-US"/>
        </a:p>
      </dgm:t>
    </dgm:pt>
    <dgm:pt modelId="{941836D8-1A45-4FB2-A32D-12B496CF07E0}" type="pres">
      <dgm:prSet presAssocID="{BDCE7C36-98C4-4476-BAF4-F4A799DB7DAF}" presName="imagNode"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D12AEE39-85C2-4E8E-B1E0-83D15855813F}" type="pres">
      <dgm:prSet presAssocID="{4D67B75A-8770-4B30-B1C9-6E93733EF070}" presName="sibTrans" presStyleLbl="sibTrans2D1" presStyleIdx="0" presStyleCnt="0"/>
      <dgm:spPr/>
      <dgm:t>
        <a:bodyPr/>
        <a:lstStyle/>
        <a:p>
          <a:endParaRPr lang="fr-FR"/>
        </a:p>
      </dgm:t>
    </dgm:pt>
    <dgm:pt modelId="{6C1C3FBB-5D2D-4DFA-A45F-E12CE8A8683F}" type="pres">
      <dgm:prSet presAssocID="{475F65D7-3067-40C6-ACAB-B2F85EF86F47}" presName="compNode" presStyleCnt="0"/>
      <dgm:spPr/>
      <dgm:t>
        <a:bodyPr/>
        <a:lstStyle/>
        <a:p>
          <a:endParaRPr lang="en-US"/>
        </a:p>
      </dgm:t>
    </dgm:pt>
    <dgm:pt modelId="{B4647E86-051D-4008-AF2A-B99E43A275CE}" type="pres">
      <dgm:prSet presAssocID="{475F65D7-3067-40C6-ACAB-B2F85EF86F47}" presName="bkgdShape" presStyleLbl="node1" presStyleIdx="2" presStyleCnt="3"/>
      <dgm:spPr/>
      <dgm:t>
        <a:bodyPr/>
        <a:lstStyle/>
        <a:p>
          <a:endParaRPr lang="fr-FR"/>
        </a:p>
      </dgm:t>
    </dgm:pt>
    <dgm:pt modelId="{03869CBE-617F-4E5F-A35E-1FC020CF809F}" type="pres">
      <dgm:prSet presAssocID="{475F65D7-3067-40C6-ACAB-B2F85EF86F47}" presName="nodeTx" presStyleLbl="node1" presStyleIdx="2" presStyleCnt="3">
        <dgm:presLayoutVars>
          <dgm:bulletEnabled val="1"/>
        </dgm:presLayoutVars>
      </dgm:prSet>
      <dgm:spPr/>
      <dgm:t>
        <a:bodyPr/>
        <a:lstStyle/>
        <a:p>
          <a:endParaRPr lang="fr-FR"/>
        </a:p>
      </dgm:t>
    </dgm:pt>
    <dgm:pt modelId="{75BF50BD-0F53-44C0-A7F3-A830F1C40B8D}" type="pres">
      <dgm:prSet presAssocID="{475F65D7-3067-40C6-ACAB-B2F85EF86F47}" presName="invisiNode" presStyleLbl="node1" presStyleIdx="2" presStyleCnt="3"/>
      <dgm:spPr/>
      <dgm:t>
        <a:bodyPr/>
        <a:lstStyle/>
        <a:p>
          <a:endParaRPr lang="en-US"/>
        </a:p>
      </dgm:t>
    </dgm:pt>
    <dgm:pt modelId="{A5C8F61A-EEC4-46D3-8ADA-A02F25D0FEF4}" type="pres">
      <dgm:prSet presAssocID="{475F65D7-3067-40C6-ACAB-B2F85EF86F47}" presName="imagNode"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Lst>
  <dgm:cxnLst>
    <dgm:cxn modelId="{596C2205-A466-4771-9BB7-1EE872C93BD1}" type="presOf" srcId="{5160C8C1-E26A-461D-A849-4FFF3DFE905F}" destId="{D0DC849F-045B-43AA-B900-24323E8CC105}" srcOrd="0" destOrd="0" presId="urn:microsoft.com/office/officeart/2005/8/layout/hList7#1"/>
    <dgm:cxn modelId="{F0AD4B06-2D2E-4ACA-832A-43805A2C8E4F}" type="presOf" srcId="{E1B1B9FE-9E23-4F5A-BDD5-FC1613B40D06}" destId="{324D7428-D67B-427E-9113-82582FB630B0}" srcOrd="0" destOrd="0" presId="urn:microsoft.com/office/officeart/2005/8/layout/hList7#1"/>
    <dgm:cxn modelId="{6DACA086-B36F-4D87-AA7E-8DC53FE867F1}" type="presOf" srcId="{BDCE7C36-98C4-4476-BAF4-F4A799DB7DAF}" destId="{EE89E55D-074B-4992-AABD-109602D2D3DA}" srcOrd="1" destOrd="0" presId="urn:microsoft.com/office/officeart/2005/8/layout/hList7#1"/>
    <dgm:cxn modelId="{3E42725B-D68E-411A-A5A8-C431932C4C77}" type="presOf" srcId="{475F65D7-3067-40C6-ACAB-B2F85EF86F47}" destId="{B4647E86-051D-4008-AF2A-B99E43A275CE}" srcOrd="0" destOrd="0" presId="urn:microsoft.com/office/officeart/2005/8/layout/hList7#1"/>
    <dgm:cxn modelId="{83BD16BA-9C64-4D3D-ABC3-FC2277432CDF}" type="presOf" srcId="{5160C8C1-E26A-461D-A849-4FFF3DFE905F}" destId="{D74F3CA2-3594-48AA-9730-21FB1A6DF932}" srcOrd="1" destOrd="0" presId="urn:microsoft.com/office/officeart/2005/8/layout/hList7#1"/>
    <dgm:cxn modelId="{8B2FB311-76D7-4B5A-8933-3700E586C138}" type="presOf" srcId="{8211C656-784D-438A-A13E-B6DAB0902243}" destId="{4FE146A2-C598-43E3-BCE0-963DA7D8B316}" srcOrd="0" destOrd="0" presId="urn:microsoft.com/office/officeart/2005/8/layout/hList7#1"/>
    <dgm:cxn modelId="{7AA8B1D2-8900-4098-B2CA-2002AD85C97A}" srcId="{8211C656-784D-438A-A13E-B6DAB0902243}" destId="{475F65D7-3067-40C6-ACAB-B2F85EF86F47}" srcOrd="2" destOrd="0" parTransId="{F94C10A5-21E9-4DE2-B192-E73A5A49436F}" sibTransId="{4A5F3AE2-F6A6-41E1-856E-642AD6947461}"/>
    <dgm:cxn modelId="{9A10FCEC-1CAD-4B80-B1FF-D687C810DE48}" srcId="{8211C656-784D-438A-A13E-B6DAB0902243}" destId="{BDCE7C36-98C4-4476-BAF4-F4A799DB7DAF}" srcOrd="1" destOrd="0" parTransId="{CC03D890-C924-420E-B39C-5102EF4F350D}" sibTransId="{4D67B75A-8770-4B30-B1C9-6E93733EF070}"/>
    <dgm:cxn modelId="{28FE0AFE-B5CA-41D1-A45E-946D1843826E}" srcId="{8211C656-784D-438A-A13E-B6DAB0902243}" destId="{5160C8C1-E26A-461D-A849-4FFF3DFE905F}" srcOrd="0" destOrd="0" parTransId="{B2CBFE76-0ED2-47C8-B322-141BFC28D4A1}" sibTransId="{E1B1B9FE-9E23-4F5A-BDD5-FC1613B40D06}"/>
    <dgm:cxn modelId="{913C97B0-CB41-4423-B3BA-71647ED32C90}" type="presOf" srcId="{4D67B75A-8770-4B30-B1C9-6E93733EF070}" destId="{D12AEE39-85C2-4E8E-B1E0-83D15855813F}" srcOrd="0" destOrd="0" presId="urn:microsoft.com/office/officeart/2005/8/layout/hList7#1"/>
    <dgm:cxn modelId="{B9ED6A5E-81EB-4314-AC08-1219C72C0F2B}" type="presOf" srcId="{475F65D7-3067-40C6-ACAB-B2F85EF86F47}" destId="{03869CBE-617F-4E5F-A35E-1FC020CF809F}" srcOrd="1" destOrd="0" presId="urn:microsoft.com/office/officeart/2005/8/layout/hList7#1"/>
    <dgm:cxn modelId="{49F85CF5-5A30-4221-B176-A880E28676C6}" type="presOf" srcId="{BDCE7C36-98C4-4476-BAF4-F4A799DB7DAF}" destId="{1513FFE2-4562-47BF-8081-B02734F330C9}" srcOrd="0" destOrd="0" presId="urn:microsoft.com/office/officeart/2005/8/layout/hList7#1"/>
    <dgm:cxn modelId="{A5DBCC81-D386-47DA-893C-8CA8A9120C83}" type="presParOf" srcId="{4FE146A2-C598-43E3-BCE0-963DA7D8B316}" destId="{14FA32C4-4DA3-4004-9FE0-313E20AE2F81}" srcOrd="0" destOrd="0" presId="urn:microsoft.com/office/officeart/2005/8/layout/hList7#1"/>
    <dgm:cxn modelId="{FBB63C1C-4B72-4F10-A184-B69BB67DEB8E}" type="presParOf" srcId="{4FE146A2-C598-43E3-BCE0-963DA7D8B316}" destId="{C524C453-DCFE-432F-ACDA-730508D1036D}" srcOrd="1" destOrd="0" presId="urn:microsoft.com/office/officeart/2005/8/layout/hList7#1"/>
    <dgm:cxn modelId="{7A2D9BC8-EC18-4390-AE52-03DB16A83439}" type="presParOf" srcId="{C524C453-DCFE-432F-ACDA-730508D1036D}" destId="{BFE8F843-A8FD-4640-A682-F3F6ACE05B41}" srcOrd="0" destOrd="0" presId="urn:microsoft.com/office/officeart/2005/8/layout/hList7#1"/>
    <dgm:cxn modelId="{BF5C1430-F8AA-4263-9F48-C8350214CD1B}" type="presParOf" srcId="{BFE8F843-A8FD-4640-A682-F3F6ACE05B41}" destId="{D0DC849F-045B-43AA-B900-24323E8CC105}" srcOrd="0" destOrd="0" presId="urn:microsoft.com/office/officeart/2005/8/layout/hList7#1"/>
    <dgm:cxn modelId="{20EA2841-610A-44E6-93A0-2E93DD703302}" type="presParOf" srcId="{BFE8F843-A8FD-4640-A682-F3F6ACE05B41}" destId="{D74F3CA2-3594-48AA-9730-21FB1A6DF932}" srcOrd="1" destOrd="0" presId="urn:microsoft.com/office/officeart/2005/8/layout/hList7#1"/>
    <dgm:cxn modelId="{03578B3D-9EED-4A44-806C-5BFE9EEED4EB}" type="presParOf" srcId="{BFE8F843-A8FD-4640-A682-F3F6ACE05B41}" destId="{36D1ACEF-1BD2-408B-B07A-E8E2041EFBBE}" srcOrd="2" destOrd="0" presId="urn:microsoft.com/office/officeart/2005/8/layout/hList7#1"/>
    <dgm:cxn modelId="{8E098904-3577-4DC2-A7E5-EFAAB38074E8}" type="presParOf" srcId="{BFE8F843-A8FD-4640-A682-F3F6ACE05B41}" destId="{6F7BF5F5-6C73-45A8-9E4C-00CE898BEBB2}" srcOrd="3" destOrd="0" presId="urn:microsoft.com/office/officeart/2005/8/layout/hList7#1"/>
    <dgm:cxn modelId="{75C01B7A-BCC0-4FA9-BDF3-8C9C78AB298A}" type="presParOf" srcId="{C524C453-DCFE-432F-ACDA-730508D1036D}" destId="{324D7428-D67B-427E-9113-82582FB630B0}" srcOrd="1" destOrd="0" presId="urn:microsoft.com/office/officeart/2005/8/layout/hList7#1"/>
    <dgm:cxn modelId="{AC508EDC-BFFF-4ABB-B4B9-2BFE0C531A94}" type="presParOf" srcId="{C524C453-DCFE-432F-ACDA-730508D1036D}" destId="{92F9FB08-44F2-4BB5-9FE6-1E1B38780774}" srcOrd="2" destOrd="0" presId="urn:microsoft.com/office/officeart/2005/8/layout/hList7#1"/>
    <dgm:cxn modelId="{8A72DB84-31C9-4645-BD42-78EF35F24967}" type="presParOf" srcId="{92F9FB08-44F2-4BB5-9FE6-1E1B38780774}" destId="{1513FFE2-4562-47BF-8081-B02734F330C9}" srcOrd="0" destOrd="0" presId="urn:microsoft.com/office/officeart/2005/8/layout/hList7#1"/>
    <dgm:cxn modelId="{4D07E5FF-4DCC-4D5A-AFE6-DEAA058330AC}" type="presParOf" srcId="{92F9FB08-44F2-4BB5-9FE6-1E1B38780774}" destId="{EE89E55D-074B-4992-AABD-109602D2D3DA}" srcOrd="1" destOrd="0" presId="urn:microsoft.com/office/officeart/2005/8/layout/hList7#1"/>
    <dgm:cxn modelId="{6D1F7B71-D0D4-4D18-89BE-54F80AC270DA}" type="presParOf" srcId="{92F9FB08-44F2-4BB5-9FE6-1E1B38780774}" destId="{0F3AC34E-E4E4-49A2-AE89-542C54574421}" srcOrd="2" destOrd="0" presId="urn:microsoft.com/office/officeart/2005/8/layout/hList7#1"/>
    <dgm:cxn modelId="{D1FCB3F2-728A-4EC5-8A50-7C85A3176581}" type="presParOf" srcId="{92F9FB08-44F2-4BB5-9FE6-1E1B38780774}" destId="{941836D8-1A45-4FB2-A32D-12B496CF07E0}" srcOrd="3" destOrd="0" presId="urn:microsoft.com/office/officeart/2005/8/layout/hList7#1"/>
    <dgm:cxn modelId="{F1CC5201-CF14-42CD-920C-E066A4FE11AA}" type="presParOf" srcId="{C524C453-DCFE-432F-ACDA-730508D1036D}" destId="{D12AEE39-85C2-4E8E-B1E0-83D15855813F}" srcOrd="3" destOrd="0" presId="urn:microsoft.com/office/officeart/2005/8/layout/hList7#1"/>
    <dgm:cxn modelId="{A6EADA95-0176-41A9-BA59-919620D36357}" type="presParOf" srcId="{C524C453-DCFE-432F-ACDA-730508D1036D}" destId="{6C1C3FBB-5D2D-4DFA-A45F-E12CE8A8683F}" srcOrd="4" destOrd="0" presId="urn:microsoft.com/office/officeart/2005/8/layout/hList7#1"/>
    <dgm:cxn modelId="{BD2BC402-DF24-4C4D-9D53-C8648561A657}" type="presParOf" srcId="{6C1C3FBB-5D2D-4DFA-A45F-E12CE8A8683F}" destId="{B4647E86-051D-4008-AF2A-B99E43A275CE}" srcOrd="0" destOrd="0" presId="urn:microsoft.com/office/officeart/2005/8/layout/hList7#1"/>
    <dgm:cxn modelId="{FCD2E80A-B80D-410D-AAFD-15662F938F49}" type="presParOf" srcId="{6C1C3FBB-5D2D-4DFA-A45F-E12CE8A8683F}" destId="{03869CBE-617F-4E5F-A35E-1FC020CF809F}" srcOrd="1" destOrd="0" presId="urn:microsoft.com/office/officeart/2005/8/layout/hList7#1"/>
    <dgm:cxn modelId="{25A2C190-E633-405C-8F70-A5B5FE1C0717}" type="presParOf" srcId="{6C1C3FBB-5D2D-4DFA-A45F-E12CE8A8683F}" destId="{75BF50BD-0F53-44C0-A7F3-A830F1C40B8D}" srcOrd="2" destOrd="0" presId="urn:microsoft.com/office/officeart/2005/8/layout/hList7#1"/>
    <dgm:cxn modelId="{73905AE8-E49C-4837-87EF-D9D14A917BDC}" type="presParOf" srcId="{6C1C3FBB-5D2D-4DFA-A45F-E12CE8A8683F}" destId="{A5C8F61A-EEC4-46D3-8ADA-A02F25D0FEF4}"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B248B-876F-468B-8A82-2571D18539CC}">
      <dsp:nvSpPr>
        <dsp:cNvPr id="0" name=""/>
        <dsp:cNvSpPr/>
      </dsp:nvSpPr>
      <dsp:spPr>
        <a:xfrm>
          <a:off x="1888" y="118034"/>
          <a:ext cx="825750" cy="49545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b="1" kern="1200" dirty="0" smtClean="0">
              <a:solidFill>
                <a:sysClr val="window" lastClr="FFFFFF"/>
              </a:solidFill>
              <a:latin typeface="Calibri"/>
              <a:ea typeface="+mn-ea"/>
              <a:cs typeface="+mn-cs"/>
            </a:rPr>
            <a:t>Step1</a:t>
          </a:r>
          <a:endParaRPr lang="en-US" sz="1200" b="1" kern="1200" dirty="0">
            <a:solidFill>
              <a:sysClr val="window" lastClr="FFFFFF"/>
            </a:solidFill>
            <a:latin typeface="Calibri"/>
            <a:ea typeface="+mn-ea"/>
            <a:cs typeface="+mn-cs"/>
          </a:endParaRPr>
        </a:p>
      </dsp:txBody>
      <dsp:txXfrm>
        <a:off x="16399" y="132545"/>
        <a:ext cx="796728" cy="466428"/>
      </dsp:txXfrm>
    </dsp:sp>
    <dsp:sp modelId="{F22102E7-274A-40D1-8159-A1C1A5F12488}">
      <dsp:nvSpPr>
        <dsp:cNvPr id="0" name=""/>
        <dsp:cNvSpPr/>
      </dsp:nvSpPr>
      <dsp:spPr>
        <a:xfrm>
          <a:off x="910214" y="263366"/>
          <a:ext cx="175059" cy="204786"/>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ysClr val="window" lastClr="FFFFFF"/>
            </a:solidFill>
            <a:latin typeface="Calibri"/>
            <a:ea typeface="+mn-ea"/>
            <a:cs typeface="+mn-cs"/>
          </a:endParaRPr>
        </a:p>
      </dsp:txBody>
      <dsp:txXfrm>
        <a:off x="910214" y="304323"/>
        <a:ext cx="122541" cy="122872"/>
      </dsp:txXfrm>
    </dsp:sp>
    <dsp:sp modelId="{1160B990-FE98-491D-90C6-C21DDF1170FE}">
      <dsp:nvSpPr>
        <dsp:cNvPr id="0" name=""/>
        <dsp:cNvSpPr/>
      </dsp:nvSpPr>
      <dsp:spPr>
        <a:xfrm>
          <a:off x="1157939" y="118034"/>
          <a:ext cx="825750" cy="49545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b="1" kern="1200" dirty="0" smtClean="0">
              <a:solidFill>
                <a:sysClr val="window" lastClr="FFFFFF"/>
              </a:solidFill>
              <a:latin typeface="Calibri"/>
              <a:ea typeface="+mn-ea"/>
              <a:cs typeface="+mn-cs"/>
            </a:rPr>
            <a:t>Step2</a:t>
          </a:r>
          <a:endParaRPr lang="en-US" sz="1200" b="1" kern="1200" noProof="0" dirty="0">
            <a:solidFill>
              <a:sysClr val="window" lastClr="FFFFFF"/>
            </a:solidFill>
            <a:latin typeface="Calibri"/>
            <a:ea typeface="+mn-ea"/>
            <a:cs typeface="+mn-cs"/>
          </a:endParaRPr>
        </a:p>
      </dsp:txBody>
      <dsp:txXfrm>
        <a:off x="1172450" y="132545"/>
        <a:ext cx="796728" cy="466428"/>
      </dsp:txXfrm>
    </dsp:sp>
    <dsp:sp modelId="{48EC5BFC-6036-4952-B7FA-3B6A23975238}">
      <dsp:nvSpPr>
        <dsp:cNvPr id="0" name=""/>
        <dsp:cNvSpPr/>
      </dsp:nvSpPr>
      <dsp:spPr>
        <a:xfrm>
          <a:off x="2066264" y="263366"/>
          <a:ext cx="175059" cy="204786"/>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ysClr val="window" lastClr="FFFFFF"/>
            </a:solidFill>
            <a:latin typeface="Calibri"/>
            <a:ea typeface="+mn-ea"/>
            <a:cs typeface="+mn-cs"/>
          </a:endParaRPr>
        </a:p>
      </dsp:txBody>
      <dsp:txXfrm>
        <a:off x="2066264" y="304323"/>
        <a:ext cx="122541" cy="122872"/>
      </dsp:txXfrm>
    </dsp:sp>
    <dsp:sp modelId="{2705EB29-E176-49EB-BACC-F99D22473D6E}">
      <dsp:nvSpPr>
        <dsp:cNvPr id="0" name=""/>
        <dsp:cNvSpPr/>
      </dsp:nvSpPr>
      <dsp:spPr>
        <a:xfrm>
          <a:off x="2313990" y="118034"/>
          <a:ext cx="825750" cy="49545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b="1" kern="1200" dirty="0" smtClean="0">
              <a:solidFill>
                <a:sysClr val="window" lastClr="FFFFFF"/>
              </a:solidFill>
              <a:latin typeface="Calibri"/>
              <a:ea typeface="+mn-ea"/>
              <a:cs typeface="+mn-cs"/>
            </a:rPr>
            <a:t>Step3 </a:t>
          </a:r>
          <a:endParaRPr lang="en-US" sz="1200" b="1" kern="1200" dirty="0">
            <a:solidFill>
              <a:sysClr val="window" lastClr="FFFFFF"/>
            </a:solidFill>
            <a:latin typeface="Calibri"/>
            <a:ea typeface="+mn-ea"/>
            <a:cs typeface="+mn-cs"/>
          </a:endParaRPr>
        </a:p>
      </dsp:txBody>
      <dsp:txXfrm>
        <a:off x="2328501" y="132545"/>
        <a:ext cx="796728" cy="466428"/>
      </dsp:txXfrm>
    </dsp:sp>
    <dsp:sp modelId="{CA985D1A-C4EB-4217-B6EB-E2AA476FA27C}">
      <dsp:nvSpPr>
        <dsp:cNvPr id="0" name=""/>
        <dsp:cNvSpPr/>
      </dsp:nvSpPr>
      <dsp:spPr>
        <a:xfrm>
          <a:off x="3222315" y="263366"/>
          <a:ext cx="175059" cy="204786"/>
        </a:xfrm>
        <a:prstGeom prst="rightArrow">
          <a:avLst>
            <a:gd name="adj1" fmla="val 60000"/>
            <a:gd name="adj2" fmla="val 50000"/>
          </a:avLst>
        </a:prstGeom>
        <a:solidFill>
          <a:srgbClr val="D16349">
            <a:tint val="60000"/>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solidFill>
              <a:sysClr val="window" lastClr="FFFFFF"/>
            </a:solidFill>
            <a:latin typeface="Calibri"/>
            <a:ea typeface="+mn-ea"/>
            <a:cs typeface="+mn-cs"/>
          </a:endParaRPr>
        </a:p>
      </dsp:txBody>
      <dsp:txXfrm>
        <a:off x="3222315" y="304323"/>
        <a:ext cx="122541" cy="122872"/>
      </dsp:txXfrm>
    </dsp:sp>
    <dsp:sp modelId="{C7CD8BD5-D0B2-4D77-AC27-CFC72580CA2C}">
      <dsp:nvSpPr>
        <dsp:cNvPr id="0" name=""/>
        <dsp:cNvSpPr/>
      </dsp:nvSpPr>
      <dsp:spPr>
        <a:xfrm>
          <a:off x="3470040" y="118034"/>
          <a:ext cx="825750" cy="495450"/>
        </a:xfrm>
        <a:prstGeom prst="roundRect">
          <a:avLst>
            <a:gd name="adj" fmla="val 10000"/>
          </a:avLst>
        </a:prstGeom>
        <a:solidFill>
          <a:srgbClr val="D16349">
            <a:hueOff val="0"/>
            <a:satOff val="0"/>
            <a:lumOff val="0"/>
            <a:alphaOff val="0"/>
          </a:srgbClr>
        </a:solidFill>
        <a:ln>
          <a:noFill/>
        </a:ln>
        <a:effectLst>
          <a:outerShdw blurRad="508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fr-FR" sz="1200" b="1" kern="1200" dirty="0" smtClean="0">
              <a:solidFill>
                <a:sysClr val="window" lastClr="FFFFFF"/>
              </a:solidFill>
              <a:latin typeface="Calibri"/>
              <a:ea typeface="+mn-ea"/>
              <a:cs typeface="+mn-cs"/>
            </a:rPr>
            <a:t>Step4</a:t>
          </a:r>
          <a:endParaRPr lang="en-US" sz="1200" b="1" kern="1200" dirty="0">
            <a:solidFill>
              <a:sysClr val="window" lastClr="FFFFFF"/>
            </a:solidFill>
            <a:latin typeface="Calibri"/>
            <a:ea typeface="+mn-ea"/>
            <a:cs typeface="+mn-cs"/>
          </a:endParaRPr>
        </a:p>
      </dsp:txBody>
      <dsp:txXfrm>
        <a:off x="3484551" y="132545"/>
        <a:ext cx="796728" cy="46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DC849F-045B-43AA-B900-24323E8CC105}">
      <dsp:nvSpPr>
        <dsp:cNvPr id="0" name=""/>
        <dsp:cNvSpPr/>
      </dsp:nvSpPr>
      <dsp:spPr>
        <a:xfrm>
          <a:off x="0" y="0"/>
          <a:ext cx="2912305" cy="4525963"/>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RULE 1</a:t>
          </a:r>
        </a:p>
        <a:p>
          <a:pPr lvl="0" algn="ctr" defTabSz="711200" rtl="0">
            <a:lnSpc>
              <a:spcPct val="90000"/>
            </a:lnSpc>
            <a:spcBef>
              <a:spcPct val="0"/>
            </a:spcBef>
            <a:spcAft>
              <a:spcPct val="35000"/>
            </a:spcAft>
          </a:pPr>
          <a:r>
            <a:rPr lang="en-US" sz="1600" kern="1200" dirty="0" smtClean="0"/>
            <a:t>The final migration (consequence) in food does not depend on the order of « contamination » steps.</a:t>
          </a:r>
          <a:endParaRPr lang="fr-FR" sz="1600" kern="1200" dirty="0"/>
        </a:p>
      </dsp:txBody>
      <dsp:txXfrm>
        <a:off x="0" y="1810385"/>
        <a:ext cx="2912305" cy="1810385"/>
      </dsp:txXfrm>
    </dsp:sp>
    <dsp:sp modelId="{6F7BF5F5-6C73-45A8-9E4C-00CE898BEBB2}">
      <dsp:nvSpPr>
        <dsp:cNvPr id="0" name=""/>
        <dsp:cNvSpPr/>
      </dsp:nvSpPr>
      <dsp:spPr>
        <a:xfrm>
          <a:off x="704452" y="271557"/>
          <a:ext cx="1507145" cy="1507145"/>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13FFE2-4562-47BF-8081-B02734F330C9}">
      <dsp:nvSpPr>
        <dsp:cNvPr id="0" name=""/>
        <dsp:cNvSpPr/>
      </dsp:nvSpPr>
      <dsp:spPr>
        <a:xfrm>
          <a:off x="3001547" y="0"/>
          <a:ext cx="2912305" cy="4525963"/>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US" sz="1400" b="1" kern="1200" dirty="0" smtClean="0"/>
            <a:t>RULE 2</a:t>
          </a:r>
        </a:p>
        <a:p>
          <a:pPr lvl="0" algn="ctr" defTabSz="622300" rtl="0">
            <a:lnSpc>
              <a:spcPct val="90000"/>
            </a:lnSpc>
            <a:spcBef>
              <a:spcPct val="0"/>
            </a:spcBef>
            <a:spcAft>
              <a:spcPct val="35000"/>
            </a:spcAft>
          </a:pPr>
          <a:r>
            <a:rPr lang="en-US" sz="1400" kern="1200" dirty="0" smtClean="0"/>
            <a:t>As migration is cumulative, the individual contribution of each step depends on its position in flowchart. An assessment of modal criticality independent of position is obtained by assessing the final migration without the step to evaluate.</a:t>
          </a:r>
          <a:endParaRPr lang="fr-FR" sz="1400" kern="1200" dirty="0"/>
        </a:p>
      </dsp:txBody>
      <dsp:txXfrm>
        <a:off x="3001547" y="1810385"/>
        <a:ext cx="2912305" cy="1810385"/>
      </dsp:txXfrm>
    </dsp:sp>
    <dsp:sp modelId="{941836D8-1A45-4FB2-A32D-12B496CF07E0}">
      <dsp:nvSpPr>
        <dsp:cNvPr id="0" name=""/>
        <dsp:cNvSpPr/>
      </dsp:nvSpPr>
      <dsp:spPr>
        <a:xfrm>
          <a:off x="3704127" y="271557"/>
          <a:ext cx="1507145" cy="1507145"/>
        </a:xfrm>
        <a:prstGeom prst="ellipse">
          <a:avLst/>
        </a:prstGeom>
        <a:blipFill rotWithShape="1">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647E86-051D-4008-AF2A-B99E43A275CE}">
      <dsp:nvSpPr>
        <dsp:cNvPr id="0" name=""/>
        <dsp:cNvSpPr/>
      </dsp:nvSpPr>
      <dsp:spPr>
        <a:xfrm>
          <a:off x="6001222" y="0"/>
          <a:ext cx="2912305" cy="4525963"/>
        </a:xfrm>
        <a:prstGeom prst="roundRect">
          <a:avLst>
            <a:gd name="adj" fmla="val 10000"/>
          </a:avLst>
        </a:prstGeom>
        <a:solidFill>
          <a:schemeClr val="accent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rtl="0">
            <a:lnSpc>
              <a:spcPct val="90000"/>
            </a:lnSpc>
            <a:spcBef>
              <a:spcPct val="0"/>
            </a:spcBef>
            <a:spcAft>
              <a:spcPct val="35000"/>
            </a:spcAft>
          </a:pPr>
          <a:r>
            <a:rPr lang="en-US" sz="1600" b="1" kern="1200" dirty="0" smtClean="0"/>
            <a:t>RULE 3</a:t>
          </a:r>
        </a:p>
        <a:p>
          <a:pPr lvl="0" algn="ctr" defTabSz="711200" rtl="0">
            <a:lnSpc>
              <a:spcPct val="90000"/>
            </a:lnSpc>
            <a:spcBef>
              <a:spcPct val="0"/>
            </a:spcBef>
            <a:spcAft>
              <a:spcPct val="35000"/>
            </a:spcAft>
          </a:pPr>
          <a:r>
            <a:rPr lang="en-US" sz="1600" kern="1200" dirty="0" smtClean="0"/>
            <a:t>The effect of conditional probabilities must be assessed on the final migration.</a:t>
          </a:r>
          <a:endParaRPr lang="fr-FR" sz="1600" kern="1200" dirty="0"/>
        </a:p>
      </dsp:txBody>
      <dsp:txXfrm>
        <a:off x="6001222" y="1810385"/>
        <a:ext cx="2912305" cy="1810385"/>
      </dsp:txXfrm>
    </dsp:sp>
    <dsp:sp modelId="{A5C8F61A-EEC4-46D3-8ADA-A02F25D0FEF4}">
      <dsp:nvSpPr>
        <dsp:cNvPr id="0" name=""/>
        <dsp:cNvSpPr/>
      </dsp:nvSpPr>
      <dsp:spPr>
        <a:xfrm>
          <a:off x="6703802" y="271557"/>
          <a:ext cx="1507145" cy="1507145"/>
        </a:xfrm>
        <a:prstGeom prst="ellipse">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FA32C4-4DA3-4004-9FE0-313E20AE2F81}">
      <dsp:nvSpPr>
        <dsp:cNvPr id="0" name=""/>
        <dsp:cNvSpPr/>
      </dsp:nvSpPr>
      <dsp:spPr>
        <a:xfrm>
          <a:off x="356615" y="3620770"/>
          <a:ext cx="8202168" cy="678894"/>
        </a:xfrm>
        <a:prstGeom prst="leftRightArrow">
          <a:avLst/>
        </a:prstGeom>
        <a:solidFill>
          <a:schemeClr val="accent5">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434999" cy="354964"/>
          </a:xfrm>
          <a:prstGeom prst="rect">
            <a:avLst/>
          </a:prstGeom>
        </p:spPr>
        <p:txBody>
          <a:bodyPr vert="horz" lIns="96525" tIns="48263" rIns="96525" bIns="48263" rtlCol="0"/>
          <a:lstStyle>
            <a:lvl1pPr algn="l">
              <a:defRPr sz="1300"/>
            </a:lvl1pPr>
          </a:lstStyle>
          <a:p>
            <a:r>
              <a:rPr lang="fr-FR" smtClean="0"/>
              <a:t>http://modol.agroaparistech.fr/SFPD/</a:t>
            </a:r>
            <a:endParaRPr lang="fr-FR"/>
          </a:p>
        </p:txBody>
      </p:sp>
      <p:sp>
        <p:nvSpPr>
          <p:cNvPr id="3" name="Date Placeholder 2"/>
          <p:cNvSpPr>
            <a:spLocks noGrp="1"/>
          </p:cNvSpPr>
          <p:nvPr>
            <p:ph type="dt" sz="quarter" idx="1"/>
          </p:nvPr>
        </p:nvSpPr>
        <p:spPr>
          <a:xfrm>
            <a:off x="5797247" y="2"/>
            <a:ext cx="4434999" cy="354964"/>
          </a:xfrm>
          <a:prstGeom prst="rect">
            <a:avLst/>
          </a:prstGeom>
        </p:spPr>
        <p:txBody>
          <a:bodyPr vert="horz" lIns="96525" tIns="48263" rIns="96525" bIns="48263" rtlCol="0"/>
          <a:lstStyle>
            <a:lvl1pPr algn="r">
              <a:defRPr sz="1300"/>
            </a:lvl1pPr>
          </a:lstStyle>
          <a:p>
            <a:fld id="{0146C83C-A50C-4A59-B266-867C516A98EE}" type="datetimeFigureOut">
              <a:rPr lang="fr-FR" smtClean="0"/>
              <a:pPr/>
              <a:t>2011-08-30</a:t>
            </a:fld>
            <a:endParaRPr lang="fr-FR"/>
          </a:p>
        </p:txBody>
      </p:sp>
      <p:sp>
        <p:nvSpPr>
          <p:cNvPr id="4" name="Footer Placeholder 3"/>
          <p:cNvSpPr>
            <a:spLocks noGrp="1"/>
          </p:cNvSpPr>
          <p:nvPr>
            <p:ph type="ftr" sz="quarter" idx="2"/>
          </p:nvPr>
        </p:nvSpPr>
        <p:spPr>
          <a:xfrm>
            <a:off x="1" y="6743105"/>
            <a:ext cx="4434999" cy="354964"/>
          </a:xfrm>
          <a:prstGeom prst="rect">
            <a:avLst/>
          </a:prstGeom>
        </p:spPr>
        <p:txBody>
          <a:bodyPr vert="horz" lIns="96525" tIns="48263" rIns="96525" bIns="48263" rtlCol="0" anchor="b"/>
          <a:lstStyle>
            <a:lvl1pPr algn="l">
              <a:defRPr sz="1300"/>
            </a:lvl1pPr>
          </a:lstStyle>
          <a:p>
            <a:r>
              <a:rPr lang="fr-FR" smtClean="0"/>
              <a:t>olivier.vitrac@agroparistech.fr</a:t>
            </a:r>
            <a:endParaRPr lang="fr-FR"/>
          </a:p>
        </p:txBody>
      </p:sp>
      <p:sp>
        <p:nvSpPr>
          <p:cNvPr id="5" name="Slide Number Placeholder 4"/>
          <p:cNvSpPr>
            <a:spLocks noGrp="1"/>
          </p:cNvSpPr>
          <p:nvPr>
            <p:ph type="sldNum" sz="quarter" idx="3"/>
          </p:nvPr>
        </p:nvSpPr>
        <p:spPr>
          <a:xfrm>
            <a:off x="5797247" y="6743105"/>
            <a:ext cx="4434999" cy="354964"/>
          </a:xfrm>
          <a:prstGeom prst="rect">
            <a:avLst/>
          </a:prstGeom>
        </p:spPr>
        <p:txBody>
          <a:bodyPr vert="horz" lIns="96525" tIns="48263" rIns="96525" bIns="48263" rtlCol="0" anchor="b"/>
          <a:lstStyle>
            <a:lvl1pPr algn="r">
              <a:defRPr sz="1300"/>
            </a:lvl1pPr>
          </a:lstStyle>
          <a:p>
            <a:fld id="{392A5D53-A7F0-4583-B448-4B04374A08BA}" type="slidenum">
              <a:rPr lang="fr-FR" smtClean="0"/>
              <a:pPr/>
              <a:t>‹#›</a:t>
            </a:fld>
            <a:endParaRPr lang="fr-FR"/>
          </a:p>
        </p:txBody>
      </p:sp>
    </p:spTree>
    <p:extLst>
      <p:ext uri="{BB962C8B-B14F-4D97-AF65-F5344CB8AC3E}">
        <p14:creationId xmlns:p14="http://schemas.microsoft.com/office/powerpoint/2010/main" val="2243989384"/>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434999" cy="354964"/>
          </a:xfrm>
          <a:prstGeom prst="rect">
            <a:avLst/>
          </a:prstGeom>
        </p:spPr>
        <p:txBody>
          <a:bodyPr vert="horz" lIns="96525" tIns="48263" rIns="96525" bIns="48263" rtlCol="0"/>
          <a:lstStyle>
            <a:lvl1pPr algn="l">
              <a:defRPr sz="1300"/>
            </a:lvl1pPr>
          </a:lstStyle>
          <a:p>
            <a:r>
              <a:rPr lang="fr-FR" smtClean="0"/>
              <a:t>http://modol.agroaparistech.fr/SFPD/</a:t>
            </a:r>
            <a:endParaRPr lang="fr-FR"/>
          </a:p>
        </p:txBody>
      </p:sp>
      <p:sp>
        <p:nvSpPr>
          <p:cNvPr id="3" name="Date Placeholder 2"/>
          <p:cNvSpPr>
            <a:spLocks noGrp="1"/>
          </p:cNvSpPr>
          <p:nvPr>
            <p:ph type="dt" idx="1"/>
          </p:nvPr>
        </p:nvSpPr>
        <p:spPr>
          <a:xfrm>
            <a:off x="5797247" y="2"/>
            <a:ext cx="4434999" cy="354964"/>
          </a:xfrm>
          <a:prstGeom prst="rect">
            <a:avLst/>
          </a:prstGeom>
        </p:spPr>
        <p:txBody>
          <a:bodyPr vert="horz" lIns="96525" tIns="48263" rIns="96525" bIns="48263" rtlCol="0"/>
          <a:lstStyle>
            <a:lvl1pPr algn="r">
              <a:defRPr sz="1300"/>
            </a:lvl1pPr>
          </a:lstStyle>
          <a:p>
            <a:fld id="{3AACB09C-E854-4E0E-990A-087B4F88A278}" type="datetimeFigureOut">
              <a:rPr lang="fr-FR" smtClean="0"/>
              <a:pPr/>
              <a:t>2011-08-30</a:t>
            </a:fld>
            <a:endParaRPr lang="fr-FR"/>
          </a:p>
        </p:txBody>
      </p:sp>
      <p:sp>
        <p:nvSpPr>
          <p:cNvPr id="4" name="Slide Image Placeholder 3"/>
          <p:cNvSpPr>
            <a:spLocks noGrp="1" noRot="1" noChangeAspect="1"/>
          </p:cNvSpPr>
          <p:nvPr>
            <p:ph type="sldImg" idx="2"/>
          </p:nvPr>
        </p:nvSpPr>
        <p:spPr>
          <a:xfrm>
            <a:off x="3194050" y="531813"/>
            <a:ext cx="3846513" cy="2663825"/>
          </a:xfrm>
          <a:prstGeom prst="rect">
            <a:avLst/>
          </a:prstGeom>
          <a:noFill/>
          <a:ln w="12700">
            <a:solidFill>
              <a:prstClr val="black"/>
            </a:solidFill>
          </a:ln>
        </p:spPr>
        <p:txBody>
          <a:bodyPr vert="horz" lIns="96525" tIns="48263" rIns="96525" bIns="48263" rtlCol="0" anchor="ctr"/>
          <a:lstStyle/>
          <a:p>
            <a:endParaRPr lang="fr-FR"/>
          </a:p>
        </p:txBody>
      </p:sp>
      <p:sp>
        <p:nvSpPr>
          <p:cNvPr id="5" name="Notes Placeholder 4"/>
          <p:cNvSpPr>
            <a:spLocks noGrp="1"/>
          </p:cNvSpPr>
          <p:nvPr>
            <p:ph type="body" sz="quarter" idx="3"/>
          </p:nvPr>
        </p:nvSpPr>
        <p:spPr>
          <a:xfrm>
            <a:off x="1023465" y="3372168"/>
            <a:ext cx="8187689" cy="3194686"/>
          </a:xfrm>
          <a:prstGeom prst="rect">
            <a:avLst/>
          </a:prstGeom>
        </p:spPr>
        <p:txBody>
          <a:bodyPr vert="horz" lIns="96525" tIns="48263" rIns="96525" bIns="4826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1" y="6743105"/>
            <a:ext cx="4434999" cy="354964"/>
          </a:xfrm>
          <a:prstGeom prst="rect">
            <a:avLst/>
          </a:prstGeom>
        </p:spPr>
        <p:txBody>
          <a:bodyPr vert="horz" lIns="96525" tIns="48263" rIns="96525" bIns="48263" rtlCol="0" anchor="b"/>
          <a:lstStyle>
            <a:lvl1pPr algn="l">
              <a:defRPr sz="1300"/>
            </a:lvl1pPr>
          </a:lstStyle>
          <a:p>
            <a:r>
              <a:rPr lang="fr-FR" smtClean="0"/>
              <a:t>olivier.vitrac@agroparistech.fr</a:t>
            </a:r>
            <a:endParaRPr lang="fr-FR"/>
          </a:p>
        </p:txBody>
      </p:sp>
      <p:sp>
        <p:nvSpPr>
          <p:cNvPr id="7" name="Slide Number Placeholder 6"/>
          <p:cNvSpPr>
            <a:spLocks noGrp="1"/>
          </p:cNvSpPr>
          <p:nvPr>
            <p:ph type="sldNum" sz="quarter" idx="5"/>
          </p:nvPr>
        </p:nvSpPr>
        <p:spPr>
          <a:xfrm>
            <a:off x="5797247" y="6743105"/>
            <a:ext cx="4434999" cy="354964"/>
          </a:xfrm>
          <a:prstGeom prst="rect">
            <a:avLst/>
          </a:prstGeom>
        </p:spPr>
        <p:txBody>
          <a:bodyPr vert="horz" lIns="96525" tIns="48263" rIns="96525" bIns="48263" rtlCol="0" anchor="b"/>
          <a:lstStyle>
            <a:lvl1pPr algn="r">
              <a:defRPr sz="1300"/>
            </a:lvl1pPr>
          </a:lstStyle>
          <a:p>
            <a:fld id="{67069019-AF62-4C17-960D-496FEFA2AB26}" type="slidenum">
              <a:rPr lang="fr-FR" smtClean="0"/>
              <a:pPr/>
              <a:t>‹#›</a:t>
            </a:fld>
            <a:endParaRPr lang="fr-FR"/>
          </a:p>
        </p:txBody>
      </p:sp>
    </p:spTree>
    <p:extLst>
      <p:ext uri="{BB962C8B-B14F-4D97-AF65-F5344CB8AC3E}">
        <p14:creationId xmlns:p14="http://schemas.microsoft.com/office/powerpoint/2010/main" val="1072332795"/>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67069019-AF62-4C17-960D-496FEFA2AB26}" type="slidenum">
              <a:rPr lang="fr-FR" smtClean="0"/>
              <a:pPr/>
              <a:t>1</a:t>
            </a:fld>
            <a:endParaRPr lang="fr-FR"/>
          </a:p>
        </p:txBody>
      </p:sp>
      <p:sp>
        <p:nvSpPr>
          <p:cNvPr id="5" name="Date Placeholder 4"/>
          <p:cNvSpPr>
            <a:spLocks noGrp="1"/>
          </p:cNvSpPr>
          <p:nvPr>
            <p:ph type="dt" idx="11"/>
          </p:nvPr>
        </p:nvSpPr>
        <p:spPr/>
        <p:txBody>
          <a:bodyPr/>
          <a:lstStyle/>
          <a:p>
            <a:fld id="{4E791485-90D7-44BD-B755-1F436446D461}" type="datetime1">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Header Placeholder 6"/>
          <p:cNvSpPr>
            <a:spLocks noGrp="1"/>
          </p:cNvSpPr>
          <p:nvPr>
            <p:ph type="hdr" sz="quarter" idx="13"/>
          </p:nvPr>
        </p:nvSpPr>
        <p:spPr/>
        <p:txBody>
          <a:bodyPr/>
          <a:lstStyle/>
          <a:p>
            <a:r>
              <a:rPr lang="fr-FR" smtClean="0"/>
              <a:t>http://modol.agroaparistech.fr/SFPD/</a:t>
            </a:r>
            <a:endParaRPr lang="fr-FR"/>
          </a:p>
        </p:txBody>
      </p:sp>
    </p:spTree>
    <p:extLst>
      <p:ext uri="{BB962C8B-B14F-4D97-AF65-F5344CB8AC3E}">
        <p14:creationId xmlns:p14="http://schemas.microsoft.com/office/powerpoint/2010/main" val="357770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7069019-AF62-4C17-960D-496FEFA2AB26}" type="slidenum">
              <a:rPr lang="fr-FR" smtClean="0"/>
              <a:pPr/>
              <a:t>20</a:t>
            </a:fld>
            <a:endParaRPr lang="fr-FR"/>
          </a:p>
        </p:txBody>
      </p:sp>
      <p:sp>
        <p:nvSpPr>
          <p:cNvPr id="5" name="Date Placeholder 4"/>
          <p:cNvSpPr>
            <a:spLocks noGrp="1"/>
          </p:cNvSpPr>
          <p:nvPr>
            <p:ph type="dt" idx="11"/>
          </p:nvPr>
        </p:nvSpPr>
        <p:spPr/>
        <p:txBody>
          <a:bodyPr/>
          <a:lstStyle/>
          <a:p>
            <a:fld id="{725AE94F-DB88-4938-92A6-38E53701DFC4}" type="datetime1">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Header Placeholder 6"/>
          <p:cNvSpPr>
            <a:spLocks noGrp="1"/>
          </p:cNvSpPr>
          <p:nvPr>
            <p:ph type="hdr" sz="quarter" idx="13"/>
          </p:nvPr>
        </p:nvSpPr>
        <p:spPr/>
        <p:txBody>
          <a:bodyPr/>
          <a:lstStyle/>
          <a:p>
            <a:r>
              <a:rPr lang="fr-FR" smtClean="0"/>
              <a:t>http://modol.agroaparistech.fr/SFPD/</a:t>
            </a:r>
            <a:endParaRPr lang="fr-FR"/>
          </a:p>
        </p:txBody>
      </p:sp>
    </p:spTree>
    <p:extLst>
      <p:ext uri="{BB962C8B-B14F-4D97-AF65-F5344CB8AC3E}">
        <p14:creationId xmlns:p14="http://schemas.microsoft.com/office/powerpoint/2010/main" val="644352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67069019-AF62-4C17-960D-496FEFA2AB26}" type="slidenum">
              <a:rPr lang="fr-FR" smtClean="0"/>
              <a:pPr/>
              <a:t>24</a:t>
            </a:fld>
            <a:endParaRPr lang="fr-FR"/>
          </a:p>
        </p:txBody>
      </p:sp>
      <p:sp>
        <p:nvSpPr>
          <p:cNvPr id="5" name="Date Placeholder 4"/>
          <p:cNvSpPr>
            <a:spLocks noGrp="1"/>
          </p:cNvSpPr>
          <p:nvPr>
            <p:ph type="dt" idx="11"/>
          </p:nvPr>
        </p:nvSpPr>
        <p:spPr/>
        <p:txBody>
          <a:bodyPr/>
          <a:lstStyle/>
          <a:p>
            <a:fld id="{2EC6BDD1-0E79-466A-96D2-FB6806A6ECDB}" type="datetime1">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Header Placeholder 6"/>
          <p:cNvSpPr>
            <a:spLocks noGrp="1"/>
          </p:cNvSpPr>
          <p:nvPr>
            <p:ph type="hdr" sz="quarter" idx="13"/>
          </p:nvPr>
        </p:nvSpPr>
        <p:spPr/>
        <p:txBody>
          <a:bodyPr/>
          <a:lstStyle/>
          <a:p>
            <a:r>
              <a:rPr lang="fr-FR" smtClean="0"/>
              <a:t>http://modol.agroaparistech.fr/SFPD/</a:t>
            </a:r>
            <a:endParaRPr lang="fr-FR"/>
          </a:p>
        </p:txBody>
      </p:sp>
    </p:spTree>
    <p:extLst>
      <p:ext uri="{BB962C8B-B14F-4D97-AF65-F5344CB8AC3E}">
        <p14:creationId xmlns:p14="http://schemas.microsoft.com/office/powerpoint/2010/main" val="1526689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fr-FR" smtClean="0"/>
              <a:t>http://modol.agroaparistech.fr/SFPD/</a:t>
            </a:r>
            <a:endParaRPr lang="fr-FR"/>
          </a:p>
        </p:txBody>
      </p:sp>
      <p:sp>
        <p:nvSpPr>
          <p:cNvPr id="5" name="Date Placeholder 4"/>
          <p:cNvSpPr>
            <a:spLocks noGrp="1"/>
          </p:cNvSpPr>
          <p:nvPr>
            <p:ph type="dt" idx="11"/>
          </p:nvPr>
        </p:nvSpPr>
        <p:spPr/>
        <p:txBody>
          <a:bodyPr/>
          <a:lstStyle/>
          <a:p>
            <a:fld id="{187DCAC0-9256-49F9-8968-BDF2D03EB8AC}" type="datetime1">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Slide Number Placeholder 6"/>
          <p:cNvSpPr>
            <a:spLocks noGrp="1"/>
          </p:cNvSpPr>
          <p:nvPr>
            <p:ph type="sldNum" sz="quarter" idx="13"/>
          </p:nvPr>
        </p:nvSpPr>
        <p:spPr/>
        <p:txBody>
          <a:bodyPr/>
          <a:lstStyle/>
          <a:p>
            <a:fld id="{67069019-AF62-4C17-960D-496FEFA2AB26}" type="slidenum">
              <a:rPr lang="fr-FR" smtClean="0"/>
              <a:pPr/>
              <a:t>30</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fr-FR" smtClean="0"/>
              <a:t>http://modol.agroaparistech.fr/SFPD/</a:t>
            </a:r>
            <a:endParaRPr lang="fr-FR"/>
          </a:p>
        </p:txBody>
      </p:sp>
      <p:sp>
        <p:nvSpPr>
          <p:cNvPr id="5" name="Date Placeholder 4"/>
          <p:cNvSpPr>
            <a:spLocks noGrp="1"/>
          </p:cNvSpPr>
          <p:nvPr>
            <p:ph type="dt" idx="11"/>
          </p:nvPr>
        </p:nvSpPr>
        <p:spPr/>
        <p:txBody>
          <a:bodyPr/>
          <a:lstStyle/>
          <a:p>
            <a:fld id="{0C80B5E5-42E1-40BF-BF3D-F0FD6A6DE324}" type="datetime1">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Slide Number Placeholder 6"/>
          <p:cNvSpPr>
            <a:spLocks noGrp="1"/>
          </p:cNvSpPr>
          <p:nvPr>
            <p:ph type="sldNum" sz="quarter" idx="13"/>
          </p:nvPr>
        </p:nvSpPr>
        <p:spPr/>
        <p:txBody>
          <a:bodyPr/>
          <a:lstStyle/>
          <a:p>
            <a:fld id="{67069019-AF62-4C17-960D-496FEFA2AB26}" type="slidenum">
              <a:rPr lang="fr-FR" smtClean="0"/>
              <a:pPr/>
              <a:t>34</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Header Placeholder 3"/>
          <p:cNvSpPr>
            <a:spLocks noGrp="1"/>
          </p:cNvSpPr>
          <p:nvPr>
            <p:ph type="hdr" sz="quarter" idx="10"/>
          </p:nvPr>
        </p:nvSpPr>
        <p:spPr/>
        <p:txBody>
          <a:bodyPr/>
          <a:lstStyle/>
          <a:p>
            <a:r>
              <a:rPr lang="fr-FR" smtClean="0"/>
              <a:t>http://modol.agroaparistech.fr/SFPD/</a:t>
            </a:r>
            <a:endParaRPr lang="fr-FR"/>
          </a:p>
        </p:txBody>
      </p:sp>
      <p:sp>
        <p:nvSpPr>
          <p:cNvPr id="5" name="Date Placeholder 4"/>
          <p:cNvSpPr>
            <a:spLocks noGrp="1"/>
          </p:cNvSpPr>
          <p:nvPr>
            <p:ph type="dt" idx="11"/>
          </p:nvPr>
        </p:nvSpPr>
        <p:spPr/>
        <p:txBody>
          <a:bodyPr/>
          <a:lstStyle/>
          <a:p>
            <a:fld id="{3AACB09C-E854-4E0E-990A-087B4F88A278}" type="datetimeFigureOut">
              <a:rPr lang="fr-FR" smtClean="0"/>
              <a:pPr/>
              <a:t>2011-08-30</a:t>
            </a:fld>
            <a:endParaRPr lang="fr-FR"/>
          </a:p>
        </p:txBody>
      </p:sp>
      <p:sp>
        <p:nvSpPr>
          <p:cNvPr id="6" name="Footer Placeholder 5"/>
          <p:cNvSpPr>
            <a:spLocks noGrp="1"/>
          </p:cNvSpPr>
          <p:nvPr>
            <p:ph type="ftr" sz="quarter" idx="12"/>
          </p:nvPr>
        </p:nvSpPr>
        <p:spPr/>
        <p:txBody>
          <a:bodyPr/>
          <a:lstStyle/>
          <a:p>
            <a:r>
              <a:rPr lang="fr-FR" smtClean="0"/>
              <a:t>olivier.vitrac@agroparistech.fr</a:t>
            </a:r>
            <a:endParaRPr lang="fr-FR"/>
          </a:p>
        </p:txBody>
      </p:sp>
      <p:sp>
        <p:nvSpPr>
          <p:cNvPr id="7" name="Slide Number Placeholder 6"/>
          <p:cNvSpPr>
            <a:spLocks noGrp="1"/>
          </p:cNvSpPr>
          <p:nvPr>
            <p:ph type="sldNum" sz="quarter" idx="13"/>
          </p:nvPr>
        </p:nvSpPr>
        <p:spPr/>
        <p:txBody>
          <a:bodyPr/>
          <a:lstStyle/>
          <a:p>
            <a:fld id="{67069019-AF62-4C17-960D-496FEFA2AB26}" type="slidenum">
              <a:rPr lang="fr-FR" smtClean="0"/>
              <a:pPr/>
              <a:t>64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fr-FR"/>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7EDB0CC5-AE77-4A17-8F01-80722516D627}" type="datetime1">
              <a:rPr lang="fr-FR" smtClean="0"/>
              <a:pPr/>
              <a:t>2011-08-30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336189399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6B35093C-AE49-41D3-903F-2CC8C32AD088}" type="datetime1">
              <a:rPr lang="fr-FR" smtClean="0"/>
              <a:pPr/>
              <a:t>2011-08-30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3659999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62EEA355-B063-43D8-A399-AC966B1E91DC}" type="datetime1">
              <a:rPr lang="fr-FR" smtClean="0"/>
              <a:pPr/>
              <a:t>2011-08-30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171039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A1CFDBE1-00D5-4577-A4E2-71FF118A63D5}" type="datetime1">
              <a:rPr lang="fr-FR" smtClean="0"/>
              <a:pPr/>
              <a:t>2011-08-30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9458345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fr-FR"/>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5D8B0C-1A3D-43CD-B006-7E42164E6557}" type="datetime1">
              <a:rPr lang="fr-FR" smtClean="0"/>
              <a:pPr/>
              <a:t>2011-08-30</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1443524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FDC352F0-0D08-4FF0-9E79-2B0A67D83DA0}" type="datetime1">
              <a:rPr lang="fr-FR" smtClean="0"/>
              <a:pPr/>
              <a:t>2011-08-30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115077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fr-FR"/>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2CBAA325-CD0E-45C4-B9AD-C9E099C67ADA}" type="datetime1">
              <a:rPr lang="fr-FR" smtClean="0"/>
              <a:pPr/>
              <a:t>2011-08-30</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2503869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C2F9F1C8-9845-47F8-8A64-5BDD67887B6C}" type="datetime1">
              <a:rPr lang="fr-FR" smtClean="0"/>
              <a:pPr/>
              <a:t>2011-08-30</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2571547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3F5734-1E7B-47CB-B682-4957E71729BB}" type="datetime1">
              <a:rPr lang="fr-FR" smtClean="0"/>
              <a:pPr/>
              <a:t>2011-08-30</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494428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fr-FR"/>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E0A181-266D-4A20-A987-B26641909D60}" type="datetime1">
              <a:rPr lang="fr-FR" smtClean="0"/>
              <a:pPr/>
              <a:t>2011-08-30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981695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fr-FR"/>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E1A856-1F0D-425D-8D69-5C9158E7308F}" type="datetime1">
              <a:rPr lang="fr-FR" smtClean="0"/>
              <a:pPr/>
              <a:t>2011-08-30</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E576005B-2CE5-432A-83F6-2B57CE38BA16}" type="slidenum">
              <a:rPr lang="fr-FR" smtClean="0"/>
              <a:pPr/>
              <a:t>‹#›</a:t>
            </a:fld>
            <a:endParaRPr lang="fr-FR"/>
          </a:p>
        </p:txBody>
      </p:sp>
    </p:spTree>
    <p:extLst>
      <p:ext uri="{BB962C8B-B14F-4D97-AF65-F5344CB8AC3E}">
        <p14:creationId xmlns:p14="http://schemas.microsoft.com/office/powerpoint/2010/main" val="175555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B2E340-4DA2-42B9-9310-6E3F402A4B20}" type="datetime1">
              <a:rPr lang="fr-FR" smtClean="0"/>
              <a:pPr/>
              <a:t>2011-08-30</a:t>
            </a:fld>
            <a:endParaRPr lang="fr-F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6005B-2CE5-432A-83F6-2B57CE38BA16}" type="slidenum">
              <a:rPr lang="fr-FR" smtClean="0"/>
              <a:pPr/>
              <a:t>‹#›</a:t>
            </a:fld>
            <a:endParaRPr lang="fr-FR"/>
          </a:p>
        </p:txBody>
      </p:sp>
      <p:pic>
        <p:nvPicPr>
          <p:cNvPr id="819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37376" y="14188"/>
            <a:ext cx="1505942" cy="22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335" y="6631809"/>
            <a:ext cx="1505942" cy="226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148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gif"/><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26.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9.png"/><Relationship Id="rId16"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24.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3.png"/><Relationship Id="rId9" Type="http://schemas.openxmlformats.org/officeDocument/2006/relationships/image" Target="../media/image43.png"/><Relationship Id="rId1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png"/><Relationship Id="rId7" Type="http://schemas.openxmlformats.org/officeDocument/2006/relationships/image" Target="../media/image28.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png"/><Relationship Id="rId7" Type="http://schemas.microsoft.com/office/2007/relationships/hdphoto" Target="../media/hdphoto2.wdp"/><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7.png"/><Relationship Id="rId10" Type="http://schemas.microsoft.com/office/2007/relationships/hdphoto" Target="../media/hdphoto3.wdp"/><Relationship Id="rId4" Type="http://schemas.openxmlformats.org/officeDocument/2006/relationships/image" Target="../media/image6.png"/><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58.png"/><Relationship Id="rId5" Type="http://schemas.microsoft.com/office/2007/relationships/hdphoto" Target="../media/hdphoto2.wdp"/><Relationship Id="rId10" Type="http://schemas.openxmlformats.org/officeDocument/2006/relationships/image" Target="../media/image13.png"/><Relationship Id="rId4" Type="http://schemas.openxmlformats.org/officeDocument/2006/relationships/image" Target="../media/image57.pn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5.wdp"/><Relationship Id="rId18" Type="http://schemas.openxmlformats.org/officeDocument/2006/relationships/image" Target="../media/image13.png"/><Relationship Id="rId3" Type="http://schemas.openxmlformats.org/officeDocument/2006/relationships/image" Target="../media/image62.png"/><Relationship Id="rId7" Type="http://schemas.microsoft.com/office/2007/relationships/hdphoto" Target="../media/hdphoto4.wdp"/><Relationship Id="rId12" Type="http://schemas.openxmlformats.org/officeDocument/2006/relationships/image" Target="../media/image70.png"/><Relationship Id="rId17" Type="http://schemas.openxmlformats.org/officeDocument/2006/relationships/image" Target="../media/image73.png"/><Relationship Id="rId2" Type="http://schemas.openxmlformats.org/officeDocument/2006/relationships/image" Target="../media/image61.png"/><Relationship Id="rId16"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5" Type="http://schemas.microsoft.com/office/2007/relationships/hdphoto" Target="../media/hdphoto6.wdp"/><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hyperlink" Target="http://www.cecill.info/licences/Licence_CeCILL-B_V1-en.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0.png"/><Relationship Id="rId18" Type="http://schemas.openxmlformats.org/officeDocument/2006/relationships/image" Target="../media/image95.png"/><Relationship Id="rId3" Type="http://schemas.microsoft.com/office/2007/relationships/hdphoto" Target="../media/hdphoto7.wdp"/><Relationship Id="rId7" Type="http://schemas.microsoft.com/office/2007/relationships/hdphoto" Target="../media/hdphoto8.wdp"/><Relationship Id="rId12" Type="http://schemas.openxmlformats.org/officeDocument/2006/relationships/image" Target="../media/image64.png"/><Relationship Id="rId17" Type="http://schemas.openxmlformats.org/officeDocument/2006/relationships/image" Target="../media/image94.png"/><Relationship Id="rId2" Type="http://schemas.openxmlformats.org/officeDocument/2006/relationships/image" Target="../media/image84.png"/><Relationship Id="rId16" Type="http://schemas.openxmlformats.org/officeDocument/2006/relationships/image" Target="../media/image93.png"/><Relationship Id="rId1" Type="http://schemas.openxmlformats.org/officeDocument/2006/relationships/slideLayout" Target="../slideLayouts/slideLayout6.xml"/><Relationship Id="rId6" Type="http://schemas.openxmlformats.org/officeDocument/2006/relationships/image" Target="../media/image86.png"/><Relationship Id="rId11" Type="http://schemas.openxmlformats.org/officeDocument/2006/relationships/image" Target="../media/image89.png"/><Relationship Id="rId5" Type="http://schemas.microsoft.com/office/2007/relationships/hdphoto" Target="../media/hdphoto5.wdp"/><Relationship Id="rId15" Type="http://schemas.openxmlformats.org/officeDocument/2006/relationships/image" Target="../media/image92.png"/><Relationship Id="rId10" Type="http://schemas.openxmlformats.org/officeDocument/2006/relationships/image" Target="../media/image88.png"/><Relationship Id="rId4" Type="http://schemas.openxmlformats.org/officeDocument/2006/relationships/image" Target="../media/image85.png"/><Relationship Id="rId9" Type="http://schemas.microsoft.com/office/2007/relationships/hdphoto" Target="../media/hdphoto9.wdp"/><Relationship Id="rId14" Type="http://schemas.openxmlformats.org/officeDocument/2006/relationships/image" Target="../media/image91.png"/></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9.png"/><Relationship Id="rId11" Type="http://schemas.openxmlformats.org/officeDocument/2006/relationships/image" Target="../media/image28.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en.wikipedia.org/wiki/FME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3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0.png"/><Relationship Id="rId4" Type="http://schemas.openxmlformats.org/officeDocument/2006/relationships/image" Target="../media/image129.png"/></Relationships>
</file>

<file path=ppt/slides/_rels/slide35.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133.jpeg"/><Relationship Id="rId7" Type="http://schemas.openxmlformats.org/officeDocument/2006/relationships/image" Target="../media/image137.jpeg"/><Relationship Id="rId12" Type="http://schemas.openxmlformats.org/officeDocument/2006/relationships/image" Target="../media/image132.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36.png"/><Relationship Id="rId11" Type="http://schemas.openxmlformats.org/officeDocument/2006/relationships/oleObject" Target="../embeddings/oleObject2.bin"/><Relationship Id="rId5" Type="http://schemas.openxmlformats.org/officeDocument/2006/relationships/image" Target="../media/image135.jpeg"/><Relationship Id="rId10" Type="http://schemas.openxmlformats.org/officeDocument/2006/relationships/image" Target="../media/image138.jpeg"/><Relationship Id="rId4" Type="http://schemas.openxmlformats.org/officeDocument/2006/relationships/image" Target="../media/image134.jpeg"/><Relationship Id="rId9" Type="http://schemas.openxmlformats.org/officeDocument/2006/relationships/image" Target="../media/image131.wmf"/></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4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3.png"/><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6.png"/></Relationships>
</file>

<file path=ppt/slides/_rels/slide4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4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6.png"/><Relationship Id="rId1" Type="http://schemas.openxmlformats.org/officeDocument/2006/relationships/slideLayout" Target="../slideLayouts/slideLayout6.xml"/><Relationship Id="rId4" Type="http://schemas.openxmlformats.org/officeDocument/2006/relationships/image" Target="../media/image167.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8" Type="http://schemas.openxmlformats.org/officeDocument/2006/relationships/image" Target="../media/image174.jpeg"/><Relationship Id="rId3" Type="http://schemas.openxmlformats.org/officeDocument/2006/relationships/image" Target="../media/image169.png"/><Relationship Id="rId7" Type="http://schemas.openxmlformats.org/officeDocument/2006/relationships/image" Target="../media/image173.jpeg"/><Relationship Id="rId12" Type="http://schemas.openxmlformats.org/officeDocument/2006/relationships/image" Target="../media/image178.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jpeg"/><Relationship Id="rId11" Type="http://schemas.openxmlformats.org/officeDocument/2006/relationships/image" Target="../media/image177.png"/><Relationship Id="rId5" Type="http://schemas.openxmlformats.org/officeDocument/2006/relationships/image" Target="../media/image171.jpeg"/><Relationship Id="rId10" Type="http://schemas.openxmlformats.org/officeDocument/2006/relationships/image" Target="../media/image176.png"/><Relationship Id="rId4" Type="http://schemas.openxmlformats.org/officeDocument/2006/relationships/image" Target="../media/image170.jpeg"/><Relationship Id="rId9" Type="http://schemas.openxmlformats.org/officeDocument/2006/relationships/image" Target="../media/image175.png"/></Relationships>
</file>

<file path=ppt/slides/_rels/slide5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80.jpeg"/><Relationship Id="rId7" Type="http://schemas.openxmlformats.org/officeDocument/2006/relationships/image" Target="../media/image175.png"/><Relationship Id="rId2" Type="http://schemas.openxmlformats.org/officeDocument/2006/relationships/image" Target="../media/image179.png"/><Relationship Id="rId1" Type="http://schemas.openxmlformats.org/officeDocument/2006/relationships/slideLayout" Target="../slideLayouts/slideLayout6.xml"/><Relationship Id="rId6" Type="http://schemas.openxmlformats.org/officeDocument/2006/relationships/image" Target="../media/image181.jpeg"/><Relationship Id="rId5" Type="http://schemas.openxmlformats.org/officeDocument/2006/relationships/image" Target="../media/image174.jpeg"/><Relationship Id="rId10" Type="http://schemas.openxmlformats.org/officeDocument/2006/relationships/image" Target="../media/image178.jpeg"/><Relationship Id="rId4" Type="http://schemas.openxmlformats.org/officeDocument/2006/relationships/image" Target="../media/image172.jpeg"/><Relationship Id="rId9" Type="http://schemas.openxmlformats.org/officeDocument/2006/relationships/image" Target="../media/image177.png"/></Relationships>
</file>

<file path=ppt/slides/_rels/slide52.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72.jpeg"/><Relationship Id="rId2" Type="http://schemas.openxmlformats.org/officeDocument/2006/relationships/image" Target="../media/image182.png"/><Relationship Id="rId1" Type="http://schemas.openxmlformats.org/officeDocument/2006/relationships/slideLayout" Target="../slideLayouts/slideLayout6.xml"/><Relationship Id="rId6" Type="http://schemas.openxmlformats.org/officeDocument/2006/relationships/image" Target="../media/image186.png"/><Relationship Id="rId11" Type="http://schemas.openxmlformats.org/officeDocument/2006/relationships/image" Target="../media/image171.jpeg"/><Relationship Id="rId5" Type="http://schemas.openxmlformats.org/officeDocument/2006/relationships/image" Target="../media/image185.png"/><Relationship Id="rId10" Type="http://schemas.openxmlformats.org/officeDocument/2006/relationships/image" Target="../media/image177.png"/><Relationship Id="rId4" Type="http://schemas.openxmlformats.org/officeDocument/2006/relationships/image" Target="../media/image184.png"/><Relationship Id="rId9" Type="http://schemas.openxmlformats.org/officeDocument/2006/relationships/image" Target="../media/image178.jpeg"/></Relationships>
</file>

<file path=ppt/slides/_rels/slide5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55.xml.rels><?xml version="1.0" encoding="UTF-8" standalone="yes"?>
<Relationships xmlns="http://schemas.openxmlformats.org/package/2006/relationships"><Relationship Id="rId3" Type="http://schemas.openxmlformats.org/officeDocument/2006/relationships/hyperlink" Target="http://en.wikipedia.org/wiki/Many-to-many_(data_model)" TargetMode="External"/><Relationship Id="rId7" Type="http://schemas.openxmlformats.org/officeDocument/2006/relationships/hyperlink" Target="http://en.wikipedia.org/wiki/Associative_Entities" TargetMode="External"/><Relationship Id="rId2" Type="http://schemas.openxmlformats.org/officeDocument/2006/relationships/hyperlink" Target="http://en.wikipedia.org/wiki/Unified_Modeling_Language" TargetMode="External"/><Relationship Id="rId1" Type="http://schemas.openxmlformats.org/officeDocument/2006/relationships/slideLayout" Target="../slideLayouts/slideLayout2.xml"/><Relationship Id="rId6" Type="http://schemas.openxmlformats.org/officeDocument/2006/relationships/hyperlink" Target="http://en.wikipedia.org/wiki/Superkey" TargetMode="External"/><Relationship Id="rId5" Type="http://schemas.openxmlformats.org/officeDocument/2006/relationships/hyperlink" Target="http://en.wikipedia.org/wiki/Foreign_key" TargetMode="External"/><Relationship Id="rId4" Type="http://schemas.openxmlformats.org/officeDocument/2006/relationships/hyperlink" Target="http://en.wikipedia.org/wiki/Junction_table"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6.xml"/><Relationship Id="rId4" Type="http://schemas.openxmlformats.org/officeDocument/2006/relationships/image" Target="../media/image1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jpeg"/><Relationship Id="rId4" Type="http://schemas.openxmlformats.org/officeDocument/2006/relationships/image" Target="../media/image199.jpeg"/></Relationships>
</file>

<file path=ppt/slides/_rels/slide6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github.com/ovitrac/FMECAengine"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gif"/><Relationship Id="rId3" Type="http://schemas.openxmlformats.org/officeDocument/2006/relationships/diagramLayout" Target="../diagrams/layout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8.png"/><Relationship Id="rId5" Type="http://schemas.openxmlformats.org/officeDocument/2006/relationships/diagramColors" Target="../diagrams/colors1.xml"/><Relationship Id="rId10" Type="http://schemas.openxmlformats.org/officeDocument/2006/relationships/image" Target="../media/image7.png"/><Relationship Id="rId4" Type="http://schemas.openxmlformats.org/officeDocument/2006/relationships/diagramQuickStyle" Target="../diagrams/quickStyle1.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31.png"/><Relationship Id="rId18" Type="http://schemas.microsoft.com/office/2007/relationships/hdphoto" Target="../media/hdphoto1.wdp"/><Relationship Id="rId3" Type="http://schemas.openxmlformats.org/officeDocument/2006/relationships/image" Target="../media/image23.png"/><Relationship Id="rId7" Type="http://schemas.openxmlformats.org/officeDocument/2006/relationships/image" Target="../media/image27.jpe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2.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9.png"/><Relationship Id="rId5" Type="http://schemas.openxmlformats.org/officeDocument/2006/relationships/image" Target="../media/image25.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4.png"/><Relationship Id="rId9" Type="http://schemas.openxmlformats.org/officeDocument/2006/relationships/image" Target="../media/image21.png"/><Relationship Id="rId1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234" y="4191016"/>
            <a:ext cx="2872515" cy="2598672"/>
          </a:xfrm>
          <a:prstGeom prst="rect">
            <a:avLst/>
          </a:prstGeom>
        </p:spPr>
      </p:pic>
      <p:sp>
        <p:nvSpPr>
          <p:cNvPr id="2" name="Title 1"/>
          <p:cNvSpPr>
            <a:spLocks noGrp="1"/>
          </p:cNvSpPr>
          <p:nvPr>
            <p:ph type="ctrTitle"/>
          </p:nvPr>
        </p:nvSpPr>
        <p:spPr/>
        <p:txBody>
          <a:bodyPr>
            <a:normAutofit/>
          </a:bodyPr>
          <a:lstStyle/>
          <a:p>
            <a:r>
              <a:rPr lang="en-US" dirty="0" smtClean="0"/>
              <a:t>FMECAENGINE</a:t>
            </a:r>
            <a:br>
              <a:rPr lang="en-US" dirty="0" smtClean="0"/>
            </a:br>
            <a:r>
              <a:rPr lang="en-US" sz="1800" dirty="0" smtClean="0"/>
              <a:t>a seamless tool to chain migration simulations and perform related sensitivity analysis</a:t>
            </a:r>
            <a:endParaRPr lang="en-US" sz="1800" dirty="0"/>
          </a:p>
        </p:txBody>
      </p:sp>
      <p:sp>
        <p:nvSpPr>
          <p:cNvPr id="3" name="Subtitle 2"/>
          <p:cNvSpPr>
            <a:spLocks noGrp="1"/>
          </p:cNvSpPr>
          <p:nvPr>
            <p:ph type="subTitle" idx="1"/>
          </p:nvPr>
        </p:nvSpPr>
        <p:spPr/>
        <p:txBody>
          <a:bodyPr/>
          <a:lstStyle/>
          <a:p>
            <a:r>
              <a:rPr lang="fr-FR" dirty="0" smtClean="0"/>
              <a:t>Version 0.45</a:t>
            </a:r>
          </a:p>
          <a:p>
            <a:r>
              <a:rPr lang="fr-FR" sz="2000" dirty="0" smtClean="0"/>
              <a:t>(Windows &amp; Linux i386/x64)</a:t>
            </a:r>
          </a:p>
          <a:p>
            <a:r>
              <a:rPr lang="fr-FR" sz="2000" dirty="0" smtClean="0"/>
              <a:t>olivier.vitrac@agroparistech.fr</a:t>
            </a:r>
            <a:endParaRPr lang="fr-FR" dirty="0"/>
          </a:p>
        </p:txBody>
      </p:sp>
      <p:pic>
        <p:nvPicPr>
          <p:cNvPr id="1026" name="Picture 2" descr="http://locanthrope.inria.fr/images/logo-supported-by-an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6" y="5673994"/>
            <a:ext cx="3120347" cy="11840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wwwagir.toulouse.inra.fr/agir/templates/siteground/images/summer/inra.gi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92960" y="6525344"/>
            <a:ext cx="1413207" cy="369332"/>
          </a:xfrm>
          <a:prstGeom prst="rect">
            <a:avLst/>
          </a:prstGeom>
          <a:noFill/>
        </p:spPr>
        <p:txBody>
          <a:bodyPr wrap="none" rtlCol="0">
            <a:spAutoFit/>
          </a:bodyPr>
          <a:lstStyle/>
          <a:p>
            <a:r>
              <a:rPr lang="fr-FR" dirty="0" smtClean="0"/>
              <a:t>August, 2011</a:t>
            </a:r>
            <a:endParaRPr lang="fr-FR" dirty="0"/>
          </a:p>
        </p:txBody>
      </p:sp>
    </p:spTree>
    <p:extLst>
      <p:ext uri="{BB962C8B-B14F-4D97-AF65-F5344CB8AC3E}">
        <p14:creationId xmlns:p14="http://schemas.microsoft.com/office/powerpoint/2010/main" val="3720874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230" t="11147" r="28410" b="11627"/>
          <a:stretch/>
        </p:blipFill>
        <p:spPr bwMode="auto">
          <a:xfrm>
            <a:off x="2893007" y="4429111"/>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Bent Arrow 11"/>
          <p:cNvSpPr/>
          <p:nvPr/>
        </p:nvSpPr>
        <p:spPr>
          <a:xfrm rot="5400000" flipH="1" flipV="1">
            <a:off x="2194521" y="3185738"/>
            <a:ext cx="612068" cy="1506565"/>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 name="Title 1"/>
          <p:cNvSpPr>
            <a:spLocks noGrp="1"/>
          </p:cNvSpPr>
          <p:nvPr>
            <p:ph type="title"/>
          </p:nvPr>
        </p:nvSpPr>
        <p:spPr>
          <a:xfrm>
            <a:off x="214419" y="274638"/>
            <a:ext cx="9635125" cy="1143000"/>
          </a:xfrm>
        </p:spPr>
        <p:txBody>
          <a:bodyPr>
            <a:noAutofit/>
          </a:bodyPr>
          <a:lstStyle/>
          <a:p>
            <a:r>
              <a:rPr lang="en-US" sz="3200" b="1" dirty="0" smtClean="0"/>
              <a:t>GOAL</a:t>
            </a:r>
            <a:r>
              <a:rPr lang="en-US" sz="3200" dirty="0" smtClean="0"/>
              <a:t>: solve complex simulation scenarios</a:t>
            </a:r>
            <a:br>
              <a:rPr lang="en-US" sz="3200" dirty="0" smtClean="0"/>
            </a:br>
            <a:r>
              <a:rPr lang="en-US" sz="3200" dirty="0" smtClean="0"/>
              <a:t>with simple inheritance operators and sparse parameters</a:t>
            </a:r>
            <a:endParaRPr lang="en-US" sz="3200"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410" t="10940" r="28049" b="10498"/>
          <a:stretch/>
        </p:blipFill>
        <p:spPr bwMode="auto">
          <a:xfrm>
            <a:off x="1052956" y="266197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862" t="11309" r="28410" b="10641"/>
          <a:stretch/>
        </p:blipFill>
        <p:spPr bwMode="auto">
          <a:xfrm>
            <a:off x="1073688" y="4390166"/>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Notched Right Arrow 7"/>
          <p:cNvSpPr/>
          <p:nvPr/>
        </p:nvSpPr>
        <p:spPr>
          <a:xfrm>
            <a:off x="2112920" y="4803151"/>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Notched Right Arrow 9"/>
          <p:cNvSpPr/>
          <p:nvPr/>
        </p:nvSpPr>
        <p:spPr>
          <a:xfrm>
            <a:off x="3907120" y="4753146"/>
            <a:ext cx="1140915" cy="475650"/>
          </a:xfrm>
          <a:prstGeom prst="notch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9" name="Bent Arrow 8"/>
          <p:cNvSpPr/>
          <p:nvPr/>
        </p:nvSpPr>
        <p:spPr>
          <a:xfrm rot="5400000">
            <a:off x="1994429" y="2733907"/>
            <a:ext cx="2736304" cy="654102"/>
          </a:xfrm>
          <a:prstGeom prst="bentArrow">
            <a:avLst>
              <a:gd name="adj1" fmla="val 23948"/>
              <a:gd name="adj2" fmla="val 25000"/>
              <a:gd name="adj3" fmla="val 25000"/>
              <a:gd name="adj4" fmla="val 4700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11" name="Bent Arrow 10"/>
          <p:cNvSpPr/>
          <p:nvPr/>
        </p:nvSpPr>
        <p:spPr>
          <a:xfrm rot="5400000">
            <a:off x="2732907" y="3959977"/>
            <a:ext cx="612068" cy="874663"/>
          </a:xfrm>
          <a:prstGeom prst="bentArrow">
            <a:avLst>
              <a:gd name="adj1" fmla="val 25000"/>
              <a:gd name="adj2" fmla="val 25000"/>
              <a:gd name="adj3" fmla="val 25000"/>
              <a:gd name="adj4" fmla="val 2935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3" name="Bent Arrow 12"/>
          <p:cNvSpPr/>
          <p:nvPr/>
        </p:nvSpPr>
        <p:spPr>
          <a:xfrm rot="5400000">
            <a:off x="976387" y="2034844"/>
            <a:ext cx="612068" cy="936104"/>
          </a:xfrm>
          <a:prstGeom prst="bentArrow">
            <a:avLst>
              <a:gd name="adj1" fmla="val 25000"/>
              <a:gd name="adj2" fmla="val 25000"/>
              <a:gd name="adj3" fmla="val 25000"/>
              <a:gd name="adj4" fmla="val 29355"/>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4" name="Bent Arrow 13"/>
          <p:cNvSpPr/>
          <p:nvPr/>
        </p:nvSpPr>
        <p:spPr>
          <a:xfrm rot="5400000">
            <a:off x="968573" y="3785138"/>
            <a:ext cx="612068" cy="936104"/>
          </a:xfrm>
          <a:prstGeom prst="bentArrow">
            <a:avLst>
              <a:gd name="adj1" fmla="val 25000"/>
              <a:gd name="adj2" fmla="val 25000"/>
              <a:gd name="adj3" fmla="val 25000"/>
              <a:gd name="adj4" fmla="val 2935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5" name="TextBox 14"/>
          <p:cNvSpPr txBox="1"/>
          <p:nvPr/>
        </p:nvSpPr>
        <p:spPr>
          <a:xfrm>
            <a:off x="3340036" y="4789150"/>
            <a:ext cx="375424" cy="523220"/>
          </a:xfrm>
          <a:prstGeom prst="rect">
            <a:avLst/>
          </a:prstGeom>
          <a:noFill/>
        </p:spPr>
        <p:txBody>
          <a:bodyPr wrap="none" rtlCol="0">
            <a:spAutoFit/>
          </a:bodyPr>
          <a:lstStyle/>
          <a:p>
            <a:r>
              <a:rPr lang="fr-FR" sz="2800" dirty="0">
                <a:ln w="18415" cmpd="sng">
                  <a:solidFill>
                    <a:srgbClr val="FFFFFF"/>
                  </a:solidFill>
                  <a:prstDash val="solid"/>
                </a:ln>
                <a:solidFill>
                  <a:srgbClr val="FFFFFF"/>
                </a:solidFill>
                <a:effectLst>
                  <a:outerShdw blurRad="63500" dir="3600000" algn="tl" rotWithShape="0">
                    <a:srgbClr val="000000">
                      <a:alpha val="70000"/>
                    </a:srgbClr>
                  </a:outerShdw>
                </a:effectLst>
              </a:rPr>
              <a:t>C</a:t>
            </a:r>
          </a:p>
        </p:txBody>
      </p:sp>
      <p:sp>
        <p:nvSpPr>
          <p:cNvPr id="16" name="TextBox 15"/>
          <p:cNvSpPr txBox="1"/>
          <p:nvPr/>
        </p:nvSpPr>
        <p:spPr>
          <a:xfrm>
            <a:off x="1547118" y="3038886"/>
            <a:ext cx="393056" cy="523220"/>
          </a:xfrm>
          <a:prstGeom prst="rect">
            <a:avLst/>
          </a:prstGeom>
          <a:noFill/>
        </p:spPr>
        <p:txBody>
          <a:bodyPr wrap="none" rtlCol="0">
            <a:spAutoFit/>
          </a:bodyPr>
          <a:lstStyle/>
          <a:p>
            <a:r>
              <a:rPr lang="fr-FR"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a:t>
            </a:r>
            <a:endParaRPr lang="fr-FR"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TextBox 16"/>
          <p:cNvSpPr txBox="1"/>
          <p:nvPr/>
        </p:nvSpPr>
        <p:spPr>
          <a:xfrm>
            <a:off x="1562861" y="4753146"/>
            <a:ext cx="380232" cy="523220"/>
          </a:xfrm>
          <a:prstGeom prst="rect">
            <a:avLst/>
          </a:prstGeom>
          <a:noFill/>
        </p:spPr>
        <p:txBody>
          <a:bodyPr wrap="none" rtlCol="0">
            <a:spAutoFit/>
          </a:bodyPr>
          <a:lstStyle/>
          <a:p>
            <a:r>
              <a:rPr lang="fr-FR" sz="2800" dirty="0">
                <a:ln w="18415" cmpd="sng">
                  <a:solidFill>
                    <a:srgbClr val="FFFFFF"/>
                  </a:solidFill>
                  <a:prstDash val="solid"/>
                </a:ln>
                <a:solidFill>
                  <a:srgbClr val="FFFFFF"/>
                </a:solidFill>
                <a:effectLst>
                  <a:outerShdw blurRad="63500" dir="3600000" algn="tl" rotWithShape="0">
                    <a:srgbClr val="000000">
                      <a:alpha val="70000"/>
                    </a:srgbClr>
                  </a:outerShdw>
                </a:effectLst>
              </a:rPr>
              <a:t>B</a:t>
            </a:r>
          </a:p>
        </p:txBody>
      </p:sp>
      <p:sp>
        <p:nvSpPr>
          <p:cNvPr id="19" name="Rectangle 18"/>
          <p:cNvSpPr/>
          <p:nvPr/>
        </p:nvSpPr>
        <p:spPr>
          <a:xfrm>
            <a:off x="4318758" y="5648379"/>
            <a:ext cx="2866490" cy="461665"/>
          </a:xfrm>
          <a:prstGeom prst="rect">
            <a:avLst/>
          </a:prstGeom>
        </p:spPr>
        <p:txBody>
          <a:bodyPr wrap="none">
            <a:spAutoFit/>
          </a:bodyPr>
          <a:lstStyle/>
          <a:p>
            <a:pPr lvl="0"/>
            <a:r>
              <a:rPr lang="fr-FR" sz="2400" dirty="0">
                <a:solidFill>
                  <a:srgbClr val="0070C0"/>
                </a:solidFill>
              </a:rPr>
              <a:t>[</a:t>
            </a:r>
            <a:r>
              <a:rPr lang="fr-FR" sz="2400" u="sng" dirty="0" smtClean="0">
                <a:solidFill>
                  <a:srgbClr val="0070C0"/>
                </a:solidFill>
              </a:rPr>
              <a:t>p</a:t>
            </a:r>
            <a:r>
              <a:rPr lang="fr-FR" sz="2400" dirty="0" smtClean="0">
                <a:solidFill>
                  <a:srgbClr val="0070C0"/>
                </a:solidFill>
              </a:rPr>
              <a:t>]</a:t>
            </a:r>
            <a:r>
              <a:rPr lang="fr-FR" sz="2400" baseline="-25000" dirty="0" smtClean="0">
                <a:solidFill>
                  <a:srgbClr val="0070C0"/>
                </a:solidFill>
              </a:rPr>
              <a:t>C</a:t>
            </a:r>
            <a:r>
              <a:rPr lang="fr-FR" sz="2400" dirty="0" smtClean="0">
                <a:solidFill>
                  <a:prstClr val="black"/>
                </a:solidFill>
              </a:rPr>
              <a:t>=</a:t>
            </a:r>
            <a:r>
              <a:rPr lang="fr-FR" sz="2400" baseline="-25000" dirty="0" smtClean="0">
                <a:solidFill>
                  <a:schemeClr val="accent6">
                    <a:lumMod val="75000"/>
                  </a:schemeClr>
                </a:solidFill>
              </a:rPr>
              <a:t> </a:t>
            </a:r>
            <a:r>
              <a:rPr lang="fr-FR" sz="2400" b="1" dirty="0">
                <a:solidFill>
                  <a:schemeClr val="accent6">
                    <a:lumMod val="75000"/>
                  </a:schemeClr>
                </a:solidFill>
              </a:rPr>
              <a:t>[</a:t>
            </a:r>
            <a:r>
              <a:rPr lang="fr-FR" sz="2400" b="1" u="sng" dirty="0" smtClean="0">
                <a:solidFill>
                  <a:schemeClr val="accent6">
                    <a:lumMod val="75000"/>
                  </a:schemeClr>
                </a:solidFill>
              </a:rPr>
              <a:t>p</a:t>
            </a:r>
            <a:r>
              <a:rPr lang="fr-FR" sz="2400" b="1" dirty="0" smtClean="0">
                <a:solidFill>
                  <a:schemeClr val="accent6">
                    <a:lumMod val="75000"/>
                  </a:schemeClr>
                </a:solidFill>
              </a:rPr>
              <a:t>]</a:t>
            </a:r>
            <a:r>
              <a:rPr lang="fr-FR" sz="2400" b="1" baseline="-25000" dirty="0" smtClean="0">
                <a:solidFill>
                  <a:schemeClr val="accent6">
                    <a:lumMod val="75000"/>
                  </a:schemeClr>
                </a:solidFill>
              </a:rPr>
              <a:t>A</a:t>
            </a:r>
            <a:r>
              <a:rPr lang="fr-FR" sz="2400" baseline="-25000" dirty="0" smtClean="0">
                <a:solidFill>
                  <a:schemeClr val="accent6">
                    <a:lumMod val="75000"/>
                  </a:schemeClr>
                </a:solidFill>
              </a:rPr>
              <a:t> </a:t>
            </a:r>
            <a:r>
              <a:rPr lang="fr-FR" sz="2400" dirty="0" smtClean="0">
                <a:solidFill>
                  <a:prstClr val="black"/>
                </a:solidFill>
              </a:rPr>
              <a:t>+</a:t>
            </a:r>
            <a:r>
              <a:rPr lang="fr-FR" sz="2400" baseline="-25000" dirty="0">
                <a:solidFill>
                  <a:prstClr val="black"/>
                </a:solidFill>
              </a:rPr>
              <a:t> </a:t>
            </a:r>
            <a:r>
              <a:rPr lang="fr-FR" sz="2400" dirty="0">
                <a:solidFill>
                  <a:schemeClr val="accent2">
                    <a:lumMod val="75000"/>
                  </a:schemeClr>
                </a:solidFill>
              </a:rPr>
              <a:t>[</a:t>
            </a:r>
            <a:r>
              <a:rPr lang="fr-FR" sz="2400" u="sng" dirty="0" smtClean="0">
                <a:solidFill>
                  <a:schemeClr val="accent2">
                    <a:lumMod val="75000"/>
                  </a:schemeClr>
                </a:solidFill>
              </a:rPr>
              <a:t>p</a:t>
            </a:r>
            <a:r>
              <a:rPr lang="fr-FR" sz="2400" dirty="0" smtClean="0">
                <a:solidFill>
                  <a:schemeClr val="accent2">
                    <a:lumMod val="75000"/>
                  </a:schemeClr>
                </a:solidFill>
              </a:rPr>
              <a:t>]</a:t>
            </a:r>
            <a:r>
              <a:rPr lang="fr-FR" sz="2400" baseline="-25000" dirty="0" smtClean="0">
                <a:solidFill>
                  <a:schemeClr val="accent2">
                    <a:lumMod val="75000"/>
                  </a:schemeClr>
                </a:solidFill>
              </a:rPr>
              <a:t>B </a:t>
            </a:r>
            <a:r>
              <a:rPr lang="fr-FR" sz="2400" dirty="0" smtClean="0">
                <a:solidFill>
                  <a:prstClr val="black"/>
                </a:solidFill>
              </a:rPr>
              <a:t>+</a:t>
            </a:r>
            <a:r>
              <a:rPr lang="fr-FR" sz="2400" dirty="0" smtClean="0">
                <a:solidFill>
                  <a:srgbClr val="0070C0"/>
                </a:solidFill>
              </a:rPr>
              <a:t>[</a:t>
            </a:r>
            <a:r>
              <a:rPr lang="el-GR" sz="2400" u="sng" dirty="0">
                <a:solidFill>
                  <a:srgbClr val="0070C0"/>
                </a:solidFill>
              </a:rPr>
              <a:t>δ</a:t>
            </a:r>
            <a:r>
              <a:rPr lang="fr-FR" sz="2400" u="sng" dirty="0" smtClean="0">
                <a:solidFill>
                  <a:srgbClr val="0070C0"/>
                </a:solidFill>
              </a:rPr>
              <a:t>p</a:t>
            </a:r>
            <a:r>
              <a:rPr lang="fr-FR" sz="2400" dirty="0" smtClean="0">
                <a:solidFill>
                  <a:srgbClr val="0070C0"/>
                </a:solidFill>
              </a:rPr>
              <a:t>]</a:t>
            </a:r>
            <a:r>
              <a:rPr lang="fr-FR" sz="2400" baseline="-25000" dirty="0" smtClean="0">
                <a:solidFill>
                  <a:srgbClr val="0070C0"/>
                </a:solidFill>
              </a:rPr>
              <a:t>C</a:t>
            </a:r>
            <a:endParaRPr lang="fr-FR" sz="2400" dirty="0">
              <a:solidFill>
                <a:srgbClr val="0070C0"/>
              </a:solidFill>
            </a:endParaRPr>
          </a:p>
        </p:txBody>
      </p:sp>
      <p:sp>
        <p:nvSpPr>
          <p:cNvPr id="20" name="Bent Arrow 19"/>
          <p:cNvSpPr/>
          <p:nvPr/>
        </p:nvSpPr>
        <p:spPr>
          <a:xfrm rot="5400000">
            <a:off x="1721116" y="3026504"/>
            <a:ext cx="612068" cy="2453372"/>
          </a:xfrm>
          <a:prstGeom prst="bentArrow">
            <a:avLst>
              <a:gd name="adj1" fmla="val 25000"/>
              <a:gd name="adj2" fmla="val 25000"/>
              <a:gd name="adj3" fmla="val 25000"/>
              <a:gd name="adj4" fmla="val 2935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3" name="Rectangle 22"/>
          <p:cNvSpPr/>
          <p:nvPr/>
        </p:nvSpPr>
        <p:spPr>
          <a:xfrm>
            <a:off x="2161681" y="1556792"/>
            <a:ext cx="806631" cy="461665"/>
          </a:xfrm>
          <a:prstGeom prst="rect">
            <a:avLst/>
          </a:prstGeom>
        </p:spPr>
        <p:txBody>
          <a:bodyPr wrap="none">
            <a:spAutoFit/>
          </a:bodyPr>
          <a:lstStyle/>
          <a:p>
            <a:pPr lvl="0"/>
            <a:r>
              <a:rPr lang="fr-FR" sz="2400" dirty="0">
                <a:solidFill>
                  <a:schemeClr val="accent5">
                    <a:lumMod val="75000"/>
                  </a:schemeClr>
                </a:solidFill>
              </a:rPr>
              <a:t>[</a:t>
            </a:r>
            <a:r>
              <a:rPr lang="el-GR" sz="2400" u="sng" dirty="0">
                <a:solidFill>
                  <a:schemeClr val="accent5">
                    <a:lumMod val="75000"/>
                  </a:schemeClr>
                </a:solidFill>
              </a:rPr>
              <a:t>δ</a:t>
            </a:r>
            <a:r>
              <a:rPr lang="fr-FR" sz="2400" u="sng" dirty="0">
                <a:solidFill>
                  <a:schemeClr val="accent5">
                    <a:lumMod val="75000"/>
                  </a:schemeClr>
                </a:solidFill>
              </a:rPr>
              <a:t>p</a:t>
            </a:r>
            <a:r>
              <a:rPr lang="fr-FR" sz="2400" dirty="0">
                <a:solidFill>
                  <a:schemeClr val="accent5">
                    <a:lumMod val="75000"/>
                  </a:schemeClr>
                </a:solidFill>
              </a:rPr>
              <a:t>]</a:t>
            </a:r>
            <a:r>
              <a:rPr lang="fr-FR" sz="2400" baseline="-25000" dirty="0">
                <a:solidFill>
                  <a:schemeClr val="accent5">
                    <a:lumMod val="75000"/>
                  </a:schemeClr>
                </a:solidFill>
              </a:rPr>
              <a:t>C</a:t>
            </a:r>
            <a:endParaRPr lang="fr-FR" sz="2400" dirty="0">
              <a:solidFill>
                <a:schemeClr val="accent5">
                  <a:lumMod val="75000"/>
                </a:schemeClr>
              </a:solidFill>
            </a:endParaRPr>
          </a:p>
        </p:txBody>
      </p:sp>
      <p:sp>
        <p:nvSpPr>
          <p:cNvPr id="26" name="Rectangle 25"/>
          <p:cNvSpPr/>
          <p:nvPr/>
        </p:nvSpPr>
        <p:spPr>
          <a:xfrm>
            <a:off x="55480" y="2042090"/>
            <a:ext cx="654346" cy="461665"/>
          </a:xfrm>
          <a:prstGeom prst="rect">
            <a:avLst/>
          </a:prstGeom>
        </p:spPr>
        <p:txBody>
          <a:bodyPr wrap="none">
            <a:spAutoFit/>
          </a:bodyPr>
          <a:lstStyle/>
          <a:p>
            <a:r>
              <a:rPr lang="fr-FR" sz="2400" dirty="0">
                <a:solidFill>
                  <a:schemeClr val="accent6">
                    <a:lumMod val="75000"/>
                  </a:schemeClr>
                </a:solidFill>
              </a:rPr>
              <a:t>[</a:t>
            </a:r>
            <a:r>
              <a:rPr lang="fr-FR" sz="2400" u="sng" dirty="0">
                <a:solidFill>
                  <a:schemeClr val="accent6">
                    <a:lumMod val="75000"/>
                  </a:schemeClr>
                </a:solidFill>
              </a:rPr>
              <a:t>p</a:t>
            </a:r>
            <a:r>
              <a:rPr lang="fr-FR" sz="2400" dirty="0">
                <a:solidFill>
                  <a:schemeClr val="accent6">
                    <a:lumMod val="75000"/>
                  </a:schemeClr>
                </a:solidFill>
              </a:rPr>
              <a:t>]</a:t>
            </a:r>
            <a:r>
              <a:rPr lang="fr-FR" sz="2400" baseline="-25000" dirty="0">
                <a:solidFill>
                  <a:schemeClr val="accent6">
                    <a:lumMod val="75000"/>
                  </a:schemeClr>
                </a:solidFill>
              </a:rPr>
              <a:t>A</a:t>
            </a:r>
            <a:endParaRPr lang="fr-FR" dirty="0">
              <a:solidFill>
                <a:schemeClr val="accent6">
                  <a:lumMod val="75000"/>
                </a:schemeClr>
              </a:solidFill>
            </a:endParaRPr>
          </a:p>
        </p:txBody>
      </p:sp>
      <p:sp>
        <p:nvSpPr>
          <p:cNvPr id="28" name="Rectangle 27"/>
          <p:cNvSpPr/>
          <p:nvPr/>
        </p:nvSpPr>
        <p:spPr>
          <a:xfrm>
            <a:off x="55480" y="3807178"/>
            <a:ext cx="663964" cy="461665"/>
          </a:xfrm>
          <a:prstGeom prst="rect">
            <a:avLst/>
          </a:prstGeom>
        </p:spPr>
        <p:txBody>
          <a:bodyPr wrap="none">
            <a:spAutoFit/>
          </a:bodyPr>
          <a:lstStyle/>
          <a:p>
            <a:r>
              <a:rPr lang="fr-FR" sz="2400" b="1" dirty="0">
                <a:solidFill>
                  <a:schemeClr val="accent2">
                    <a:lumMod val="75000"/>
                  </a:schemeClr>
                </a:solidFill>
              </a:rPr>
              <a:t>[</a:t>
            </a:r>
            <a:r>
              <a:rPr lang="fr-FR" sz="2400" b="1" u="sng" dirty="0" smtClean="0">
                <a:solidFill>
                  <a:schemeClr val="accent2">
                    <a:lumMod val="75000"/>
                  </a:schemeClr>
                </a:solidFill>
              </a:rPr>
              <a:t>p</a:t>
            </a:r>
            <a:r>
              <a:rPr lang="fr-FR" sz="2400" b="1" dirty="0" smtClean="0">
                <a:solidFill>
                  <a:schemeClr val="accent2">
                    <a:lumMod val="75000"/>
                  </a:schemeClr>
                </a:solidFill>
              </a:rPr>
              <a:t>]</a:t>
            </a:r>
            <a:r>
              <a:rPr lang="fr-FR" sz="2400" b="1" baseline="-25000" dirty="0" smtClean="0">
                <a:solidFill>
                  <a:schemeClr val="accent2">
                    <a:lumMod val="75000"/>
                  </a:schemeClr>
                </a:solidFill>
              </a:rPr>
              <a:t>B</a:t>
            </a:r>
            <a:endParaRPr lang="fr-FR" b="1" dirty="0">
              <a:solidFill>
                <a:schemeClr val="accent2">
                  <a:lumMod val="75000"/>
                </a:schemeClr>
              </a:solidFill>
            </a:endParaRPr>
          </a:p>
        </p:txBody>
      </p:sp>
      <p:sp>
        <p:nvSpPr>
          <p:cNvPr id="29" name="Bent Arrow 28"/>
          <p:cNvSpPr/>
          <p:nvPr/>
        </p:nvSpPr>
        <p:spPr>
          <a:xfrm flipV="1">
            <a:off x="3634230" y="5474709"/>
            <a:ext cx="663074" cy="539302"/>
          </a:xfrm>
          <a:prstGeom prst="bentArrow">
            <a:avLst>
              <a:gd name="adj1" fmla="val 25000"/>
              <a:gd name="adj2" fmla="val 25000"/>
              <a:gd name="adj3" fmla="val 25000"/>
              <a:gd name="adj4" fmla="val 29355"/>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tx1"/>
              </a:solidFill>
            </a:endParaRPr>
          </a:p>
        </p:txBody>
      </p:sp>
      <p:sp>
        <p:nvSpPr>
          <p:cNvPr id="31" name="Rectangle 30"/>
          <p:cNvSpPr/>
          <p:nvPr/>
        </p:nvSpPr>
        <p:spPr>
          <a:xfrm>
            <a:off x="5101557" y="4753146"/>
            <a:ext cx="1842171" cy="523220"/>
          </a:xfrm>
          <a:prstGeom prst="rect">
            <a:avLst/>
          </a:prstGeom>
        </p:spPr>
        <p:txBody>
          <a:bodyPr wrap="none">
            <a:spAutoFit/>
          </a:bodyPr>
          <a:lstStyle/>
          <a:p>
            <a:r>
              <a:rPr lang="fr-FR" sz="2800" i="1" dirty="0">
                <a:solidFill>
                  <a:srgbClr val="0070C0"/>
                </a:solidFill>
              </a:rPr>
              <a:t>[</a:t>
            </a:r>
            <a:r>
              <a:rPr lang="fr-FR" sz="2800" i="1" u="dbl" dirty="0" smtClean="0">
                <a:solidFill>
                  <a:srgbClr val="0070C0"/>
                </a:solidFill>
              </a:rPr>
              <a:t>c</a:t>
            </a:r>
            <a:r>
              <a:rPr lang="fr-FR" sz="2800" i="1" dirty="0" smtClean="0">
                <a:solidFill>
                  <a:srgbClr val="0070C0"/>
                </a:solidFill>
              </a:rPr>
              <a:t>]</a:t>
            </a:r>
            <a:r>
              <a:rPr lang="fr-FR" sz="2800" i="1" baseline="-25000" dirty="0" smtClean="0">
                <a:solidFill>
                  <a:srgbClr val="0070C0"/>
                </a:solidFill>
              </a:rPr>
              <a:t>C</a:t>
            </a:r>
            <a:r>
              <a:rPr lang="fr-FR" sz="2800" i="1" dirty="0" smtClean="0"/>
              <a:t>=</a:t>
            </a:r>
            <a:r>
              <a:rPr lang="fr-FR" sz="2800" i="1" dirty="0" err="1" smtClean="0">
                <a:solidFill>
                  <a:srgbClr val="0070C0"/>
                </a:solidFill>
              </a:rPr>
              <a:t>f</a:t>
            </a:r>
            <a:r>
              <a:rPr lang="fr-FR" sz="2800" i="1" baseline="-25000" dirty="0" err="1" smtClean="0">
                <a:solidFill>
                  <a:srgbClr val="0070C0"/>
                </a:solidFill>
              </a:rPr>
              <a:t>C</a:t>
            </a:r>
            <a:r>
              <a:rPr lang="fr-FR" sz="2800" i="1" dirty="0" smtClean="0">
                <a:solidFill>
                  <a:srgbClr val="0070C0"/>
                </a:solidFill>
              </a:rPr>
              <a:t>([</a:t>
            </a:r>
            <a:r>
              <a:rPr lang="fr-FR" sz="2800" i="1" u="sng" dirty="0">
                <a:solidFill>
                  <a:srgbClr val="0070C0"/>
                </a:solidFill>
              </a:rPr>
              <a:t>p</a:t>
            </a:r>
            <a:r>
              <a:rPr lang="fr-FR" sz="2800" i="1" dirty="0">
                <a:solidFill>
                  <a:srgbClr val="0070C0"/>
                </a:solidFill>
              </a:rPr>
              <a:t>]</a:t>
            </a:r>
            <a:r>
              <a:rPr lang="fr-FR" sz="2800" i="1" baseline="-25000" dirty="0">
                <a:solidFill>
                  <a:srgbClr val="0070C0"/>
                </a:solidFill>
              </a:rPr>
              <a:t>C</a:t>
            </a:r>
            <a:r>
              <a:rPr lang="fr-FR" sz="2800" i="1" dirty="0" smtClean="0">
                <a:solidFill>
                  <a:srgbClr val="0070C0"/>
                </a:solidFill>
              </a:rPr>
              <a:t>)</a:t>
            </a:r>
            <a:endParaRPr lang="fr-FR" sz="2000" i="1" dirty="0">
              <a:solidFill>
                <a:srgbClr val="0070C0"/>
              </a:solidFill>
            </a:endParaRPr>
          </a:p>
        </p:txBody>
      </p:sp>
      <p:sp>
        <p:nvSpPr>
          <p:cNvPr id="32" name="TextBox 31"/>
          <p:cNvSpPr txBox="1"/>
          <p:nvPr/>
        </p:nvSpPr>
        <p:spPr>
          <a:xfrm>
            <a:off x="3722798" y="2416939"/>
            <a:ext cx="5838714" cy="1200329"/>
          </a:xfrm>
          <a:prstGeom prst="rect">
            <a:avLst/>
          </a:prstGeom>
          <a:noFill/>
        </p:spPr>
        <p:txBody>
          <a:bodyPr wrap="none" rtlCol="0">
            <a:spAutoFit/>
          </a:bodyPr>
          <a:lstStyle/>
          <a:p>
            <a:r>
              <a:rPr lang="fr-FR" sz="2400" dirty="0" smtClean="0"/>
              <a:t>C </a:t>
            </a:r>
            <a:r>
              <a:rPr lang="fr-FR" sz="2400" dirty="0" err="1" smtClean="0"/>
              <a:t>inherits</a:t>
            </a:r>
            <a:r>
              <a:rPr lang="fr-FR" sz="2400" dirty="0" smtClean="0"/>
              <a:t> of </a:t>
            </a:r>
            <a:r>
              <a:rPr lang="fr-FR" sz="2400" dirty="0" err="1" smtClean="0"/>
              <a:t>parameters</a:t>
            </a:r>
            <a:r>
              <a:rPr lang="fr-FR" sz="2400" dirty="0" smtClean="0"/>
              <a:t> of A</a:t>
            </a:r>
          </a:p>
          <a:p>
            <a:r>
              <a:rPr lang="fr-FR" sz="2400" dirty="0" smtClean="0"/>
              <a:t>C </a:t>
            </a:r>
            <a:r>
              <a:rPr lang="fr-FR" sz="2400" dirty="0" err="1" smtClean="0"/>
              <a:t>inherits</a:t>
            </a:r>
            <a:r>
              <a:rPr lang="fr-FR" sz="2400" dirty="0" smtClean="0"/>
              <a:t> of </a:t>
            </a:r>
            <a:r>
              <a:rPr lang="fr-FR" sz="2400" dirty="0" err="1" smtClean="0"/>
              <a:t>parameters</a:t>
            </a:r>
            <a:r>
              <a:rPr lang="fr-FR" sz="2400" dirty="0" smtClean="0"/>
              <a:t> of B</a:t>
            </a:r>
          </a:p>
          <a:p>
            <a:r>
              <a:rPr lang="fr-FR" sz="2400" dirty="0" smtClean="0"/>
              <a:t>C </a:t>
            </a:r>
            <a:r>
              <a:rPr lang="fr-FR" sz="2400" dirty="0" err="1" smtClean="0"/>
              <a:t>reuses</a:t>
            </a:r>
            <a:r>
              <a:rPr lang="fr-FR" sz="2400" dirty="0" smtClean="0"/>
              <a:t> the output of B (B </a:t>
            </a:r>
            <a:r>
              <a:rPr lang="fr-FR" sz="2400" dirty="0" err="1" smtClean="0"/>
              <a:t>is</a:t>
            </a:r>
            <a:r>
              <a:rPr lang="fr-FR" sz="2400" dirty="0" smtClean="0"/>
              <a:t> the parent of C)</a:t>
            </a:r>
            <a:endParaRPr lang="fr-FR" sz="2400" dirty="0"/>
          </a:p>
        </p:txBody>
      </p:sp>
      <p:sp>
        <p:nvSpPr>
          <p:cNvPr id="33" name="Left Brace 32"/>
          <p:cNvSpPr/>
          <p:nvPr/>
        </p:nvSpPr>
        <p:spPr>
          <a:xfrm rot="16200000">
            <a:off x="5244602" y="5741550"/>
            <a:ext cx="186158" cy="808077"/>
          </a:xfrm>
          <a:prstGeom prst="leftBrace">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sp>
        <p:nvSpPr>
          <p:cNvPr id="34" name="TextBox 33"/>
          <p:cNvSpPr txBox="1"/>
          <p:nvPr/>
        </p:nvSpPr>
        <p:spPr>
          <a:xfrm>
            <a:off x="4082381" y="6257252"/>
            <a:ext cx="2475549" cy="369332"/>
          </a:xfrm>
          <a:prstGeom prst="rect">
            <a:avLst/>
          </a:prstGeom>
          <a:noFill/>
        </p:spPr>
        <p:txBody>
          <a:bodyPr wrap="none" rtlCol="0">
            <a:spAutoFit/>
          </a:bodyPr>
          <a:lstStyle/>
          <a:p>
            <a:r>
              <a:rPr lang="en-US" dirty="0" smtClean="0"/>
              <a:t>Bold=higher precedence</a:t>
            </a:r>
            <a:endParaRPr lang="en-US" dirty="0"/>
          </a:p>
        </p:txBody>
      </p:sp>
    </p:spTree>
    <p:extLst>
      <p:ext uri="{BB962C8B-B14F-4D97-AF65-F5344CB8AC3E}">
        <p14:creationId xmlns:p14="http://schemas.microsoft.com/office/powerpoint/2010/main" val="31083690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Shot005.png"/>
          <p:cNvPicPr>
            <a:picLocks noChangeAspect="1"/>
          </p:cNvPicPr>
          <p:nvPr/>
        </p:nvPicPr>
        <p:blipFill>
          <a:blip r:embed="rId2" cstate="print"/>
          <a:stretch>
            <a:fillRect/>
          </a:stretch>
        </p:blipFill>
        <p:spPr>
          <a:xfrm>
            <a:off x="344488" y="2564904"/>
            <a:ext cx="9361040" cy="4022037"/>
          </a:xfrm>
          <a:prstGeom prst="rect">
            <a:avLst/>
          </a:prstGeom>
        </p:spPr>
      </p:pic>
      <p:sp>
        <p:nvSpPr>
          <p:cNvPr id="2" name="Title 1"/>
          <p:cNvSpPr>
            <a:spLocks noGrp="1"/>
          </p:cNvSpPr>
          <p:nvPr>
            <p:ph type="title"/>
          </p:nvPr>
        </p:nvSpPr>
        <p:spPr>
          <a:xfrm>
            <a:off x="0" y="3473"/>
            <a:ext cx="9467097" cy="689223"/>
          </a:xfrm>
        </p:spPr>
        <p:txBody>
          <a:bodyPr>
            <a:normAutofit/>
          </a:bodyPr>
          <a:lstStyle/>
          <a:p>
            <a:pPr algn="l"/>
            <a:r>
              <a:rPr lang="fr-FR" sz="3200" b="1" dirty="0" smtClean="0"/>
              <a:t>TOY EXAMPLE</a:t>
            </a:r>
            <a:r>
              <a:rPr lang="fr-FR" sz="2800" b="1" dirty="0" smtClean="0"/>
              <a:t>: </a:t>
            </a:r>
            <a:r>
              <a:rPr lang="fr-FR" sz="3000" dirty="0" smtClean="0"/>
              <a:t>input table</a:t>
            </a:r>
            <a:endParaRPr lang="fr-FR" sz="3000" dirty="0"/>
          </a:p>
        </p:txBody>
      </p:sp>
      <p:pic>
        <p:nvPicPr>
          <p:cNvPr id="1028" name="Picture 4" descr="C:\data\Olivier\INRA\Codes\migration\tmp\fmeca_demo.input.graph.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1289" b="11097"/>
          <a:stretch/>
        </p:blipFill>
        <p:spPr bwMode="auto">
          <a:xfrm>
            <a:off x="5003719" y="260647"/>
            <a:ext cx="4851095" cy="248427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134681" y="1270500"/>
            <a:ext cx="2589170" cy="646331"/>
          </a:xfrm>
          <a:prstGeom prst="rect">
            <a:avLst/>
          </a:prstGeom>
          <a:noFill/>
        </p:spPr>
        <p:txBody>
          <a:bodyPr wrap="none" rtlCol="0">
            <a:spAutoFit/>
          </a:bodyPr>
          <a:lstStyle/>
          <a:p>
            <a:pPr algn="ctr"/>
            <a:r>
              <a:rPr lang="en-US" dirty="0" smtClean="0"/>
              <a:t>dependence graph</a:t>
            </a:r>
          </a:p>
          <a:p>
            <a:r>
              <a:rPr lang="en-US" dirty="0" smtClean="0"/>
              <a:t>plotted by FMECAENGINE</a:t>
            </a:r>
            <a:endParaRPr lang="en-US" dirty="0"/>
          </a:p>
        </p:txBody>
      </p:sp>
      <p:sp>
        <p:nvSpPr>
          <p:cNvPr id="7" name="Oval 6"/>
          <p:cNvSpPr/>
          <p:nvPr/>
        </p:nvSpPr>
        <p:spPr>
          <a:xfrm>
            <a:off x="930841" y="3573016"/>
            <a:ext cx="1080120" cy="216024"/>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9" name="Straight Arrow Connector 8"/>
          <p:cNvCxnSpPr>
            <a:stCxn id="7" idx="6"/>
          </p:cNvCxnSpPr>
          <p:nvPr/>
        </p:nvCxnSpPr>
        <p:spPr>
          <a:xfrm flipV="1">
            <a:off x="2010961" y="2420888"/>
            <a:ext cx="5534327" cy="12601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482" y="896211"/>
            <a:ext cx="4438937" cy="1433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200472" y="620688"/>
            <a:ext cx="3931170" cy="307777"/>
          </a:xfrm>
          <a:prstGeom prst="rect">
            <a:avLst/>
          </a:prstGeom>
          <a:noFill/>
        </p:spPr>
        <p:txBody>
          <a:bodyPr wrap="square" rtlCol="0">
            <a:spAutoFit/>
          </a:bodyPr>
          <a:lstStyle/>
          <a:p>
            <a:r>
              <a:rPr lang="en-US" sz="1400" i="1" dirty="0" smtClean="0"/>
              <a:t>INPUT TABLE =</a:t>
            </a:r>
            <a:r>
              <a:rPr lang="en-US" sz="1400" i="1" dirty="0" err="1" smtClean="0"/>
              <a:t>OpenOffice</a:t>
            </a:r>
            <a:r>
              <a:rPr lang="en-US" sz="1400" i="1" dirty="0" smtClean="0"/>
              <a:t> worksheet (ODS v. 3)</a:t>
            </a:r>
            <a:endParaRPr lang="en-US" sz="1400" i="1" dirty="0"/>
          </a:p>
        </p:txBody>
      </p:sp>
      <p:cxnSp>
        <p:nvCxnSpPr>
          <p:cNvPr id="16" name="Straight Arrow Connector 15"/>
          <p:cNvCxnSpPr>
            <a:endCxn id="21" idx="0"/>
          </p:cNvCxnSpPr>
          <p:nvPr/>
        </p:nvCxnSpPr>
        <p:spPr>
          <a:xfrm rot="5400000">
            <a:off x="1343884" y="2506911"/>
            <a:ext cx="1656184" cy="3086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Oval 20"/>
          <p:cNvSpPr/>
          <p:nvPr/>
        </p:nvSpPr>
        <p:spPr>
          <a:xfrm>
            <a:off x="1606196" y="3489303"/>
            <a:ext cx="822960" cy="182880"/>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 name="TextBox 25"/>
          <p:cNvSpPr txBox="1"/>
          <p:nvPr/>
        </p:nvSpPr>
        <p:spPr>
          <a:xfrm>
            <a:off x="5389300" y="6561137"/>
            <a:ext cx="3596148" cy="276999"/>
          </a:xfrm>
          <a:prstGeom prst="rect">
            <a:avLst/>
          </a:prstGeom>
          <a:noFill/>
        </p:spPr>
        <p:txBody>
          <a:bodyPr wrap="square" rtlCol="0">
            <a:spAutoFit/>
          </a:bodyPr>
          <a:lstStyle/>
          <a:p>
            <a:r>
              <a:rPr lang="fr-FR" sz="1200" i="1" dirty="0" smtClean="0"/>
              <a:t>ORIGINAL TABLE  </a:t>
            </a:r>
            <a:r>
              <a:rPr lang="fr-FR" sz="1200" i="1" dirty="0" err="1" smtClean="0"/>
              <a:t>repainted</a:t>
            </a:r>
            <a:r>
              <a:rPr lang="fr-FR" sz="1200" i="1" dirty="0" smtClean="0"/>
              <a:t> by FMECAENGINE</a:t>
            </a:r>
            <a:endParaRPr lang="fr-FR" sz="1200" i="1" dirty="0"/>
          </a:p>
        </p:txBody>
      </p:sp>
      <p:pic>
        <p:nvPicPr>
          <p:cNvPr id="27" name="Picture 2" descr="http://halalscan.org/skins/common/images/icons/fileicon-od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3394" y="1542527"/>
            <a:ext cx="810993" cy="74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18" descr="oficina,htm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85555" y="5877272"/>
            <a:ext cx="940366" cy="8680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0052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ScreenShot007.png"/>
          <p:cNvPicPr>
            <a:picLocks noChangeAspect="1"/>
          </p:cNvPicPr>
          <p:nvPr/>
        </p:nvPicPr>
        <p:blipFill>
          <a:blip r:embed="rId2" cstate="print"/>
          <a:stretch>
            <a:fillRect/>
          </a:stretch>
        </p:blipFill>
        <p:spPr>
          <a:xfrm>
            <a:off x="0" y="836712"/>
            <a:ext cx="9906000" cy="2088232"/>
          </a:xfrm>
          <a:prstGeom prst="rect">
            <a:avLst/>
          </a:prstGeom>
        </p:spPr>
      </p:pic>
      <p:sp>
        <p:nvSpPr>
          <p:cNvPr id="2" name="Title 1"/>
          <p:cNvSpPr>
            <a:spLocks noGrp="1"/>
          </p:cNvSpPr>
          <p:nvPr>
            <p:ph type="title"/>
          </p:nvPr>
        </p:nvSpPr>
        <p:spPr>
          <a:xfrm>
            <a:off x="551696" y="3473"/>
            <a:ext cx="8915400" cy="1143000"/>
          </a:xfrm>
        </p:spPr>
        <p:txBody>
          <a:bodyPr>
            <a:normAutofit/>
          </a:bodyPr>
          <a:lstStyle/>
          <a:p>
            <a:r>
              <a:rPr lang="fr-FR" sz="3200" b="1" dirty="0" smtClean="0"/>
              <a:t>TOY EXAMPLE</a:t>
            </a:r>
            <a:r>
              <a:rPr lang="fr-FR" sz="2800" b="1" dirty="0" smtClean="0"/>
              <a:t>: </a:t>
            </a:r>
            <a:r>
              <a:rPr lang="fr-FR" sz="3000" dirty="0" smtClean="0"/>
              <a:t>output table</a:t>
            </a:r>
            <a:endParaRPr lang="fr-FR" sz="3000" dirty="0"/>
          </a:p>
        </p:txBody>
      </p:sp>
      <p:sp>
        <p:nvSpPr>
          <p:cNvPr id="6" name="TextBox 5"/>
          <p:cNvSpPr txBox="1"/>
          <p:nvPr/>
        </p:nvSpPr>
        <p:spPr>
          <a:xfrm>
            <a:off x="7963131" y="744959"/>
            <a:ext cx="2009204" cy="307777"/>
          </a:xfrm>
          <a:prstGeom prst="rect">
            <a:avLst/>
          </a:prstGeom>
          <a:noFill/>
        </p:spPr>
        <p:txBody>
          <a:bodyPr wrap="none" rtlCol="0">
            <a:spAutoFit/>
          </a:bodyPr>
          <a:lstStyle/>
          <a:p>
            <a:r>
              <a:rPr lang="fr-FR" sz="1400" b="1" dirty="0" err="1" smtClean="0">
                <a:effectLst>
                  <a:outerShdw blurRad="38100" dist="38100" dir="2700000" algn="tl">
                    <a:srgbClr val="000000">
                      <a:alpha val="43137"/>
                    </a:srgbClr>
                  </a:outerShdw>
                </a:effectLst>
              </a:rPr>
              <a:t>Results</a:t>
            </a:r>
            <a:r>
              <a:rPr lang="fr-FR" sz="1400" b="1" dirty="0" smtClean="0">
                <a:effectLst>
                  <a:outerShdw blurRad="38100" dist="38100" dir="2700000" algn="tl">
                    <a:srgbClr val="000000">
                      <a:alpha val="43137"/>
                    </a:srgbClr>
                  </a:outerShdw>
                </a:effectLst>
              </a:rPr>
              <a:t> </a:t>
            </a:r>
            <a:r>
              <a:rPr lang="fr-FR" sz="1400" b="1" dirty="0" err="1" smtClean="0">
                <a:effectLst>
                  <a:outerShdw blurRad="38100" dist="38100" dir="2700000" algn="tl">
                    <a:srgbClr val="000000">
                      <a:alpha val="43137"/>
                    </a:srgbClr>
                  </a:outerShdw>
                </a:effectLst>
              </a:rPr>
              <a:t>available</a:t>
            </a:r>
            <a:r>
              <a:rPr lang="fr-FR" sz="1400" b="1" dirty="0" smtClean="0">
                <a:effectLst>
                  <a:outerShdw blurRad="38100" dist="38100" dir="2700000" algn="tl">
                    <a:srgbClr val="000000">
                      <a:alpha val="43137"/>
                    </a:srgbClr>
                  </a:outerShdw>
                </a:effectLst>
              </a:rPr>
              <a:t> as links</a:t>
            </a:r>
            <a:endParaRPr lang="fr-FR" sz="1400" b="1" dirty="0">
              <a:effectLst>
                <a:outerShdw blurRad="38100" dist="38100" dir="2700000" algn="tl">
                  <a:srgbClr val="000000">
                    <a:alpha val="43137"/>
                  </a:srgbClr>
                </a:outerShdw>
              </a:effectLst>
            </a:endParaRPr>
          </a:p>
        </p:txBody>
      </p:sp>
      <p:sp>
        <p:nvSpPr>
          <p:cNvPr id="7" name="Oval 6"/>
          <p:cNvSpPr/>
          <p:nvPr/>
        </p:nvSpPr>
        <p:spPr>
          <a:xfrm>
            <a:off x="-26665" y="1240185"/>
            <a:ext cx="365760" cy="182880"/>
          </a:xfrm>
          <a:prstGeom prst="ellipse">
            <a:avLst/>
          </a:prstGeom>
          <a:noFill/>
          <a:ln>
            <a:solidFill>
              <a:schemeClr val="accent5">
                <a:lumMod val="50000"/>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9" name="Straight Arrow Connector 8"/>
          <p:cNvCxnSpPr/>
          <p:nvPr/>
        </p:nvCxnSpPr>
        <p:spPr>
          <a:xfrm flipH="1">
            <a:off x="363538" y="2069627"/>
            <a:ext cx="38869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232919" y="1988840"/>
            <a:ext cx="360041" cy="140418"/>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4" name="Rounded Rectangle 13"/>
          <p:cNvSpPr/>
          <p:nvPr/>
        </p:nvSpPr>
        <p:spPr>
          <a:xfrm>
            <a:off x="7905328" y="1268760"/>
            <a:ext cx="1944216" cy="1440160"/>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15" name="Picture 16" descr="oficina,pd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91315" y="2708920"/>
            <a:ext cx="762085" cy="703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34" descr="application,oasis,database,open document,d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7456" y="2708921"/>
            <a:ext cx="762085" cy="703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20" descr="imag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7376" y="2708921"/>
            <a:ext cx="762085" cy="703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0" y="2824748"/>
            <a:ext cx="5130892" cy="923330"/>
          </a:xfrm>
          <a:prstGeom prst="rect">
            <a:avLst/>
          </a:prstGeom>
          <a:noFill/>
        </p:spPr>
        <p:txBody>
          <a:bodyPr wrap="none" rtlCol="0">
            <a:spAutoFit/>
          </a:bodyPr>
          <a:lstStyle/>
          <a:p>
            <a:r>
              <a:rPr lang="en-US" dirty="0" smtClean="0"/>
              <a:t>Simulations without parent are independent.</a:t>
            </a:r>
          </a:p>
          <a:p>
            <a:r>
              <a:rPr lang="en-US" strike="sngStrike" dirty="0" smtClean="0"/>
              <a:t>Line-through</a:t>
            </a:r>
            <a:r>
              <a:rPr lang="en-US" dirty="0" smtClean="0"/>
              <a:t> values are inherited from their parents.</a:t>
            </a:r>
          </a:p>
          <a:p>
            <a:r>
              <a:rPr lang="en-US" dirty="0" smtClean="0"/>
              <a:t>Links give direct access to plots.</a:t>
            </a:r>
          </a:p>
        </p:txBody>
      </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6334" y="3890622"/>
            <a:ext cx="693560" cy="2176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descr="C:\data\Olivier\INRA\Codes\migration\tmp\test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65345" y="3748078"/>
            <a:ext cx="2348447" cy="295151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data\Olivier\INRA\Codes\migration\tmp\test1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32920" y="3748078"/>
            <a:ext cx="2374976" cy="298479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data\Olivier\INRA\Codes\migration\tmp\test1b.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8504" y="3731440"/>
            <a:ext cx="2374976" cy="298479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7825465" y="5643158"/>
            <a:ext cx="576083" cy="533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8230" t="11147" r="28410" b="11627"/>
          <a:stretch/>
        </p:blipFill>
        <p:spPr bwMode="auto">
          <a:xfrm>
            <a:off x="2579264" y="5661823"/>
            <a:ext cx="564413" cy="510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7958" t="11639" r="28126" b="10970"/>
          <a:stretch/>
        </p:blipFill>
        <p:spPr bwMode="auto">
          <a:xfrm>
            <a:off x="5174476" y="5668561"/>
            <a:ext cx="555364" cy="496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28"/>
          <p:cNvSpPr/>
          <p:nvPr/>
        </p:nvSpPr>
        <p:spPr>
          <a:xfrm>
            <a:off x="-7615" y="1978058"/>
            <a:ext cx="365760" cy="182880"/>
          </a:xfrm>
          <a:prstGeom prst="ellipse">
            <a:avLst/>
          </a:prstGeom>
          <a:noFill/>
          <a:ln>
            <a:solidFill>
              <a:schemeClr val="tx2">
                <a:lumMod val="50000"/>
                <a:alpha val="32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32" name="Picture 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8229" t="10653" r="28591" b="10476"/>
          <a:stretch/>
        </p:blipFill>
        <p:spPr bwMode="auto">
          <a:xfrm>
            <a:off x="76430" y="5641610"/>
            <a:ext cx="288041" cy="266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6"/>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8230" t="11147" r="28410" b="11627"/>
          <a:stretch/>
        </p:blipFill>
        <p:spPr bwMode="auto">
          <a:xfrm>
            <a:off x="68305" y="3840917"/>
            <a:ext cx="282206" cy="25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7"/>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7958" t="11639" r="28126" b="10970"/>
          <a:stretch/>
        </p:blipFill>
        <p:spPr bwMode="auto">
          <a:xfrm>
            <a:off x="81610" y="4766887"/>
            <a:ext cx="277682" cy="248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6" name="Straight Arrow Connector 35"/>
          <p:cNvCxnSpPr>
            <a:stCxn id="7" idx="6"/>
          </p:cNvCxnSpPr>
          <p:nvPr/>
        </p:nvCxnSpPr>
        <p:spPr>
          <a:xfrm>
            <a:off x="339095" y="1331625"/>
            <a:ext cx="581457" cy="729223"/>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39" name="Oval 38"/>
          <p:cNvSpPr/>
          <p:nvPr/>
        </p:nvSpPr>
        <p:spPr>
          <a:xfrm>
            <a:off x="-17140" y="2126934"/>
            <a:ext cx="365760" cy="182880"/>
          </a:xfrm>
          <a:prstGeom prst="ellipse">
            <a:avLst/>
          </a:prstGeom>
          <a:noFill/>
          <a:ln>
            <a:solidFill>
              <a:srgbClr val="7030A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41" name="Straight Arrow Connector 40"/>
          <p:cNvCxnSpPr/>
          <p:nvPr/>
        </p:nvCxnSpPr>
        <p:spPr>
          <a:xfrm>
            <a:off x="435760" y="2098202"/>
            <a:ext cx="339686" cy="1179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344488" y="2234727"/>
            <a:ext cx="388690" cy="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45" name="Notched Right Arrow 44"/>
          <p:cNvSpPr/>
          <p:nvPr/>
        </p:nvSpPr>
        <p:spPr>
          <a:xfrm>
            <a:off x="3008784" y="5689576"/>
            <a:ext cx="1140915" cy="475650"/>
          </a:xfrm>
          <a:prstGeom prst="notched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p>
        </p:txBody>
      </p:sp>
      <p:sp>
        <p:nvSpPr>
          <p:cNvPr id="46" name="Notched Right Arrow 45"/>
          <p:cNvSpPr/>
          <p:nvPr/>
        </p:nvSpPr>
        <p:spPr>
          <a:xfrm>
            <a:off x="5601072" y="5661823"/>
            <a:ext cx="1140915" cy="47565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Notched Right Arrow 46"/>
          <p:cNvSpPr/>
          <p:nvPr/>
        </p:nvSpPr>
        <p:spPr>
          <a:xfrm>
            <a:off x="8265368" y="568957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48" name="Straight Arrow Connector 47"/>
          <p:cNvCxnSpPr>
            <a:stCxn id="21" idx="4"/>
          </p:cNvCxnSpPr>
          <p:nvPr/>
        </p:nvCxnSpPr>
        <p:spPr>
          <a:xfrm rot="16200000" flipH="1">
            <a:off x="4069103" y="2473095"/>
            <a:ext cx="1083718" cy="39604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0" name="TextBox 49"/>
          <p:cNvSpPr txBox="1"/>
          <p:nvPr/>
        </p:nvSpPr>
        <p:spPr>
          <a:xfrm>
            <a:off x="-87560" y="744959"/>
            <a:ext cx="2487348" cy="307777"/>
          </a:xfrm>
          <a:prstGeom prst="rect">
            <a:avLst/>
          </a:prstGeom>
          <a:noFill/>
        </p:spPr>
        <p:txBody>
          <a:bodyPr wrap="none" rtlCol="0">
            <a:spAutoFit/>
          </a:bodyPr>
          <a:lstStyle/>
          <a:p>
            <a:r>
              <a:rPr lang="fr-FR" sz="1400" b="1" dirty="0" err="1" smtClean="0">
                <a:effectLst>
                  <a:outerShdw blurRad="38100" dist="38100" dir="2700000" algn="tl">
                    <a:srgbClr val="000000">
                      <a:alpha val="43137"/>
                    </a:srgbClr>
                  </a:outerShdw>
                </a:effectLst>
              </a:rPr>
              <a:t>Chaining</a:t>
            </a:r>
            <a:r>
              <a:rPr lang="fr-FR" sz="1400" b="1" dirty="0" smtClean="0">
                <a:effectLst>
                  <a:outerShdw blurRad="38100" dist="38100" dir="2700000" algn="tl">
                    <a:srgbClr val="000000">
                      <a:alpha val="43137"/>
                    </a:srgbClr>
                  </a:outerShdw>
                </a:effectLst>
              </a:rPr>
              <a:t> </a:t>
            </a:r>
            <a:r>
              <a:rPr lang="fr-FR" sz="1400" b="1" dirty="0" err="1" smtClean="0">
                <a:effectLst>
                  <a:outerShdw blurRad="38100" dist="38100" dir="2700000" algn="tl">
                    <a:srgbClr val="000000">
                      <a:alpha val="43137"/>
                    </a:srgbClr>
                  </a:outerShdw>
                </a:effectLst>
              </a:rPr>
              <a:t>defined</a:t>
            </a:r>
            <a:r>
              <a:rPr lang="fr-FR" sz="1400" b="1" dirty="0" smtClean="0">
                <a:effectLst>
                  <a:outerShdw blurRad="38100" dist="38100" dir="2700000" algn="tl">
                    <a:srgbClr val="000000">
                      <a:alpha val="43137"/>
                    </a:srgbClr>
                  </a:outerShdw>
                </a:effectLst>
              </a:rPr>
              <a:t> via </a:t>
            </a:r>
            <a:r>
              <a:rPr lang="fr-FR" sz="1400" b="1" dirty="0" err="1" smtClean="0">
                <a:effectLst>
                  <a:outerShdw blurRad="38100" dist="38100" dir="2700000" algn="tl">
                    <a:srgbClr val="000000">
                      <a:alpha val="43137"/>
                    </a:srgbClr>
                  </a:outerShdw>
                </a:effectLst>
              </a:rPr>
              <a:t>ancestors</a:t>
            </a:r>
            <a:r>
              <a:rPr lang="fr-FR" sz="1400" b="1" dirty="0" smtClean="0">
                <a:effectLst>
                  <a:outerShdw blurRad="38100" dist="38100" dir="2700000" algn="tl">
                    <a:srgbClr val="000000">
                      <a:alpha val="43137"/>
                    </a:srgbClr>
                  </a:outerShdw>
                </a:effectLst>
              </a:rPr>
              <a:t> </a:t>
            </a:r>
            <a:endParaRPr lang="fr-FR" sz="1400" b="1" dirty="0">
              <a:effectLst>
                <a:outerShdw blurRad="38100" dist="38100" dir="2700000" algn="tl">
                  <a:srgbClr val="000000">
                    <a:alpha val="43137"/>
                  </a:srgbClr>
                </a:outerShdw>
              </a:effectLst>
            </a:endParaRPr>
          </a:p>
        </p:txBody>
      </p:sp>
      <p:pic>
        <p:nvPicPr>
          <p:cNvPr id="49" name="Picture 48" descr="ScreenShot006.png"/>
          <p:cNvPicPr>
            <a:picLocks noChangeAspect="1"/>
          </p:cNvPicPr>
          <p:nvPr/>
        </p:nvPicPr>
        <p:blipFill>
          <a:blip r:embed="rId16" cstate="print"/>
          <a:stretch>
            <a:fillRect/>
          </a:stretch>
        </p:blipFill>
        <p:spPr>
          <a:xfrm>
            <a:off x="0" y="0"/>
            <a:ext cx="7955280" cy="222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4045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Documents and Settings\Olivier\Bureau\codes\tmp\fmeca_demo.kinetics.png"/>
          <p:cNvPicPr>
            <a:picLocks noChangeAspect="1" noChangeArrowheads="1"/>
          </p:cNvPicPr>
          <p:nvPr/>
        </p:nvPicPr>
        <p:blipFill>
          <a:blip r:embed="rId2" cstate="print"/>
          <a:srcRect l="4918" t="922" r="6557" b="1614"/>
          <a:stretch>
            <a:fillRect/>
          </a:stretch>
        </p:blipFill>
        <p:spPr bwMode="auto">
          <a:xfrm>
            <a:off x="56456" y="4769149"/>
            <a:ext cx="1856043" cy="1684187"/>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0" y="3473"/>
            <a:ext cx="9467097" cy="689223"/>
          </a:xfrm>
        </p:spPr>
        <p:txBody>
          <a:bodyPr>
            <a:normAutofit/>
          </a:bodyPr>
          <a:lstStyle/>
          <a:p>
            <a:pPr algn="l"/>
            <a:r>
              <a:rPr lang="fr-FR" sz="3200" b="1" dirty="0" smtClean="0"/>
              <a:t>TOY EXAMPLE</a:t>
            </a:r>
            <a:r>
              <a:rPr lang="fr-FR" sz="2800" b="1" dirty="0" smtClean="0"/>
              <a:t>: </a:t>
            </a:r>
            <a:r>
              <a:rPr lang="fr-FR" sz="3000" dirty="0" smtClean="0"/>
              <a:t>output</a:t>
            </a:r>
            <a:r>
              <a:rPr lang="fr-FR" sz="2800" dirty="0" smtClean="0"/>
              <a:t>s</a:t>
            </a:r>
            <a:endParaRPr lang="fr-FR" sz="2800" dirty="0"/>
          </a:p>
        </p:txBody>
      </p:sp>
      <p:sp>
        <p:nvSpPr>
          <p:cNvPr id="12" name="TextBox 11"/>
          <p:cNvSpPr txBox="1"/>
          <p:nvPr/>
        </p:nvSpPr>
        <p:spPr>
          <a:xfrm>
            <a:off x="200472" y="620688"/>
            <a:ext cx="3931170" cy="307777"/>
          </a:xfrm>
          <a:prstGeom prst="rect">
            <a:avLst/>
          </a:prstGeom>
          <a:noFill/>
        </p:spPr>
        <p:txBody>
          <a:bodyPr wrap="square" rtlCol="0">
            <a:spAutoFit/>
          </a:bodyPr>
          <a:lstStyle/>
          <a:p>
            <a:r>
              <a:rPr lang="en-US" sz="1400" i="1" dirty="0" smtClean="0"/>
              <a:t>INPUT TABLE =</a:t>
            </a:r>
            <a:r>
              <a:rPr lang="en-US" sz="1400" i="1" dirty="0" err="1" smtClean="0"/>
              <a:t>OpenOffice</a:t>
            </a:r>
            <a:r>
              <a:rPr lang="en-US" sz="1400" i="1" dirty="0" smtClean="0"/>
              <a:t> worksheet (ODS v. 3)</a:t>
            </a:r>
            <a:endParaRPr lang="en-US" sz="1400" i="1" dirty="0"/>
          </a:p>
        </p:txBody>
      </p:sp>
      <p:pic>
        <p:nvPicPr>
          <p:cNvPr id="1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482" y="896211"/>
            <a:ext cx="4438937" cy="1433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3080" y="116632"/>
            <a:ext cx="3960440" cy="1535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Notched Right Arrow 18"/>
          <p:cNvSpPr/>
          <p:nvPr/>
        </p:nvSpPr>
        <p:spPr>
          <a:xfrm rot="5400000">
            <a:off x="-898130" y="3247555"/>
            <a:ext cx="3230469" cy="45720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600" dirty="0" smtClean="0"/>
              <a:t>FMECAENGINE</a:t>
            </a:r>
            <a:endParaRPr lang="fr-FR" sz="1600" dirty="0"/>
          </a:p>
        </p:txBody>
      </p:sp>
      <p:pic>
        <p:nvPicPr>
          <p:cNvPr id="3076" name="Picture 4" descr="C:\data\Olivier\INRA\Codes\migration\tmp\fmeca_demo.resul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0592" y="3356992"/>
            <a:ext cx="2358883" cy="13681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Picture 18" descr="oficina,htm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13216" y="1124744"/>
            <a:ext cx="692312" cy="7240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2" descr="http://halalscan.org/skins/common/images/icons/fileicon-od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3975" y="400271"/>
            <a:ext cx="810993" cy="748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4" name="Notched Right Arrow 23"/>
          <p:cNvSpPr/>
          <p:nvPr/>
        </p:nvSpPr>
        <p:spPr>
          <a:xfrm rot="4672353">
            <a:off x="1097220" y="2596036"/>
            <a:ext cx="1759441" cy="45720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600" dirty="0" smtClean="0"/>
              <a:t>FMECAENGINE</a:t>
            </a:r>
            <a:endParaRPr lang="fr-FR" sz="1600" dirty="0"/>
          </a:p>
        </p:txBody>
      </p:sp>
      <p:pic>
        <p:nvPicPr>
          <p:cNvPr id="3078" name="Picture 6" descr="C:\data\Olivier\INRA\Codes\migration\tmp\fmeca_demo.paret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79981" y="2083972"/>
            <a:ext cx="2261451" cy="2425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5" name="Notched Right Arrow 24"/>
          <p:cNvSpPr/>
          <p:nvPr/>
        </p:nvSpPr>
        <p:spPr>
          <a:xfrm rot="1352354">
            <a:off x="3337253" y="2095659"/>
            <a:ext cx="3535348" cy="45720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600" dirty="0" smtClean="0"/>
              <a:t>FMECAENGINE</a:t>
            </a:r>
            <a:endParaRPr lang="fr-FR" sz="1600" dirty="0"/>
          </a:p>
        </p:txBody>
      </p:sp>
      <p:sp>
        <p:nvSpPr>
          <p:cNvPr id="30" name="TextBox 29"/>
          <p:cNvSpPr txBox="1"/>
          <p:nvPr/>
        </p:nvSpPr>
        <p:spPr>
          <a:xfrm>
            <a:off x="6809247" y="4489375"/>
            <a:ext cx="2536241" cy="307777"/>
          </a:xfrm>
          <a:prstGeom prst="rect">
            <a:avLst/>
          </a:prstGeom>
          <a:noFill/>
        </p:spPr>
        <p:txBody>
          <a:bodyPr wrap="square" rtlCol="0">
            <a:spAutoFit/>
          </a:bodyPr>
          <a:lstStyle/>
          <a:p>
            <a:r>
              <a:rPr lang="en-US" sz="1400" b="1" i="1" dirty="0" smtClean="0"/>
              <a:t>OUTPUT PARETO CHART</a:t>
            </a:r>
            <a:endParaRPr lang="en-US" sz="1400" b="1" i="1" dirty="0"/>
          </a:p>
        </p:txBody>
      </p:sp>
      <p:sp>
        <p:nvSpPr>
          <p:cNvPr id="18" name="TextBox 17"/>
          <p:cNvSpPr txBox="1"/>
          <p:nvPr/>
        </p:nvSpPr>
        <p:spPr>
          <a:xfrm>
            <a:off x="-6027" y="5589240"/>
            <a:ext cx="2274986" cy="307777"/>
          </a:xfrm>
          <a:prstGeom prst="rect">
            <a:avLst/>
          </a:prstGeom>
          <a:noFill/>
        </p:spPr>
        <p:txBody>
          <a:bodyPr wrap="square" rtlCol="0">
            <a:spAutoFit/>
          </a:bodyPr>
          <a:lstStyle/>
          <a:p>
            <a:r>
              <a:rPr lang="en-US" sz="1400" b="1" i="1" dirty="0" smtClean="0"/>
              <a:t>OUTPUT KINETIC GRAPH</a:t>
            </a:r>
            <a:endParaRPr lang="en-US" sz="1400" b="1" i="1" dirty="0"/>
          </a:p>
        </p:txBody>
      </p:sp>
      <p:sp>
        <p:nvSpPr>
          <p:cNvPr id="20" name="Notched Right Arrow 19"/>
          <p:cNvSpPr/>
          <p:nvPr/>
        </p:nvSpPr>
        <p:spPr>
          <a:xfrm rot="20643194">
            <a:off x="3751213" y="756785"/>
            <a:ext cx="2103120" cy="45720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600" dirty="0" smtClean="0"/>
              <a:t>FMECAENGINE</a:t>
            </a:r>
            <a:endParaRPr lang="fr-FR" sz="1600" dirty="0"/>
          </a:p>
        </p:txBody>
      </p:sp>
      <p:sp>
        <p:nvSpPr>
          <p:cNvPr id="17" name="TextBox 16"/>
          <p:cNvSpPr txBox="1"/>
          <p:nvPr/>
        </p:nvSpPr>
        <p:spPr>
          <a:xfrm>
            <a:off x="5817096" y="1639498"/>
            <a:ext cx="3931170" cy="307777"/>
          </a:xfrm>
          <a:prstGeom prst="rect">
            <a:avLst/>
          </a:prstGeom>
          <a:noFill/>
        </p:spPr>
        <p:txBody>
          <a:bodyPr wrap="square" rtlCol="0">
            <a:spAutoFit/>
          </a:bodyPr>
          <a:lstStyle/>
          <a:p>
            <a:r>
              <a:rPr lang="en-US" sz="1400" b="1" i="1" dirty="0" smtClean="0"/>
              <a:t>OUTPUT TABLE =HTML report</a:t>
            </a:r>
            <a:endParaRPr lang="en-US" sz="1400" b="1" i="1" dirty="0"/>
          </a:p>
        </p:txBody>
      </p:sp>
      <p:pic>
        <p:nvPicPr>
          <p:cNvPr id="23" name="Picture 22" descr="fmeca_demo.severity.png"/>
          <p:cNvPicPr>
            <a:picLocks noChangeAspect="1"/>
          </p:cNvPicPr>
          <p:nvPr/>
        </p:nvPicPr>
        <p:blipFill>
          <a:blip r:embed="rId9" cstate="print"/>
          <a:stretch>
            <a:fillRect/>
          </a:stretch>
        </p:blipFill>
        <p:spPr>
          <a:xfrm>
            <a:off x="4088903" y="3284984"/>
            <a:ext cx="2160241" cy="3201071"/>
          </a:xfrm>
          <a:prstGeom prst="rect">
            <a:avLst/>
          </a:prstGeom>
          <a:ln>
            <a:noFill/>
          </a:ln>
          <a:effectLst>
            <a:outerShdw blurRad="292100" dist="139700" dir="2700000" algn="tl" rotWithShape="0">
              <a:srgbClr val="333333">
                <a:alpha val="65000"/>
              </a:srgbClr>
            </a:outerShdw>
          </a:effectLst>
        </p:spPr>
      </p:pic>
      <p:sp>
        <p:nvSpPr>
          <p:cNvPr id="26" name="Notched Right Arrow 25"/>
          <p:cNvSpPr/>
          <p:nvPr/>
        </p:nvSpPr>
        <p:spPr>
          <a:xfrm rot="2860309">
            <a:off x="2488851" y="2667703"/>
            <a:ext cx="2530050" cy="45720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600" dirty="0" smtClean="0"/>
              <a:t>FMECAENGINE</a:t>
            </a:r>
            <a:endParaRPr lang="fr-FR" sz="1600" dirty="0"/>
          </a:p>
        </p:txBody>
      </p:sp>
      <p:sp>
        <p:nvSpPr>
          <p:cNvPr id="29" name="TextBox 28"/>
          <p:cNvSpPr txBox="1"/>
          <p:nvPr/>
        </p:nvSpPr>
        <p:spPr>
          <a:xfrm>
            <a:off x="4880992" y="6237312"/>
            <a:ext cx="1512168" cy="307777"/>
          </a:xfrm>
          <a:prstGeom prst="rect">
            <a:avLst/>
          </a:prstGeom>
          <a:noFill/>
        </p:spPr>
        <p:txBody>
          <a:bodyPr wrap="square" rtlCol="0">
            <a:spAutoFit/>
          </a:bodyPr>
          <a:lstStyle/>
          <a:p>
            <a:r>
              <a:rPr lang="en-US" sz="1400" b="1" i="1" dirty="0" smtClean="0"/>
              <a:t>SEVERITY CHART</a:t>
            </a:r>
            <a:endParaRPr lang="en-US" sz="1400" b="1" i="1" dirty="0"/>
          </a:p>
        </p:txBody>
      </p:sp>
      <p:sp>
        <p:nvSpPr>
          <p:cNvPr id="21" name="TextBox 20"/>
          <p:cNvSpPr txBox="1"/>
          <p:nvPr/>
        </p:nvSpPr>
        <p:spPr>
          <a:xfrm>
            <a:off x="2000672" y="4437112"/>
            <a:ext cx="1872208" cy="307777"/>
          </a:xfrm>
          <a:prstGeom prst="rect">
            <a:avLst/>
          </a:prstGeom>
          <a:noFill/>
        </p:spPr>
        <p:txBody>
          <a:bodyPr wrap="square" rtlCol="0">
            <a:spAutoFit/>
          </a:bodyPr>
          <a:lstStyle/>
          <a:p>
            <a:r>
              <a:rPr lang="en-US" sz="1400" b="1" i="1" dirty="0" smtClean="0"/>
              <a:t>RESULT GRAPH</a:t>
            </a:r>
            <a:endParaRPr lang="en-US" sz="1400" b="1" i="1" dirty="0"/>
          </a:p>
        </p:txBody>
      </p:sp>
    </p:spTree>
    <p:extLst>
      <p:ext uri="{BB962C8B-B14F-4D97-AF65-F5344CB8AC3E}">
        <p14:creationId xmlns:p14="http://schemas.microsoft.com/office/powerpoint/2010/main" val="9407803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1484784"/>
            <a:ext cx="8420100" cy="1362075"/>
          </a:xfrm>
        </p:spPr>
        <p:txBody>
          <a:bodyPr anchor="b"/>
          <a:lstStyle/>
          <a:p>
            <a:r>
              <a:rPr lang="fr-FR" dirty="0" smtClean="0"/>
              <a:t>SENSIBILITY ANALYSIS</a:t>
            </a:r>
            <a:endParaRPr lang="en-US" dirty="0"/>
          </a:p>
        </p:txBody>
      </p:sp>
      <p:sp>
        <p:nvSpPr>
          <p:cNvPr id="3" name="Text Placeholder 2"/>
          <p:cNvSpPr>
            <a:spLocks noGrp="1"/>
          </p:cNvSpPr>
          <p:nvPr>
            <p:ph type="body" idx="1"/>
          </p:nvPr>
        </p:nvSpPr>
        <p:spPr>
          <a:xfrm>
            <a:off x="781372" y="2586410"/>
            <a:ext cx="8420100" cy="1500187"/>
          </a:xfrm>
        </p:spPr>
        <p:txBody>
          <a:bodyPr/>
          <a:lstStyle/>
          <a:p>
            <a:r>
              <a:rPr lang="fr-FR" dirty="0" err="1" smtClean="0"/>
              <a:t>Principles</a:t>
            </a:r>
            <a:r>
              <a:rPr lang="fr-FR" dirty="0" smtClean="0"/>
              <a:t> : </a:t>
            </a:r>
            <a:r>
              <a:rPr lang="fr-FR" dirty="0" err="1" smtClean="0"/>
              <a:t>automatic</a:t>
            </a:r>
            <a:r>
              <a:rPr lang="fr-FR" dirty="0" smtClean="0"/>
              <a:t> </a:t>
            </a:r>
            <a:r>
              <a:rPr lang="fr-FR" dirty="0" err="1" smtClean="0"/>
              <a:t>creation</a:t>
            </a:r>
            <a:r>
              <a:rPr lang="fr-FR" dirty="0" smtClean="0"/>
              <a:t> of </a:t>
            </a:r>
            <a:r>
              <a:rPr lang="fr-FR" dirty="0" err="1" smtClean="0"/>
              <a:t>combinations</a:t>
            </a:r>
            <a:r>
              <a:rPr lang="fr-FR" dirty="0" smtClean="0"/>
              <a:t> (</a:t>
            </a:r>
            <a:r>
              <a:rPr lang="fr-FR" dirty="0" err="1" smtClean="0"/>
              <a:t>Foscale</a:t>
            </a:r>
            <a:r>
              <a:rPr lang="fr-FR" dirty="0" smtClean="0"/>
              <a:t>, </a:t>
            </a:r>
            <a:r>
              <a:rPr lang="fr-FR" dirty="0" err="1" smtClean="0"/>
              <a:t>Kscale</a:t>
            </a:r>
            <a:r>
              <a:rPr lang="fr-FR" dirty="0" smtClean="0"/>
              <a:t>)</a:t>
            </a:r>
          </a:p>
          <a:p>
            <a:r>
              <a:rPr lang="fr-FR" dirty="0" smtClean="0"/>
              <a:t>Illustrative </a:t>
            </a:r>
            <a:r>
              <a:rPr lang="fr-FR" dirty="0" err="1" smtClean="0"/>
              <a:t>examples</a:t>
            </a:r>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wwwagir.toulouse.inra.fr/agir/templates/siteground/images/summer/inra.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r-FR" sz="3600" b="1" dirty="0" smtClean="0"/>
              <a:t>CASE STUDY</a:t>
            </a:r>
            <a:r>
              <a:rPr lang="fr-FR" sz="3600" dirty="0" smtClean="0"/>
              <a:t/>
            </a:r>
            <a:br>
              <a:rPr lang="fr-FR" sz="3600" dirty="0" smtClean="0"/>
            </a:br>
            <a:r>
              <a:rPr lang="fr-FR" sz="3600" i="1" dirty="0" smtClean="0"/>
              <a:t>simulation </a:t>
            </a:r>
            <a:r>
              <a:rPr lang="fr-FR" sz="3600" i="1" dirty="0" err="1" smtClean="0"/>
              <a:t>chaining</a:t>
            </a:r>
            <a:r>
              <a:rPr lang="fr-FR" sz="3600" i="1" dirty="0" smtClean="0"/>
              <a:t> to </a:t>
            </a:r>
            <a:r>
              <a:rPr lang="fr-FR" sz="3600" i="1" dirty="0" err="1" smtClean="0"/>
              <a:t>assess</a:t>
            </a:r>
            <a:r>
              <a:rPr lang="fr-FR" sz="3600" i="1" dirty="0" smtClean="0"/>
              <a:t> cause </a:t>
            </a:r>
            <a:r>
              <a:rPr lang="fr-FR" sz="3600" i="1" dirty="0" err="1" smtClean="0"/>
              <a:t>trees</a:t>
            </a:r>
            <a:endParaRPr lang="fr-FR" sz="3600" i="1" dirty="0"/>
          </a:p>
        </p:txBody>
      </p:sp>
      <p:sp>
        <p:nvSpPr>
          <p:cNvPr id="22" name="Right Arrow 21"/>
          <p:cNvSpPr/>
          <p:nvPr/>
        </p:nvSpPr>
        <p:spPr>
          <a:xfrm>
            <a:off x="1424608" y="3501008"/>
            <a:ext cx="6648738" cy="612068"/>
          </a:xfrm>
          <a:prstGeom prst="rightArrow">
            <a:avLst/>
          </a:prstGeom>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Rounded Rectangle 25"/>
          <p:cNvSpPr/>
          <p:nvPr/>
        </p:nvSpPr>
        <p:spPr>
          <a:xfrm>
            <a:off x="8164323" y="3657600"/>
            <a:ext cx="1625215" cy="285752"/>
          </a:xfrm>
          <a:prstGeom prst="roundRect">
            <a:avLst/>
          </a:prstGeom>
          <a:solidFill>
            <a:srgbClr val="C00000"/>
          </a:solidFill>
          <a:ln>
            <a:solidFill>
              <a:srgbClr val="C00000"/>
            </a:solidFill>
          </a:ln>
          <a:scene3d>
            <a:camera prst="orthographicFront" fov="0">
              <a:rot lat="0" lon="0" rev="0"/>
            </a:camera>
            <a:lightRig rig="soft" dir="b">
              <a:rot lat="0" lon="0" rev="0"/>
            </a:lightRig>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000" dirty="0" smtClean="0"/>
              <a:t>MIGRATION</a:t>
            </a:r>
            <a:endParaRPr lang="fr-FR" sz="2000" dirty="0"/>
          </a:p>
        </p:txBody>
      </p:sp>
      <p:sp>
        <p:nvSpPr>
          <p:cNvPr id="27" name="Rounded Rectangle 26"/>
          <p:cNvSpPr/>
          <p:nvPr/>
        </p:nvSpPr>
        <p:spPr>
          <a:xfrm>
            <a:off x="3879850" y="2057401"/>
            <a:ext cx="990600" cy="295171"/>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000" dirty="0" smtClean="0"/>
              <a:t>Cap</a:t>
            </a:r>
            <a:endParaRPr lang="fr-FR" sz="2000" dirty="0"/>
          </a:p>
        </p:txBody>
      </p:sp>
      <p:sp>
        <p:nvSpPr>
          <p:cNvPr id="28" name="Rounded Rectangle 27"/>
          <p:cNvSpPr/>
          <p:nvPr/>
        </p:nvSpPr>
        <p:spPr>
          <a:xfrm>
            <a:off x="330200" y="5257800"/>
            <a:ext cx="1658471" cy="616775"/>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2000" dirty="0" smtClean="0"/>
              <a:t>Body</a:t>
            </a:r>
          </a:p>
          <a:p>
            <a:pPr algn="ctr"/>
            <a:r>
              <a:rPr lang="fr-FR" sz="2000" dirty="0" smtClean="0"/>
              <a:t>(</a:t>
            </a:r>
            <a:r>
              <a:rPr lang="fr-FR" sz="2000" dirty="0" err="1" smtClean="0"/>
              <a:t>multilayer</a:t>
            </a:r>
            <a:r>
              <a:rPr lang="fr-FR" sz="2000" dirty="0" smtClean="0"/>
              <a:t>)</a:t>
            </a:r>
            <a:endParaRPr lang="fr-FR" sz="2000" dirty="0"/>
          </a:p>
        </p:txBody>
      </p:sp>
      <p:sp>
        <p:nvSpPr>
          <p:cNvPr id="29" name="Rounded Rectangle 28"/>
          <p:cNvSpPr/>
          <p:nvPr/>
        </p:nvSpPr>
        <p:spPr>
          <a:xfrm rot="18773583">
            <a:off x="3568008" y="5130331"/>
            <a:ext cx="2699217" cy="309565"/>
          </a:xfrm>
          <a:prstGeom prst="roundRect">
            <a:avLst/>
          </a:prstGeom>
          <a:noFill/>
          <a:ln>
            <a:noFill/>
          </a:ln>
          <a:scene3d>
            <a:camera prst="orthographicFront" fov="0">
              <a:rot lat="0" lon="0" rev="0"/>
            </a:camera>
            <a:lightRig rig="soft" dir="b">
              <a:rot lat="0" lon="0" rev="0"/>
            </a:lightRig>
          </a:scene3d>
        </p:spPr>
        <p:style>
          <a:lnRef idx="0">
            <a:schemeClr val="accent1"/>
          </a:lnRef>
          <a:fillRef idx="3">
            <a:schemeClr val="accent1"/>
          </a:fillRef>
          <a:effectRef idx="3">
            <a:schemeClr val="accent1"/>
          </a:effectRef>
          <a:fontRef idx="minor">
            <a:schemeClr val="lt1"/>
          </a:fontRef>
        </p:style>
        <p:txBody>
          <a:bodyPr rtlCol="0" anchor="ctr"/>
          <a:lstStyle/>
          <a:p>
            <a:r>
              <a:rPr lang="fr-FR" sz="2000" dirty="0" smtClean="0">
                <a:solidFill>
                  <a:schemeClr val="accent1"/>
                </a:solidFill>
              </a:rPr>
              <a:t>LONG-TERM STORAGE</a:t>
            </a:r>
          </a:p>
          <a:p>
            <a:r>
              <a:rPr lang="fr-FR" sz="2000" dirty="0" smtClean="0">
                <a:solidFill>
                  <a:schemeClr val="accent1"/>
                </a:solidFill>
              </a:rPr>
              <a:t>(200 </a:t>
            </a:r>
            <a:r>
              <a:rPr lang="fr-FR" sz="2000" dirty="0" err="1" smtClean="0">
                <a:solidFill>
                  <a:schemeClr val="accent1"/>
                </a:solidFill>
              </a:rPr>
              <a:t>days</a:t>
            </a:r>
            <a:r>
              <a:rPr lang="fr-FR" sz="2000" dirty="0" smtClean="0">
                <a:solidFill>
                  <a:schemeClr val="accent1"/>
                </a:solidFill>
              </a:rPr>
              <a:t> @25°C)</a:t>
            </a:r>
            <a:endParaRPr lang="fr-FR" sz="2000" dirty="0">
              <a:solidFill>
                <a:schemeClr val="accent1"/>
              </a:solidFill>
            </a:endParaRPr>
          </a:p>
        </p:txBody>
      </p:sp>
      <p:sp>
        <p:nvSpPr>
          <p:cNvPr id="30" name="Rounded Rectangle 29"/>
          <p:cNvSpPr/>
          <p:nvPr/>
        </p:nvSpPr>
        <p:spPr>
          <a:xfrm rot="18773583">
            <a:off x="2353577" y="4882060"/>
            <a:ext cx="2021461" cy="309565"/>
          </a:xfrm>
          <a:prstGeom prst="roundRect">
            <a:avLst/>
          </a:prstGeom>
          <a:noFill/>
          <a:ln>
            <a:noFill/>
          </a:ln>
          <a:scene3d>
            <a:camera prst="orthographicFront" fov="0">
              <a:rot lat="0" lon="0" rev="0"/>
            </a:camera>
            <a:lightRig rig="soft" dir="b">
              <a:rot lat="0" lon="0" rev="0"/>
            </a:lightRig>
          </a:scene3d>
        </p:spPr>
        <p:style>
          <a:lnRef idx="0">
            <a:schemeClr val="accent1"/>
          </a:lnRef>
          <a:fillRef idx="3">
            <a:schemeClr val="accent1"/>
          </a:fillRef>
          <a:effectRef idx="3">
            <a:schemeClr val="accent1"/>
          </a:effectRef>
          <a:fontRef idx="minor">
            <a:schemeClr val="lt1"/>
          </a:fontRef>
        </p:style>
        <p:txBody>
          <a:bodyPr rtlCol="0" anchor="ctr"/>
          <a:lstStyle/>
          <a:p>
            <a:pPr algn="r"/>
            <a:r>
              <a:rPr lang="fr-FR" sz="2000" dirty="0" smtClean="0">
                <a:solidFill>
                  <a:schemeClr val="accent1"/>
                </a:solidFill>
              </a:rPr>
              <a:t>HOT FILLING</a:t>
            </a:r>
          </a:p>
          <a:p>
            <a:pPr algn="r"/>
            <a:r>
              <a:rPr lang="fr-FR" sz="2000" dirty="0" smtClean="0">
                <a:solidFill>
                  <a:schemeClr val="accent1"/>
                </a:solidFill>
              </a:rPr>
              <a:t>(10 min @80°C)</a:t>
            </a:r>
            <a:endParaRPr lang="fr-FR" sz="2000" dirty="0">
              <a:solidFill>
                <a:schemeClr val="accent1"/>
              </a:solidFill>
            </a:endParaRPr>
          </a:p>
        </p:txBody>
      </p:sp>
      <p:sp>
        <p:nvSpPr>
          <p:cNvPr id="31" name="Rounded Rectangle 30"/>
          <p:cNvSpPr/>
          <p:nvPr/>
        </p:nvSpPr>
        <p:spPr>
          <a:xfrm rot="2956207">
            <a:off x="1737409" y="2376003"/>
            <a:ext cx="2514600" cy="309565"/>
          </a:xfrm>
          <a:prstGeom prst="roundRect">
            <a:avLst/>
          </a:prstGeom>
          <a:noFill/>
          <a:ln>
            <a:noFill/>
          </a:ln>
          <a:scene3d>
            <a:camera prst="orthographicFront" fov="0">
              <a:rot lat="0" lon="0" rev="0"/>
            </a:camera>
            <a:lightRig rig="soft" dir="b">
              <a:rot lat="0" lon="0" rev="0"/>
            </a:lightRig>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000" dirty="0" smtClean="0">
                <a:solidFill>
                  <a:schemeClr val="accent1"/>
                </a:solidFill>
              </a:rPr>
              <a:t>SETOFF </a:t>
            </a:r>
          </a:p>
          <a:p>
            <a:pPr algn="ctr"/>
            <a:r>
              <a:rPr lang="fr-FR" sz="1600" dirty="0" err="1" smtClean="0">
                <a:solidFill>
                  <a:schemeClr val="accent1"/>
                </a:solidFill>
              </a:rPr>
              <a:t>during</a:t>
            </a:r>
            <a:r>
              <a:rPr lang="fr-FR" sz="1600" dirty="0" smtClean="0">
                <a:solidFill>
                  <a:schemeClr val="accent1"/>
                </a:solidFill>
              </a:rPr>
              <a:t> </a:t>
            </a:r>
            <a:r>
              <a:rPr lang="fr-FR" sz="1600" dirty="0" err="1" smtClean="0">
                <a:solidFill>
                  <a:schemeClr val="accent1"/>
                </a:solidFill>
              </a:rPr>
              <a:t>storage</a:t>
            </a:r>
            <a:r>
              <a:rPr lang="fr-FR" sz="1600" dirty="0" smtClean="0">
                <a:solidFill>
                  <a:schemeClr val="accent1"/>
                </a:solidFill>
              </a:rPr>
              <a:t> </a:t>
            </a:r>
            <a:r>
              <a:rPr lang="fr-FR" sz="1600" dirty="0" err="1" smtClean="0">
                <a:solidFill>
                  <a:schemeClr val="accent1"/>
                </a:solidFill>
              </a:rPr>
              <a:t>before</a:t>
            </a:r>
            <a:r>
              <a:rPr lang="fr-FR" sz="1600" dirty="0" smtClean="0">
                <a:solidFill>
                  <a:schemeClr val="accent1"/>
                </a:solidFill>
              </a:rPr>
              <a:t> use</a:t>
            </a:r>
            <a:endParaRPr lang="fr-FR" sz="2000" dirty="0" smtClean="0">
              <a:solidFill>
                <a:schemeClr val="accent1"/>
              </a:solidFill>
            </a:endParaRPr>
          </a:p>
          <a:p>
            <a:pPr algn="ctr"/>
            <a:r>
              <a:rPr lang="fr-FR" sz="2000" dirty="0" smtClean="0">
                <a:solidFill>
                  <a:schemeClr val="accent1"/>
                </a:solidFill>
              </a:rPr>
              <a:t>(100 </a:t>
            </a:r>
            <a:r>
              <a:rPr lang="fr-FR" sz="2000" dirty="0" err="1" smtClean="0">
                <a:solidFill>
                  <a:schemeClr val="accent1"/>
                </a:solidFill>
              </a:rPr>
              <a:t>days</a:t>
            </a:r>
            <a:r>
              <a:rPr lang="fr-FR" sz="2000" dirty="0" smtClean="0">
                <a:solidFill>
                  <a:schemeClr val="accent1"/>
                </a:solidFill>
              </a:rPr>
              <a:t>@25°C)</a:t>
            </a:r>
            <a:endParaRPr lang="fr-FR" sz="2000" dirty="0">
              <a:solidFill>
                <a:schemeClr val="accent1"/>
              </a:solidFill>
            </a:endParaRPr>
          </a:p>
        </p:txBody>
      </p:sp>
      <p:sp>
        <p:nvSpPr>
          <p:cNvPr id="32" name="Rounded Rectangle 31"/>
          <p:cNvSpPr/>
          <p:nvPr/>
        </p:nvSpPr>
        <p:spPr>
          <a:xfrm rot="2956207">
            <a:off x="5559623" y="2528403"/>
            <a:ext cx="2886923" cy="309565"/>
          </a:xfrm>
          <a:prstGeom prst="roundRect">
            <a:avLst/>
          </a:prstGeom>
          <a:noFill/>
          <a:ln>
            <a:noFill/>
          </a:ln>
          <a:scene3d>
            <a:camera prst="orthographicFront" fov="0">
              <a:rot lat="0" lon="0" rev="0"/>
            </a:camera>
            <a:lightRig rig="soft" dir="b">
              <a:rot lat="0" lon="0" rev="0"/>
            </a:lightRig>
          </a:scene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sz="2000" dirty="0" smtClean="0">
                <a:solidFill>
                  <a:schemeClr val="accent1"/>
                </a:solidFill>
              </a:rPr>
              <a:t>MICROWAVE HEATING</a:t>
            </a:r>
          </a:p>
          <a:p>
            <a:pPr algn="ctr"/>
            <a:r>
              <a:rPr lang="fr-FR" sz="2000" dirty="0" smtClean="0">
                <a:solidFill>
                  <a:schemeClr val="accent1"/>
                </a:solidFill>
              </a:rPr>
              <a:t>5 min @100°C</a:t>
            </a:r>
            <a:endParaRPr lang="fr-FR" sz="2000" dirty="0">
              <a:solidFill>
                <a:schemeClr val="accent1"/>
              </a:solidFill>
            </a:endParaRPr>
          </a:p>
        </p:txBody>
      </p:sp>
      <p:cxnSp>
        <p:nvCxnSpPr>
          <p:cNvPr id="34" name="Straight Connector 33"/>
          <p:cNvCxnSpPr/>
          <p:nvPr/>
        </p:nvCxnSpPr>
        <p:spPr>
          <a:xfrm rot="5400000">
            <a:off x="1381125" y="3832225"/>
            <a:ext cx="1447800" cy="1403350"/>
          </a:xfrm>
          <a:prstGeom prst="line">
            <a:avLst/>
          </a:prstGeom>
          <a:ln>
            <a:headEnd type="stealth" w="lg" len="lg"/>
            <a:tailEnd type="none" w="med" len="med"/>
          </a:ln>
        </p:spPr>
        <p:style>
          <a:lnRef idx="3">
            <a:schemeClr val="accent3"/>
          </a:lnRef>
          <a:fillRef idx="0">
            <a:schemeClr val="accent3"/>
          </a:fillRef>
          <a:effectRef idx="2">
            <a:schemeClr val="accent3"/>
          </a:effectRef>
          <a:fontRef idx="minor">
            <a:schemeClr val="tx1"/>
          </a:fontRef>
        </p:style>
      </p:cxnSp>
      <p:cxnSp>
        <p:nvCxnSpPr>
          <p:cNvPr id="35" name="Straight Connector 34"/>
          <p:cNvCxnSpPr/>
          <p:nvPr/>
        </p:nvCxnSpPr>
        <p:spPr>
          <a:xfrm rot="5400000">
            <a:off x="4279900" y="3822700"/>
            <a:ext cx="685800" cy="660400"/>
          </a:xfrm>
          <a:prstGeom prst="line">
            <a:avLst/>
          </a:prstGeom>
          <a:ln>
            <a:headEnd type="stealth" w="lg" len="lg"/>
            <a:tailEnd type="none" w="med" len="med"/>
          </a:ln>
        </p:spPr>
        <p:style>
          <a:lnRef idx="3">
            <a:schemeClr val="accent1"/>
          </a:lnRef>
          <a:fillRef idx="0">
            <a:schemeClr val="accent1"/>
          </a:fillRef>
          <a:effectRef idx="2">
            <a:schemeClr val="accent1"/>
          </a:effectRef>
          <a:fontRef idx="minor">
            <a:schemeClr val="tx1"/>
          </a:fontRef>
        </p:style>
      </p:cxnSp>
      <p:cxnSp>
        <p:nvCxnSpPr>
          <p:cNvPr id="36" name="Straight Connector 35"/>
          <p:cNvCxnSpPr/>
          <p:nvPr/>
        </p:nvCxnSpPr>
        <p:spPr>
          <a:xfrm rot="5400000">
            <a:off x="5683250" y="3822700"/>
            <a:ext cx="685800" cy="660400"/>
          </a:xfrm>
          <a:prstGeom prst="line">
            <a:avLst/>
          </a:prstGeom>
          <a:ln>
            <a:headEnd type="stealth" w="lg" len="lg"/>
            <a:tailEnd type="none" w="med" len="med"/>
          </a:ln>
        </p:spPr>
        <p:style>
          <a:lnRef idx="3">
            <a:schemeClr val="accent1"/>
          </a:lnRef>
          <a:fillRef idx="0">
            <a:schemeClr val="accent1"/>
          </a:fillRef>
          <a:effectRef idx="2">
            <a:schemeClr val="accent1"/>
          </a:effectRef>
          <a:fontRef idx="minor">
            <a:schemeClr val="tx1"/>
          </a:fontRef>
        </p:style>
      </p:cxnSp>
      <p:cxnSp>
        <p:nvCxnSpPr>
          <p:cNvPr id="37" name="Straight Connector 36"/>
          <p:cNvCxnSpPr/>
          <p:nvPr/>
        </p:nvCxnSpPr>
        <p:spPr>
          <a:xfrm rot="16200000" flipV="1">
            <a:off x="4270375" y="2384425"/>
            <a:ext cx="1447800" cy="1403350"/>
          </a:xfrm>
          <a:prstGeom prst="line">
            <a:avLst/>
          </a:prstGeom>
          <a:ln>
            <a:headEnd type="stealth" w="lg" len="lg"/>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a:xfrm rot="16200000" flipV="1">
            <a:off x="2876550" y="3136900"/>
            <a:ext cx="685800" cy="660400"/>
          </a:xfrm>
          <a:prstGeom prst="line">
            <a:avLst/>
          </a:prstGeom>
          <a:ln>
            <a:headEnd type="stealth" w="lg" len="lg"/>
            <a:tailEnd type="none" w="med" len="med"/>
          </a:ln>
        </p:spPr>
        <p:style>
          <a:lnRef idx="3">
            <a:schemeClr val="accent1"/>
          </a:lnRef>
          <a:fillRef idx="0">
            <a:schemeClr val="accent1"/>
          </a:fillRef>
          <a:effectRef idx="2">
            <a:schemeClr val="accent1"/>
          </a:effectRef>
          <a:fontRef idx="minor">
            <a:schemeClr val="tx1"/>
          </a:fontRef>
        </p:style>
      </p:cxnSp>
      <p:cxnSp>
        <p:nvCxnSpPr>
          <p:cNvPr id="39" name="Straight Connector 38"/>
          <p:cNvCxnSpPr/>
          <p:nvPr/>
        </p:nvCxnSpPr>
        <p:spPr>
          <a:xfrm rot="16200000" flipV="1">
            <a:off x="6921500" y="3136900"/>
            <a:ext cx="685800" cy="660400"/>
          </a:xfrm>
          <a:prstGeom prst="line">
            <a:avLst/>
          </a:prstGeom>
          <a:ln>
            <a:headEnd type="stealth" w="lg" len="lg"/>
            <a:tailEnd type="none" w="med" len="med"/>
          </a:ln>
        </p:spPr>
        <p:style>
          <a:lnRef idx="3">
            <a:schemeClr val="accent1"/>
          </a:lnRef>
          <a:fillRef idx="0">
            <a:schemeClr val="accent1"/>
          </a:fillRef>
          <a:effectRef idx="2">
            <a:schemeClr val="accent1"/>
          </a:effectRef>
          <a:fontRef idx="minor">
            <a:schemeClr val="tx1"/>
          </a:fontRef>
        </p:style>
      </p:cxnSp>
      <p:pic>
        <p:nvPicPr>
          <p:cNvPr id="1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109" y="2852936"/>
            <a:ext cx="1573733" cy="1563241"/>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19160894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48" y="116632"/>
            <a:ext cx="8915400" cy="1143000"/>
          </a:xfrm>
        </p:spPr>
        <p:txBody>
          <a:bodyPr>
            <a:normAutofit/>
          </a:bodyPr>
          <a:lstStyle/>
          <a:p>
            <a:pPr algn="l"/>
            <a:r>
              <a:rPr lang="fr-FR" sz="3600" b="1" dirty="0" smtClean="0"/>
              <a:t>CORRESPONDING CODING</a:t>
            </a:r>
            <a:endParaRPr lang="fr-FR" sz="3600" b="1" dirty="0"/>
          </a:p>
        </p:txBody>
      </p:sp>
      <p:grpSp>
        <p:nvGrpSpPr>
          <p:cNvPr id="41" name="Group 40"/>
          <p:cNvGrpSpPr/>
          <p:nvPr/>
        </p:nvGrpSpPr>
        <p:grpSpPr>
          <a:xfrm>
            <a:off x="104516" y="1196752"/>
            <a:ext cx="9138961" cy="3183748"/>
            <a:chOff x="104516" y="1685412"/>
            <a:chExt cx="9138961" cy="3183748"/>
          </a:xfrm>
        </p:grpSpPr>
        <p:sp>
          <p:nvSpPr>
            <p:cNvPr id="28" name="Bent Arrow 27"/>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5" name="Bent Arrow 24"/>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1" name="Bent Arrow 20"/>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Notched Right Arrow 9"/>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 name="Bent Arrow 10"/>
            <p:cNvSpPr/>
            <p:nvPr/>
          </p:nvSpPr>
          <p:spPr>
            <a:xfrm rot="5400000">
              <a:off x="1317248" y="2495501"/>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4" name="Bent Arrow 13"/>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9" name="Notched Right Arrow 8"/>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4" name="Bent Arrow 23"/>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8" name="Notched Right Arrow 7"/>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7" name="Bent Arrow 26"/>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7" name="Notched Right Arrow 6"/>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TextBox 28"/>
            <p:cNvSpPr txBox="1"/>
            <p:nvPr/>
          </p:nvSpPr>
          <p:spPr>
            <a:xfrm>
              <a:off x="104516" y="1685412"/>
              <a:ext cx="2228880" cy="954107"/>
            </a:xfrm>
            <a:prstGeom prst="rect">
              <a:avLst/>
            </a:prstGeom>
            <a:noFill/>
          </p:spPr>
          <p:txBody>
            <a:bodyPr wrap="none" rtlCol="0">
              <a:spAutoFit/>
            </a:bodyPr>
            <a:lstStyle/>
            <a:p>
              <a:r>
                <a:rPr lang="fr-FR" sz="1400" dirty="0" err="1" smtClean="0"/>
                <a:t>Geometry</a:t>
              </a:r>
              <a:endParaRPr lang="fr-FR" sz="1400" dirty="0" smtClean="0"/>
            </a:p>
            <a:p>
              <a:r>
                <a:rPr lang="fr-FR" sz="1400" dirty="0" smtClean="0"/>
                <a:t>Composition</a:t>
              </a:r>
            </a:p>
            <a:p>
              <a:r>
                <a:rPr lang="fr-FR" sz="1400" dirty="0" smtClean="0"/>
                <a:t>Physico-</a:t>
              </a:r>
              <a:r>
                <a:rPr lang="fr-FR" sz="1400" dirty="0" err="1" smtClean="0"/>
                <a:t>chemical</a:t>
              </a:r>
              <a:r>
                <a:rPr lang="fr-FR" sz="1400" dirty="0" smtClean="0"/>
                <a:t> </a:t>
              </a:r>
              <a:r>
                <a:rPr lang="fr-FR" sz="1400" dirty="0" err="1" smtClean="0"/>
                <a:t>properties</a:t>
              </a:r>
              <a:endParaRPr lang="fr-FR" sz="1400" dirty="0" smtClean="0"/>
            </a:p>
            <a:p>
              <a:r>
                <a:rPr lang="fr-FR" sz="1400" dirty="0" smtClean="0"/>
                <a:t>Contact conditions</a:t>
              </a:r>
              <a:endParaRPr lang="fr-FR" sz="1400" dirty="0"/>
            </a:p>
          </p:txBody>
        </p:sp>
        <p:sp>
          <p:nvSpPr>
            <p:cNvPr id="30" name="Bent Arrow 29"/>
            <p:cNvSpPr/>
            <p:nvPr/>
          </p:nvSpPr>
          <p:spPr>
            <a:xfrm rot="5400000">
              <a:off x="3281377" y="2293919"/>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31" name="Bent Arrow 30"/>
            <p:cNvSpPr/>
            <p:nvPr/>
          </p:nvSpPr>
          <p:spPr>
            <a:xfrm rot="5400000">
              <a:off x="5144233" y="2305999"/>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endParaRPr>
            </a:p>
          </p:txBody>
        </p:sp>
        <p:sp>
          <p:nvSpPr>
            <p:cNvPr id="32" name="Bent Arrow 31"/>
            <p:cNvSpPr/>
            <p:nvPr/>
          </p:nvSpPr>
          <p:spPr>
            <a:xfrm rot="5400000">
              <a:off x="7008126" y="2318079"/>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solidFill>
                  <a:schemeClr val="tx1"/>
                </a:solidFill>
              </a:endParaRPr>
            </a:p>
          </p:txBody>
        </p:sp>
        <p:sp>
          <p:nvSpPr>
            <p:cNvPr id="33" name="TextBox 32"/>
            <p:cNvSpPr txBox="1"/>
            <p:nvPr/>
          </p:nvSpPr>
          <p:spPr>
            <a:xfrm>
              <a:off x="2786449" y="2144086"/>
              <a:ext cx="1551515" cy="307777"/>
            </a:xfrm>
            <a:prstGeom prst="rect">
              <a:avLst/>
            </a:prstGeom>
            <a:noFill/>
          </p:spPr>
          <p:txBody>
            <a:bodyPr wrap="none" rtlCol="0">
              <a:spAutoFit/>
            </a:bodyPr>
            <a:lstStyle/>
            <a:p>
              <a:r>
                <a:rPr lang="fr-FR" sz="1400" dirty="0" smtClean="0"/>
                <a:t>Contact conditions</a:t>
              </a:r>
              <a:endParaRPr lang="fr-FR" sz="1400" dirty="0"/>
            </a:p>
          </p:txBody>
        </p:sp>
        <p:sp>
          <p:nvSpPr>
            <p:cNvPr id="34" name="TextBox 33"/>
            <p:cNvSpPr txBox="1"/>
            <p:nvPr/>
          </p:nvSpPr>
          <p:spPr>
            <a:xfrm>
              <a:off x="4479375" y="2144086"/>
              <a:ext cx="1551515" cy="307777"/>
            </a:xfrm>
            <a:prstGeom prst="rect">
              <a:avLst/>
            </a:prstGeom>
            <a:noFill/>
          </p:spPr>
          <p:txBody>
            <a:bodyPr wrap="none" rtlCol="0">
              <a:spAutoFit/>
            </a:bodyPr>
            <a:lstStyle/>
            <a:p>
              <a:r>
                <a:rPr lang="fr-FR" sz="1400" dirty="0" smtClean="0"/>
                <a:t>Contact conditions</a:t>
              </a:r>
              <a:endParaRPr lang="fr-FR" sz="1400" dirty="0"/>
            </a:p>
          </p:txBody>
        </p:sp>
        <p:sp>
          <p:nvSpPr>
            <p:cNvPr id="35" name="TextBox 34"/>
            <p:cNvSpPr txBox="1"/>
            <p:nvPr/>
          </p:nvSpPr>
          <p:spPr>
            <a:xfrm>
              <a:off x="6403494" y="2144086"/>
              <a:ext cx="1551515" cy="307777"/>
            </a:xfrm>
            <a:prstGeom prst="rect">
              <a:avLst/>
            </a:prstGeom>
            <a:noFill/>
          </p:spPr>
          <p:txBody>
            <a:bodyPr wrap="none" rtlCol="0">
              <a:spAutoFit/>
            </a:bodyPr>
            <a:lstStyle/>
            <a:p>
              <a:r>
                <a:rPr lang="fr-FR" sz="1400" dirty="0" smtClean="0"/>
                <a:t>Contact conditions</a:t>
              </a:r>
              <a:endParaRPr lang="fr-FR" sz="1400" dirty="0"/>
            </a:p>
          </p:txBody>
        </p:sp>
        <p:sp>
          <p:nvSpPr>
            <p:cNvPr id="36" name="TextBox 35"/>
            <p:cNvSpPr txBox="1"/>
            <p:nvPr/>
          </p:nvSpPr>
          <p:spPr>
            <a:xfrm>
              <a:off x="1541026" y="4486580"/>
              <a:ext cx="872226" cy="369332"/>
            </a:xfrm>
            <a:prstGeom prst="rect">
              <a:avLst/>
            </a:prstGeom>
            <a:noFill/>
          </p:spPr>
          <p:txBody>
            <a:bodyPr wrap="none" rtlCol="0">
              <a:spAutoFit/>
            </a:bodyPr>
            <a:lstStyle/>
            <a:p>
              <a:r>
                <a:rPr lang="fr-FR" dirty="0" smtClean="0"/>
                <a:t>SETOFF</a:t>
              </a:r>
              <a:endParaRPr lang="fr-FR" dirty="0"/>
            </a:p>
          </p:txBody>
        </p:sp>
        <p:sp>
          <p:nvSpPr>
            <p:cNvPr id="37" name="TextBox 36"/>
            <p:cNvSpPr txBox="1"/>
            <p:nvPr/>
          </p:nvSpPr>
          <p:spPr>
            <a:xfrm>
              <a:off x="3236810" y="4499828"/>
              <a:ext cx="1351845" cy="369332"/>
            </a:xfrm>
            <a:prstGeom prst="rect">
              <a:avLst/>
            </a:prstGeom>
            <a:noFill/>
          </p:spPr>
          <p:txBody>
            <a:bodyPr wrap="none" rtlCol="0">
              <a:spAutoFit/>
            </a:bodyPr>
            <a:lstStyle/>
            <a:p>
              <a:r>
                <a:rPr lang="fr-FR" dirty="0" smtClean="0"/>
                <a:t>HOT FILLING</a:t>
              </a:r>
              <a:endParaRPr lang="fr-FR" dirty="0"/>
            </a:p>
          </p:txBody>
        </p:sp>
        <p:sp>
          <p:nvSpPr>
            <p:cNvPr id="38" name="TextBox 37"/>
            <p:cNvSpPr txBox="1"/>
            <p:nvPr/>
          </p:nvSpPr>
          <p:spPr>
            <a:xfrm>
              <a:off x="5313040" y="4486580"/>
              <a:ext cx="1061316" cy="369332"/>
            </a:xfrm>
            <a:prstGeom prst="rect">
              <a:avLst/>
            </a:prstGeom>
            <a:noFill/>
          </p:spPr>
          <p:txBody>
            <a:bodyPr wrap="none" rtlCol="0">
              <a:spAutoFit/>
            </a:bodyPr>
            <a:lstStyle/>
            <a:p>
              <a:r>
                <a:rPr lang="fr-FR" dirty="0" smtClean="0"/>
                <a:t>STORAGE</a:t>
              </a:r>
              <a:endParaRPr lang="fr-FR" dirty="0"/>
            </a:p>
          </p:txBody>
        </p:sp>
        <p:sp>
          <p:nvSpPr>
            <p:cNvPr id="39" name="TextBox 38"/>
            <p:cNvSpPr txBox="1"/>
            <p:nvPr/>
          </p:nvSpPr>
          <p:spPr>
            <a:xfrm>
              <a:off x="7125937" y="4465127"/>
              <a:ext cx="1018549" cy="369332"/>
            </a:xfrm>
            <a:prstGeom prst="rect">
              <a:avLst/>
            </a:prstGeom>
            <a:noFill/>
          </p:spPr>
          <p:txBody>
            <a:bodyPr wrap="none" rtlCol="0">
              <a:spAutoFit/>
            </a:bodyPr>
            <a:lstStyle/>
            <a:p>
              <a:r>
                <a:rPr lang="fr-FR" dirty="0" smtClean="0"/>
                <a:t>HEATING</a:t>
              </a:r>
              <a:endParaRPr lang="fr-FR" dirty="0"/>
            </a:p>
          </p:txBody>
        </p:sp>
      </p:grpSp>
      <p:sp>
        <p:nvSpPr>
          <p:cNvPr id="42" name="TextBox 41"/>
          <p:cNvSpPr txBox="1"/>
          <p:nvPr/>
        </p:nvSpPr>
        <p:spPr>
          <a:xfrm>
            <a:off x="77717" y="4581128"/>
            <a:ext cx="9828283" cy="646331"/>
          </a:xfrm>
          <a:prstGeom prst="rect">
            <a:avLst/>
          </a:prstGeom>
          <a:noFill/>
        </p:spPr>
        <p:txBody>
          <a:bodyPr wrap="square" rtlCol="0">
            <a:spAutoFit/>
          </a:bodyPr>
          <a:lstStyle/>
          <a:p>
            <a:r>
              <a:rPr lang="en-US" dirty="0" smtClean="0"/>
              <a:t>As most of values are inherited, the table is highly sparse.</a:t>
            </a:r>
          </a:p>
          <a:p>
            <a:r>
              <a:rPr lang="en-US" dirty="0" smtClean="0"/>
              <a:t>Note that negative Bi values code for setoff (periodic boundary conditions).</a:t>
            </a:r>
            <a:endParaRPr lang="en-US" dirty="0"/>
          </a:p>
        </p:txBody>
      </p:sp>
      <p:pic>
        <p:nvPicPr>
          <p:cNvPr id="307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8544" y="5282634"/>
            <a:ext cx="8570222" cy="12427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7988746" y="404664"/>
            <a:ext cx="1428750" cy="141922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4328550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Bent Arrow 72"/>
          <p:cNvSpPr/>
          <p:nvPr/>
        </p:nvSpPr>
        <p:spPr>
          <a:xfrm rot="1337777" flipH="1" flipV="1">
            <a:off x="5898816" y="3837946"/>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2" name="Title 1"/>
          <p:cNvSpPr>
            <a:spLocks noGrp="1"/>
          </p:cNvSpPr>
          <p:nvPr>
            <p:ph type="title"/>
          </p:nvPr>
        </p:nvSpPr>
        <p:spPr>
          <a:xfrm>
            <a:off x="200472" y="44624"/>
            <a:ext cx="9203432" cy="1143000"/>
          </a:xfrm>
        </p:spPr>
        <p:txBody>
          <a:bodyPr>
            <a:noAutofit/>
          </a:bodyPr>
          <a:lstStyle/>
          <a:p>
            <a:pPr algn="l"/>
            <a:r>
              <a:rPr lang="fr-FR" sz="3200" b="1" dirty="0" smtClean="0"/>
              <a:t>SENSITIVITY OF ANALYSIS</a:t>
            </a:r>
            <a:r>
              <a:rPr lang="fr-FR" sz="3200" dirty="0" smtClean="0"/>
              <a:t/>
            </a:r>
            <a:br>
              <a:rPr lang="fr-FR" sz="3200" dirty="0" smtClean="0"/>
            </a:br>
            <a:r>
              <a:rPr lang="fr-FR" sz="3200" dirty="0" smtClean="0"/>
              <a:t>An </a:t>
            </a:r>
            <a:r>
              <a:rPr lang="fr-FR" sz="3200" dirty="0" err="1" smtClean="0"/>
              <a:t>example</a:t>
            </a:r>
            <a:r>
              <a:rPr lang="fr-FR" sz="3200" dirty="0" smtClean="0"/>
              <a:t>: 3 </a:t>
            </a:r>
            <a:r>
              <a:rPr lang="fr-FR" sz="3200" dirty="0" err="1" smtClean="0"/>
              <a:t>levels</a:t>
            </a:r>
            <a:r>
              <a:rPr lang="fr-FR" sz="3200" dirty="0" smtClean="0"/>
              <a:t> for </a:t>
            </a:r>
            <a:r>
              <a:rPr lang="fr-FR" sz="3200" dirty="0" err="1" smtClean="0"/>
              <a:t>each</a:t>
            </a:r>
            <a:r>
              <a:rPr lang="fr-FR" sz="3200" dirty="0" smtClean="0"/>
              <a:t> first </a:t>
            </a:r>
            <a:r>
              <a:rPr lang="fr-FR" sz="3200" dirty="0" err="1" smtClean="0"/>
              <a:t>two</a:t>
            </a:r>
            <a:r>
              <a:rPr lang="fr-FR" sz="3200" dirty="0" smtClean="0"/>
              <a:t> </a:t>
            </a:r>
            <a:r>
              <a:rPr lang="fr-FR" sz="3200" dirty="0" err="1" smtClean="0"/>
              <a:t>steps</a:t>
            </a:r>
            <a:endParaRPr lang="fr-FR" sz="3200" dirty="0"/>
          </a:p>
        </p:txBody>
      </p:sp>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1179646" y="1946665"/>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3079836" y="1934376"/>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4967133" y="3323303"/>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6952597" y="3341816"/>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1179646" y="3343767"/>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spect="1" noChangeArrowheads="1"/>
          </p:cNvPicPr>
          <p:nvPr/>
        </p:nvPicPr>
        <p:blipFill rotWithShape="1">
          <a:blip r:embed="rId8"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1179646" y="4875968"/>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3079836" y="3331478"/>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spect="1" noChangeArrowheads="1"/>
          </p:cNvPicPr>
          <p:nvPr/>
        </p:nvPicPr>
        <p:blipFill rotWithShape="1">
          <a:blip r:embed="rId11"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3079836" y="4863679"/>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Notched Right Arrow 34"/>
          <p:cNvSpPr/>
          <p:nvPr/>
        </p:nvSpPr>
        <p:spPr>
          <a:xfrm>
            <a:off x="8033844" y="3744465"/>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cxnSp>
        <p:nvCxnSpPr>
          <p:cNvPr id="40" name="Curved Connector 39"/>
          <p:cNvCxnSpPr>
            <a:stCxn id="8" idx="3"/>
            <a:endCxn id="33" idx="1"/>
          </p:cNvCxnSpPr>
          <p:nvPr/>
        </p:nvCxnSpPr>
        <p:spPr>
          <a:xfrm>
            <a:off x="2574680" y="2585189"/>
            <a:ext cx="505156" cy="1397102"/>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2" name="Curved Connector 41"/>
          <p:cNvCxnSpPr>
            <a:stCxn id="8" idx="3"/>
            <a:endCxn id="34" idx="1"/>
          </p:cNvCxnSpPr>
          <p:nvPr/>
        </p:nvCxnSpPr>
        <p:spPr>
          <a:xfrm>
            <a:off x="2574680" y="2585189"/>
            <a:ext cx="505156" cy="2929303"/>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4" name="Curved Connector 43"/>
          <p:cNvCxnSpPr>
            <a:stCxn id="8" idx="3"/>
            <a:endCxn id="9" idx="1"/>
          </p:cNvCxnSpPr>
          <p:nvPr/>
        </p:nvCxnSpPr>
        <p:spPr>
          <a:xfrm>
            <a:off x="2574680" y="2585189"/>
            <a:ext cx="505156" cy="12700"/>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6" name="Curved Connector 45"/>
          <p:cNvCxnSpPr>
            <a:stCxn id="31" idx="3"/>
            <a:endCxn id="9" idx="1"/>
          </p:cNvCxnSpPr>
          <p:nvPr/>
        </p:nvCxnSpPr>
        <p:spPr>
          <a:xfrm flipV="1">
            <a:off x="2574680" y="2585189"/>
            <a:ext cx="505156" cy="1397102"/>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48" name="Curved Connector 47"/>
          <p:cNvCxnSpPr>
            <a:stCxn id="31" idx="3"/>
            <a:endCxn id="34" idx="1"/>
          </p:cNvCxnSpPr>
          <p:nvPr/>
        </p:nvCxnSpPr>
        <p:spPr>
          <a:xfrm>
            <a:off x="2574680" y="3982291"/>
            <a:ext cx="505156" cy="1532201"/>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0" name="Curved Connector 49"/>
          <p:cNvCxnSpPr>
            <a:stCxn id="31" idx="3"/>
            <a:endCxn id="33" idx="1"/>
          </p:cNvCxnSpPr>
          <p:nvPr/>
        </p:nvCxnSpPr>
        <p:spPr>
          <a:xfrm>
            <a:off x="2574680" y="3982291"/>
            <a:ext cx="505156" cy="12700"/>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2" name="Curved Connector 51"/>
          <p:cNvCxnSpPr>
            <a:stCxn id="32" idx="3"/>
            <a:endCxn id="33" idx="1"/>
          </p:cNvCxnSpPr>
          <p:nvPr/>
        </p:nvCxnSpPr>
        <p:spPr>
          <a:xfrm flipV="1">
            <a:off x="2574680" y="3982291"/>
            <a:ext cx="505156" cy="1532201"/>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4" name="Curved Connector 53"/>
          <p:cNvCxnSpPr>
            <a:stCxn id="32" idx="3"/>
            <a:endCxn id="9" idx="1"/>
          </p:cNvCxnSpPr>
          <p:nvPr/>
        </p:nvCxnSpPr>
        <p:spPr>
          <a:xfrm flipV="1">
            <a:off x="2574680" y="2585189"/>
            <a:ext cx="505156" cy="2929303"/>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6" name="Curved Connector 55"/>
          <p:cNvCxnSpPr>
            <a:stCxn id="32" idx="3"/>
            <a:endCxn id="34" idx="1"/>
          </p:cNvCxnSpPr>
          <p:nvPr/>
        </p:nvCxnSpPr>
        <p:spPr>
          <a:xfrm>
            <a:off x="2574680" y="5514492"/>
            <a:ext cx="505156" cy="12700"/>
          </a:xfrm>
          <a:prstGeom prst="curvedConnector3">
            <a:avLst/>
          </a:prstGeom>
          <a:ln>
            <a:tailEnd type="arrow"/>
          </a:ln>
        </p:spPr>
        <p:style>
          <a:lnRef idx="2">
            <a:schemeClr val="accent6"/>
          </a:lnRef>
          <a:fillRef idx="0">
            <a:schemeClr val="accent6"/>
          </a:fillRef>
          <a:effectRef idx="1">
            <a:schemeClr val="accent6"/>
          </a:effectRef>
          <a:fontRef idx="minor">
            <a:schemeClr val="tx1"/>
          </a:fontRef>
        </p:style>
      </p:cxnSp>
      <p:cxnSp>
        <p:nvCxnSpPr>
          <p:cNvPr id="58" name="Curved Connector 57"/>
          <p:cNvCxnSpPr/>
          <p:nvPr/>
        </p:nvCxnSpPr>
        <p:spPr>
          <a:xfrm rot="5400000">
            <a:off x="1640632" y="3096843"/>
            <a:ext cx="432048" cy="432048"/>
          </a:xfrm>
          <a:prstGeom prst="curvedConnector3">
            <a:avLst/>
          </a:prstGeom>
          <a:ln>
            <a:prstDash val="sysDot"/>
            <a:tailEnd type="arrow"/>
          </a:ln>
        </p:spPr>
        <p:style>
          <a:lnRef idx="2">
            <a:schemeClr val="accent6"/>
          </a:lnRef>
          <a:fillRef idx="0">
            <a:schemeClr val="accent6"/>
          </a:fillRef>
          <a:effectRef idx="1">
            <a:schemeClr val="accent6"/>
          </a:effectRef>
          <a:fontRef idx="minor">
            <a:schemeClr val="tx1"/>
          </a:fontRef>
        </p:style>
      </p:cxnSp>
      <p:cxnSp>
        <p:nvCxnSpPr>
          <p:cNvPr id="60" name="Curved Connector 59"/>
          <p:cNvCxnSpPr/>
          <p:nvPr/>
        </p:nvCxnSpPr>
        <p:spPr>
          <a:xfrm rot="5400000">
            <a:off x="956556" y="3924935"/>
            <a:ext cx="1944216" cy="288032"/>
          </a:xfrm>
          <a:prstGeom prst="curvedConnector3">
            <a:avLst/>
          </a:prstGeom>
          <a:ln>
            <a:prstDash val="sysDot"/>
            <a:tailEnd type="arrow"/>
          </a:ln>
        </p:spPr>
        <p:style>
          <a:lnRef idx="2">
            <a:schemeClr val="accent6"/>
          </a:lnRef>
          <a:fillRef idx="0">
            <a:schemeClr val="accent6"/>
          </a:fillRef>
          <a:effectRef idx="1">
            <a:schemeClr val="accent6"/>
          </a:effectRef>
          <a:fontRef idx="minor">
            <a:schemeClr val="tx1"/>
          </a:fontRef>
        </p:style>
      </p:cxnSp>
      <p:cxnSp>
        <p:nvCxnSpPr>
          <p:cNvPr id="62" name="Curved Connector 61"/>
          <p:cNvCxnSpPr/>
          <p:nvPr/>
        </p:nvCxnSpPr>
        <p:spPr>
          <a:xfrm flipV="1">
            <a:off x="2072680" y="2088731"/>
            <a:ext cx="1512168" cy="1008112"/>
          </a:xfrm>
          <a:prstGeom prst="curvedConnector3">
            <a:avLst/>
          </a:prstGeom>
          <a:ln>
            <a:prstDash val="sysDot"/>
            <a:tailEnd type="arrow"/>
          </a:ln>
        </p:spPr>
        <p:style>
          <a:lnRef idx="3">
            <a:schemeClr val="accent6"/>
          </a:lnRef>
          <a:fillRef idx="0">
            <a:schemeClr val="accent6"/>
          </a:fillRef>
          <a:effectRef idx="2">
            <a:schemeClr val="accent6"/>
          </a:effectRef>
          <a:fontRef idx="minor">
            <a:schemeClr val="tx1"/>
          </a:fontRef>
        </p:style>
      </p:cxnSp>
      <p:cxnSp>
        <p:nvCxnSpPr>
          <p:cNvPr id="64" name="Curved Connector 63"/>
          <p:cNvCxnSpPr/>
          <p:nvPr/>
        </p:nvCxnSpPr>
        <p:spPr>
          <a:xfrm rot="5400000">
            <a:off x="3584848" y="3168851"/>
            <a:ext cx="432048" cy="288032"/>
          </a:xfrm>
          <a:prstGeom prst="curvedConnector3">
            <a:avLst/>
          </a:prstGeom>
          <a:ln>
            <a:prstDash val="sysDot"/>
            <a:tailEnd type="arrow"/>
          </a:ln>
        </p:spPr>
        <p:style>
          <a:lnRef idx="3">
            <a:schemeClr val="accent2"/>
          </a:lnRef>
          <a:fillRef idx="0">
            <a:schemeClr val="accent2"/>
          </a:fillRef>
          <a:effectRef idx="2">
            <a:schemeClr val="accent2"/>
          </a:effectRef>
          <a:fontRef idx="minor">
            <a:schemeClr val="tx1"/>
          </a:fontRef>
        </p:style>
      </p:cxnSp>
      <p:cxnSp>
        <p:nvCxnSpPr>
          <p:cNvPr id="66" name="Curved Connector 65"/>
          <p:cNvCxnSpPr/>
          <p:nvPr/>
        </p:nvCxnSpPr>
        <p:spPr>
          <a:xfrm rot="5400000">
            <a:off x="2828765" y="3924935"/>
            <a:ext cx="1944216" cy="288033"/>
          </a:xfrm>
          <a:prstGeom prst="curvedConnector3">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69" name="Bent Arrow 68"/>
          <p:cNvSpPr/>
          <p:nvPr/>
        </p:nvSpPr>
        <p:spPr>
          <a:xfrm rot="5400000">
            <a:off x="1103077" y="1466324"/>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70" name="Bent Arrow 69"/>
          <p:cNvSpPr/>
          <p:nvPr/>
        </p:nvSpPr>
        <p:spPr>
          <a:xfrm rot="5400000">
            <a:off x="3007828" y="1314645"/>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71" name="Bent Arrow 70"/>
          <p:cNvSpPr/>
          <p:nvPr/>
        </p:nvSpPr>
        <p:spPr>
          <a:xfrm rot="5400000">
            <a:off x="4895125" y="2628791"/>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endParaRPr>
          </a:p>
        </p:txBody>
      </p:sp>
      <p:sp>
        <p:nvSpPr>
          <p:cNvPr id="72" name="Bent Arrow 71"/>
          <p:cNvSpPr/>
          <p:nvPr/>
        </p:nvSpPr>
        <p:spPr>
          <a:xfrm rot="5400000">
            <a:off x="6878150" y="2754805"/>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solidFill>
                <a:schemeClr val="tx1"/>
              </a:solidFill>
            </a:endParaRPr>
          </a:p>
        </p:txBody>
      </p:sp>
      <p:sp>
        <p:nvSpPr>
          <p:cNvPr id="74" name="Bent Arrow 73"/>
          <p:cNvSpPr/>
          <p:nvPr/>
        </p:nvSpPr>
        <p:spPr>
          <a:xfrm rot="1337777">
            <a:off x="6701661" y="3240159"/>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75" name="Notched Right Arrow 74"/>
          <p:cNvSpPr/>
          <p:nvPr/>
        </p:nvSpPr>
        <p:spPr>
          <a:xfrm>
            <a:off x="6136069" y="3745631"/>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cxnSp>
        <p:nvCxnSpPr>
          <p:cNvPr id="76" name="Curved Connector 75"/>
          <p:cNvCxnSpPr>
            <a:endCxn id="10" idx="1"/>
          </p:cNvCxnSpPr>
          <p:nvPr/>
        </p:nvCxnSpPr>
        <p:spPr>
          <a:xfrm rot="16200000" flipH="1">
            <a:off x="4012809" y="3027966"/>
            <a:ext cx="1425506" cy="483141"/>
          </a:xfrm>
          <a:prstGeom prst="curvedConnector2">
            <a:avLst/>
          </a:prstGeom>
          <a:ln>
            <a:tailEnd type="arrow"/>
          </a:ln>
        </p:spPr>
        <p:style>
          <a:lnRef idx="3">
            <a:schemeClr val="accent2"/>
          </a:lnRef>
          <a:fillRef idx="0">
            <a:schemeClr val="accent2"/>
          </a:fillRef>
          <a:effectRef idx="2">
            <a:schemeClr val="accent2"/>
          </a:effectRef>
          <a:fontRef idx="minor">
            <a:schemeClr val="tx1"/>
          </a:fontRef>
        </p:style>
      </p:cxnSp>
      <p:cxnSp>
        <p:nvCxnSpPr>
          <p:cNvPr id="78" name="Curved Connector 77"/>
          <p:cNvCxnSpPr>
            <a:stCxn id="34" idx="3"/>
            <a:endCxn id="10" idx="1"/>
          </p:cNvCxnSpPr>
          <p:nvPr/>
        </p:nvCxnSpPr>
        <p:spPr>
          <a:xfrm flipV="1">
            <a:off x="4483992" y="3982290"/>
            <a:ext cx="483141" cy="1532202"/>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2" name="Curved Connector 81"/>
          <p:cNvCxnSpPr>
            <a:stCxn id="33" idx="3"/>
          </p:cNvCxnSpPr>
          <p:nvPr/>
        </p:nvCxnSpPr>
        <p:spPr>
          <a:xfrm flipV="1">
            <a:off x="4483992" y="3976282"/>
            <a:ext cx="483140" cy="6009"/>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85" name="Curved Connector 84"/>
          <p:cNvCxnSpPr/>
          <p:nvPr/>
        </p:nvCxnSpPr>
        <p:spPr>
          <a:xfrm>
            <a:off x="3932479" y="3107279"/>
            <a:ext cx="1668593" cy="432048"/>
          </a:xfrm>
          <a:prstGeom prst="curvedConnector3">
            <a:avLst/>
          </a:prstGeom>
          <a:ln>
            <a:prstDash val="sysDot"/>
            <a:tailEnd type="arrow"/>
          </a:ln>
        </p:spPr>
        <p:style>
          <a:lnRef idx="3">
            <a:schemeClr val="accent2"/>
          </a:lnRef>
          <a:fillRef idx="0">
            <a:schemeClr val="accent2"/>
          </a:fillRef>
          <a:effectRef idx="2">
            <a:schemeClr val="accent2"/>
          </a:effectRef>
          <a:fontRef idx="minor">
            <a:schemeClr val="tx1"/>
          </a:fontRef>
        </p:style>
      </p:cxnSp>
      <p:sp>
        <p:nvSpPr>
          <p:cNvPr id="87" name="Bent Arrow 86"/>
          <p:cNvSpPr/>
          <p:nvPr/>
        </p:nvSpPr>
        <p:spPr>
          <a:xfrm rot="5400000">
            <a:off x="1053174" y="2875715"/>
            <a:ext cx="612068" cy="93610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sp>
        <p:nvSpPr>
          <p:cNvPr id="88" name="Bent Arrow 87"/>
          <p:cNvSpPr/>
          <p:nvPr/>
        </p:nvSpPr>
        <p:spPr>
          <a:xfrm rot="5400000">
            <a:off x="1094061" y="4395627"/>
            <a:ext cx="612068" cy="936104"/>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pic>
        <p:nvPicPr>
          <p:cNvPr id="41" name="Picture 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4666758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72" y="44624"/>
            <a:ext cx="9203432" cy="1143000"/>
          </a:xfrm>
        </p:spPr>
        <p:txBody>
          <a:bodyPr>
            <a:noAutofit/>
          </a:bodyPr>
          <a:lstStyle/>
          <a:p>
            <a:pPr algn="l"/>
            <a:r>
              <a:rPr lang="fr-FR" sz="3200" b="1" dirty="0"/>
              <a:t>PRINCIPLES OF SENSITIVITY OF ANALYSIS</a:t>
            </a:r>
            <a:r>
              <a:rPr lang="fr-FR" sz="3200" dirty="0" smtClean="0"/>
              <a:t/>
            </a:r>
            <a:br>
              <a:rPr lang="fr-FR" sz="3200" dirty="0" smtClean="0"/>
            </a:br>
            <a:r>
              <a:rPr lang="fr-FR" sz="3200" dirty="0" smtClean="0"/>
              <a:t>9 </a:t>
            </a:r>
            <a:r>
              <a:rPr lang="fr-FR" sz="3200" dirty="0" err="1" smtClean="0"/>
              <a:t>levels</a:t>
            </a:r>
            <a:r>
              <a:rPr lang="fr-FR" sz="3200" dirty="0" smtClean="0"/>
              <a:t> </a:t>
            </a:r>
            <a:r>
              <a:rPr lang="fr-FR" sz="3200" dirty="0" err="1" smtClean="0"/>
              <a:t>combinations</a:t>
            </a:r>
            <a:endParaRPr lang="fr-FR" sz="3200" dirty="0"/>
          </a:p>
        </p:txBody>
      </p:sp>
      <p:pic>
        <p:nvPicPr>
          <p:cNvPr id="8"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482129" y="2773166"/>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2504728" y="1196752"/>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30"/>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482129" y="4078525"/>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31"/>
          <p:cNvPicPr>
            <a:picLocks noChangeAspect="1" noChangeArrowheads="1"/>
          </p:cNvPicPr>
          <p:nvPr/>
        </p:nvPicPr>
        <p:blipFill rotWithShape="1">
          <a:blip r:embed="rId6"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482129" y="5382055"/>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2"/>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4592960" y="1196752"/>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3"/>
          <p:cNvPicPr>
            <a:picLocks noChangeAspect="1" noChangeArrowheads="1"/>
          </p:cNvPicPr>
          <p:nvPr/>
        </p:nvPicPr>
        <p:blipFill rotWithShape="1">
          <a:blip r:embed="rId9" cstate="print">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6753200" y="1223639"/>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572383979"/>
              </p:ext>
            </p:extLst>
          </p:nvPr>
        </p:nvGraphicFramePr>
        <p:xfrm>
          <a:off x="1961524" y="2564904"/>
          <a:ext cx="6603999" cy="4104456"/>
        </p:xfrm>
        <a:graphic>
          <a:graphicData uri="http://schemas.openxmlformats.org/drawingml/2006/table">
            <a:tbl>
              <a:tblPr bandCol="1">
                <a:tableStyleId>{3B4B98B0-60AC-42C2-AFA5-B58CD77FA1E5}</a:tableStyleId>
              </a:tblPr>
              <a:tblGrid>
                <a:gridCol w="2201333"/>
                <a:gridCol w="2201333"/>
                <a:gridCol w="2201333"/>
              </a:tblGrid>
              <a:tr h="1368152">
                <a:tc>
                  <a:txBody>
                    <a:bodyPr/>
                    <a:lstStyle/>
                    <a:p>
                      <a:pPr algn="ctr"/>
                      <a:r>
                        <a:rPr lang="fr-FR" sz="5400" dirty="0" smtClean="0"/>
                        <a:t>11</a:t>
                      </a:r>
                      <a:endParaRPr lang="fr-FR" sz="5400" dirty="0"/>
                    </a:p>
                  </a:txBody>
                  <a:tcPr anchor="ctr"/>
                </a:tc>
                <a:tc>
                  <a:txBody>
                    <a:bodyPr/>
                    <a:lstStyle/>
                    <a:p>
                      <a:pPr algn="ctr"/>
                      <a:r>
                        <a:rPr lang="fr-FR" sz="5400" dirty="0" smtClean="0"/>
                        <a:t>12</a:t>
                      </a:r>
                      <a:endParaRPr lang="fr-FR" sz="5400" dirty="0"/>
                    </a:p>
                  </a:txBody>
                  <a:tcPr anchor="ctr"/>
                </a:tc>
                <a:tc>
                  <a:txBody>
                    <a:bodyPr/>
                    <a:lstStyle/>
                    <a:p>
                      <a:pPr algn="ctr"/>
                      <a:r>
                        <a:rPr lang="fr-FR" sz="5400" dirty="0" smtClean="0"/>
                        <a:t>13</a:t>
                      </a:r>
                      <a:endParaRPr lang="fr-FR" sz="5400" dirty="0"/>
                    </a:p>
                  </a:txBody>
                  <a:tcPr anchor="ctr"/>
                </a:tc>
              </a:tr>
              <a:tr h="1368152">
                <a:tc>
                  <a:txBody>
                    <a:bodyPr/>
                    <a:lstStyle/>
                    <a:p>
                      <a:pPr algn="ctr"/>
                      <a:r>
                        <a:rPr lang="fr-FR" sz="5400" dirty="0" smtClean="0"/>
                        <a:t>21</a:t>
                      </a:r>
                      <a:endParaRPr lang="fr-FR" sz="5400" dirty="0"/>
                    </a:p>
                  </a:txBody>
                  <a:tcPr anchor="ctr"/>
                </a:tc>
                <a:tc>
                  <a:txBody>
                    <a:bodyPr/>
                    <a:lstStyle/>
                    <a:p>
                      <a:pPr algn="ctr"/>
                      <a:r>
                        <a:rPr lang="fr-FR" sz="5400" dirty="0" smtClean="0"/>
                        <a:t>22</a:t>
                      </a:r>
                      <a:endParaRPr lang="fr-FR" sz="5400" dirty="0"/>
                    </a:p>
                  </a:txBody>
                  <a:tcPr anchor="ctr"/>
                </a:tc>
                <a:tc>
                  <a:txBody>
                    <a:bodyPr/>
                    <a:lstStyle/>
                    <a:p>
                      <a:pPr algn="ctr"/>
                      <a:r>
                        <a:rPr lang="fr-FR" sz="5400" dirty="0" smtClean="0"/>
                        <a:t>23</a:t>
                      </a:r>
                      <a:endParaRPr lang="fr-FR" sz="5400" dirty="0"/>
                    </a:p>
                  </a:txBody>
                  <a:tcPr anchor="ctr"/>
                </a:tc>
              </a:tr>
              <a:tr h="1368152">
                <a:tc>
                  <a:txBody>
                    <a:bodyPr/>
                    <a:lstStyle/>
                    <a:p>
                      <a:pPr algn="ctr"/>
                      <a:r>
                        <a:rPr lang="fr-FR" sz="5400" dirty="0" smtClean="0"/>
                        <a:t>31</a:t>
                      </a:r>
                      <a:endParaRPr lang="fr-FR" sz="5400" dirty="0"/>
                    </a:p>
                  </a:txBody>
                  <a:tcPr anchor="ctr"/>
                </a:tc>
                <a:tc>
                  <a:txBody>
                    <a:bodyPr/>
                    <a:lstStyle/>
                    <a:p>
                      <a:pPr algn="ctr"/>
                      <a:r>
                        <a:rPr lang="fr-FR" sz="5400" dirty="0" smtClean="0"/>
                        <a:t>32</a:t>
                      </a:r>
                      <a:endParaRPr lang="fr-FR" sz="5400" dirty="0"/>
                    </a:p>
                  </a:txBody>
                  <a:tcPr anchor="ctr"/>
                </a:tc>
                <a:tc>
                  <a:txBody>
                    <a:bodyPr/>
                    <a:lstStyle/>
                    <a:p>
                      <a:pPr algn="ctr"/>
                      <a:r>
                        <a:rPr lang="fr-FR" sz="5400" dirty="0" smtClean="0"/>
                        <a:t>33</a:t>
                      </a:r>
                      <a:endParaRPr lang="fr-FR" sz="5400" dirty="0"/>
                    </a:p>
                  </a:txBody>
                  <a:tcPr anchor="ctr"/>
                </a:tc>
              </a:tr>
            </a:tbl>
          </a:graphicData>
        </a:graphic>
      </p:graphicFrame>
      <p:pic>
        <p:nvPicPr>
          <p:cNvPr id="12" name="Picture 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233756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8" name="Group 267"/>
          <p:cNvGrpSpPr/>
          <p:nvPr/>
        </p:nvGrpSpPr>
        <p:grpSpPr>
          <a:xfrm>
            <a:off x="2552140" y="4494727"/>
            <a:ext cx="4376367" cy="2174633"/>
            <a:chOff x="339548" y="1340767"/>
            <a:chExt cx="4376367" cy="2174633"/>
          </a:xfrm>
        </p:grpSpPr>
        <p:sp>
          <p:nvSpPr>
            <p:cNvPr id="269" name="Round Single Corner Rectangle 268"/>
            <p:cNvSpPr/>
            <p:nvPr/>
          </p:nvSpPr>
          <p:spPr>
            <a:xfrm>
              <a:off x="339548" y="2925782"/>
              <a:ext cx="4376367" cy="589618"/>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33</a:t>
              </a:r>
              <a:endParaRPr lang="fr-FR" dirty="0"/>
            </a:p>
          </p:txBody>
        </p:sp>
        <p:sp>
          <p:nvSpPr>
            <p:cNvPr id="270" name="Round Single Corner Rectangle 269"/>
            <p:cNvSpPr/>
            <p:nvPr/>
          </p:nvSpPr>
          <p:spPr>
            <a:xfrm>
              <a:off x="339548" y="2455863"/>
              <a:ext cx="4376367" cy="535332"/>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23</a:t>
              </a:r>
              <a:endParaRPr lang="fr-FR" dirty="0"/>
            </a:p>
          </p:txBody>
        </p:sp>
        <p:sp>
          <p:nvSpPr>
            <p:cNvPr id="271" name="Round Single Corner Rectangle 270"/>
            <p:cNvSpPr/>
            <p:nvPr/>
          </p:nvSpPr>
          <p:spPr>
            <a:xfrm>
              <a:off x="339548" y="1340767"/>
              <a:ext cx="4376367" cy="1105995"/>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13</a:t>
              </a:r>
              <a:endParaRPr lang="fr-FR" dirty="0"/>
            </a:p>
          </p:txBody>
        </p:sp>
      </p:grpSp>
      <p:sp>
        <p:nvSpPr>
          <p:cNvPr id="2" name="Title 1"/>
          <p:cNvSpPr>
            <a:spLocks noGrp="1"/>
          </p:cNvSpPr>
          <p:nvPr>
            <p:ph type="title"/>
          </p:nvPr>
        </p:nvSpPr>
        <p:spPr>
          <a:xfrm>
            <a:off x="200472" y="44624"/>
            <a:ext cx="7596544" cy="1143000"/>
          </a:xfrm>
        </p:spPr>
        <p:txBody>
          <a:bodyPr>
            <a:noAutofit/>
          </a:bodyPr>
          <a:lstStyle/>
          <a:p>
            <a:pPr algn="l"/>
            <a:r>
              <a:rPr lang="en-US" sz="3200" b="1" dirty="0"/>
              <a:t>PRINCIPLES OF SENSITIVITY OF ANALYSIS</a:t>
            </a:r>
            <a:r>
              <a:rPr lang="fr-FR" sz="3200" dirty="0" smtClean="0"/>
              <a:t/>
            </a:r>
            <a:br>
              <a:rPr lang="fr-FR" sz="3200" dirty="0" smtClean="0"/>
            </a:br>
            <a:r>
              <a:rPr lang="fr-FR" sz="2000" dirty="0" smtClean="0"/>
              <a:t>APPLICATION TO SIMULATION CHAINING</a:t>
            </a:r>
            <a:br>
              <a:rPr lang="fr-FR" sz="2000" dirty="0" smtClean="0"/>
            </a:br>
            <a:r>
              <a:rPr lang="fr-FR" sz="2000" dirty="0" err="1" smtClean="0"/>
              <a:t>Mandatory</a:t>
            </a:r>
            <a:r>
              <a:rPr lang="fr-FR" sz="2000" dirty="0" smtClean="0"/>
              <a:t> </a:t>
            </a:r>
            <a:r>
              <a:rPr lang="fr-FR" sz="2000" dirty="0" err="1" smtClean="0"/>
              <a:t>rule</a:t>
            </a:r>
            <a:r>
              <a:rPr lang="fr-FR" sz="2000" dirty="0" smtClean="0"/>
              <a:t> = </a:t>
            </a:r>
            <a:r>
              <a:rPr lang="fr-FR" sz="2000" dirty="0" err="1" smtClean="0"/>
              <a:t>each</a:t>
            </a:r>
            <a:r>
              <a:rPr lang="fr-FR" sz="2000" dirty="0" smtClean="0"/>
              <a:t> </a:t>
            </a:r>
            <a:r>
              <a:rPr lang="fr-FR" sz="2000" dirty="0" err="1" smtClean="0"/>
              <a:t>step</a:t>
            </a:r>
            <a:r>
              <a:rPr lang="fr-FR" sz="2000" dirty="0" smtClean="0"/>
              <a:t> must have a single parent</a:t>
            </a:r>
            <a:endParaRPr lang="fr-FR" sz="2000" dirty="0"/>
          </a:p>
        </p:txBody>
      </p:sp>
      <p:grpSp>
        <p:nvGrpSpPr>
          <p:cNvPr id="14" name="Group 13"/>
          <p:cNvGrpSpPr/>
          <p:nvPr/>
        </p:nvGrpSpPr>
        <p:grpSpPr>
          <a:xfrm>
            <a:off x="339548" y="1962892"/>
            <a:ext cx="4376367" cy="2174633"/>
            <a:chOff x="339548" y="1340767"/>
            <a:chExt cx="4376367" cy="2174633"/>
          </a:xfrm>
        </p:grpSpPr>
        <p:sp>
          <p:nvSpPr>
            <p:cNvPr id="260" name="Round Single Corner Rectangle 259"/>
            <p:cNvSpPr/>
            <p:nvPr/>
          </p:nvSpPr>
          <p:spPr>
            <a:xfrm>
              <a:off x="339548" y="2925782"/>
              <a:ext cx="4376367" cy="589618"/>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31</a:t>
              </a:r>
              <a:endParaRPr lang="fr-FR" dirty="0"/>
            </a:p>
          </p:txBody>
        </p:sp>
        <p:sp>
          <p:nvSpPr>
            <p:cNvPr id="259" name="Round Single Corner Rectangle 258"/>
            <p:cNvSpPr/>
            <p:nvPr/>
          </p:nvSpPr>
          <p:spPr>
            <a:xfrm>
              <a:off x="339548" y="2455863"/>
              <a:ext cx="4376367" cy="535332"/>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21</a:t>
              </a:r>
              <a:endParaRPr lang="fr-FR" dirty="0"/>
            </a:p>
          </p:txBody>
        </p:sp>
        <p:sp>
          <p:nvSpPr>
            <p:cNvPr id="7" name="Round Single Corner Rectangle 6"/>
            <p:cNvSpPr/>
            <p:nvPr/>
          </p:nvSpPr>
          <p:spPr>
            <a:xfrm>
              <a:off x="339548" y="1340767"/>
              <a:ext cx="4376367" cy="1105995"/>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11</a:t>
              </a:r>
              <a:endParaRPr lang="fr-FR" dirty="0"/>
            </a:p>
          </p:txBody>
        </p:sp>
      </p:grpSp>
      <p:grpSp>
        <p:nvGrpSpPr>
          <p:cNvPr id="6" name="Group 5"/>
          <p:cNvGrpSpPr/>
          <p:nvPr/>
        </p:nvGrpSpPr>
        <p:grpSpPr>
          <a:xfrm>
            <a:off x="512094" y="2001670"/>
            <a:ext cx="3949090" cy="2109117"/>
            <a:chOff x="563617" y="1172740"/>
            <a:chExt cx="3949090" cy="2109117"/>
          </a:xfrm>
        </p:grpSpPr>
        <p:grpSp>
          <p:nvGrpSpPr>
            <p:cNvPr id="38" name="Group 37"/>
            <p:cNvGrpSpPr/>
            <p:nvPr/>
          </p:nvGrpSpPr>
          <p:grpSpPr>
            <a:xfrm>
              <a:off x="563617" y="1172740"/>
              <a:ext cx="3949090" cy="941454"/>
              <a:chOff x="1155230" y="2455937"/>
              <a:chExt cx="8088247" cy="1956686"/>
            </a:xfrm>
          </p:grpSpPr>
          <p:sp>
            <p:nvSpPr>
              <p:cNvPr id="39" name="Bent Arrow 38"/>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41" name="Bent Arrow 40"/>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43" name="Bent Arrow 42"/>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45" name="Picture 4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4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5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Notched Right Arrow 52"/>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55" name="Bent Arrow 54"/>
              <p:cNvSpPr/>
              <p:nvPr/>
            </p:nvSpPr>
            <p:spPr>
              <a:xfrm rot="5400000">
                <a:off x="1317248" y="2495501"/>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57" name="Bent Arrow 56"/>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59" name="Notched Right Arrow 58"/>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61" name="Bent Arrow 60"/>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63" name="Notched Right Arrow 62"/>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5" name="Bent Arrow 64"/>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67" name="Notched Right Arrow 66"/>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77" name="Bent Arrow 76"/>
              <p:cNvSpPr/>
              <p:nvPr/>
            </p:nvSpPr>
            <p:spPr>
              <a:xfrm rot="5400000">
                <a:off x="3281377" y="2293919"/>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79" name="Bent Arrow 78"/>
              <p:cNvSpPr/>
              <p:nvPr/>
            </p:nvSpPr>
            <p:spPr>
              <a:xfrm rot="5400000">
                <a:off x="5144233" y="2305999"/>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endParaRPr>
              </a:p>
            </p:txBody>
          </p:sp>
          <p:sp>
            <p:nvSpPr>
              <p:cNvPr id="80" name="Bent Arrow 79"/>
              <p:cNvSpPr/>
              <p:nvPr/>
            </p:nvSpPr>
            <p:spPr>
              <a:xfrm rot="5400000">
                <a:off x="7008126" y="2318079"/>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solidFill>
                    <a:schemeClr val="tx1"/>
                  </a:solidFill>
                </a:endParaRPr>
              </a:p>
            </p:txBody>
          </p:sp>
        </p:grpSp>
        <p:grpSp>
          <p:nvGrpSpPr>
            <p:cNvPr id="90" name="Group 89"/>
            <p:cNvGrpSpPr/>
            <p:nvPr/>
          </p:nvGrpSpPr>
          <p:grpSpPr>
            <a:xfrm>
              <a:off x="1095256" y="2275795"/>
              <a:ext cx="2860400" cy="461630"/>
              <a:chOff x="1393817" y="2921345"/>
              <a:chExt cx="7849660" cy="1491278"/>
            </a:xfrm>
          </p:grpSpPr>
          <p:sp>
            <p:nvSpPr>
              <p:cNvPr id="91" name="Bent Arrow 90"/>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92" name="Bent Arrow 91"/>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93" name="Bent Arrow 92"/>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94" name="Picture 93"/>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9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96"/>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Notched Right Arrow 97"/>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00" name="Bent Arrow 99"/>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01" name="Notched Right Arrow 100"/>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02" name="Bent Arrow 101"/>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03" name="Notched Right Arrow 102"/>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4" name="Bent Arrow 103"/>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05" name="Notched Right Arrow 104"/>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nvGrpSpPr>
            <p:cNvPr id="109" name="Group 108"/>
            <p:cNvGrpSpPr/>
            <p:nvPr/>
          </p:nvGrpSpPr>
          <p:grpSpPr>
            <a:xfrm>
              <a:off x="1095256" y="2820227"/>
              <a:ext cx="2860400" cy="461630"/>
              <a:chOff x="1393817" y="2921345"/>
              <a:chExt cx="7849660" cy="1491278"/>
            </a:xfrm>
          </p:grpSpPr>
          <p:sp>
            <p:nvSpPr>
              <p:cNvPr id="110" name="Bent Arrow 109"/>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11" name="Bent Arrow 110"/>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12" name="Bent Arrow 111"/>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113" name="Picture 112"/>
              <p:cNvPicPr>
                <a:picLocks noChangeAspect="1" noChangeArrowheads="1"/>
              </p:cNvPicPr>
              <p:nvPr/>
            </p:nvPicPr>
            <p:blipFill rotWithShape="1">
              <a:blip r:embed="rId11"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 name="Picture 11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 name="Picture 11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11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Notched Right Arrow 116"/>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8" name="Bent Arrow 117"/>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19" name="Notched Right Arrow 118"/>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0" name="Bent Arrow 119"/>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21" name="Notched Right Arrow 120"/>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22" name="Bent Arrow 121"/>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23" name="Notched Right Arrow 122"/>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sp>
          <p:nvSpPr>
            <p:cNvPr id="155" name="Bent Arrow 154"/>
            <p:cNvSpPr/>
            <p:nvPr/>
          </p:nvSpPr>
          <p:spPr>
            <a:xfrm rot="5400000">
              <a:off x="953591" y="2605184"/>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sp>
          <p:nvSpPr>
            <p:cNvPr id="156" name="Bent Arrow 155"/>
            <p:cNvSpPr/>
            <p:nvPr/>
          </p:nvSpPr>
          <p:spPr>
            <a:xfrm rot="5400000">
              <a:off x="978457" y="2048547"/>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grpSp>
      <p:grpSp>
        <p:nvGrpSpPr>
          <p:cNvPr id="5" name="Group 4"/>
          <p:cNvGrpSpPr/>
          <p:nvPr/>
        </p:nvGrpSpPr>
        <p:grpSpPr>
          <a:xfrm>
            <a:off x="2782109" y="4533505"/>
            <a:ext cx="3949090" cy="2109117"/>
            <a:chOff x="2565466" y="3573016"/>
            <a:chExt cx="3949090" cy="2109117"/>
          </a:xfrm>
        </p:grpSpPr>
        <p:grpSp>
          <p:nvGrpSpPr>
            <p:cNvPr id="157" name="Group 156"/>
            <p:cNvGrpSpPr/>
            <p:nvPr/>
          </p:nvGrpSpPr>
          <p:grpSpPr>
            <a:xfrm>
              <a:off x="2565466" y="3573016"/>
              <a:ext cx="3949090" cy="941454"/>
              <a:chOff x="1155230" y="2455937"/>
              <a:chExt cx="8088247" cy="1956686"/>
            </a:xfrm>
          </p:grpSpPr>
          <p:sp>
            <p:nvSpPr>
              <p:cNvPr id="158" name="Bent Arrow 157"/>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59" name="Bent Arrow 158"/>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60" name="Bent Arrow 159"/>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161" name="Picture 16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2" name="Picture 161"/>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 name="Picture 16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4" name="Picture 16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 name="Notched Right Arrow 164"/>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66" name="Bent Arrow 165"/>
              <p:cNvSpPr/>
              <p:nvPr/>
            </p:nvSpPr>
            <p:spPr>
              <a:xfrm rot="5400000">
                <a:off x="1317248" y="2495501"/>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67" name="Bent Arrow 166"/>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68" name="Notched Right Arrow 167"/>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69" name="Bent Arrow 168"/>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70" name="Notched Right Arrow 169"/>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71" name="Bent Arrow 170"/>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72" name="Notched Right Arrow 171"/>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73" name="Bent Arrow 172"/>
              <p:cNvSpPr/>
              <p:nvPr/>
            </p:nvSpPr>
            <p:spPr>
              <a:xfrm rot="5400000">
                <a:off x="3281377" y="2293919"/>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174" name="Bent Arrow 173"/>
              <p:cNvSpPr/>
              <p:nvPr/>
            </p:nvSpPr>
            <p:spPr>
              <a:xfrm rot="5400000">
                <a:off x="5144233" y="2305999"/>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endParaRPr>
              </a:p>
            </p:txBody>
          </p:sp>
          <p:sp>
            <p:nvSpPr>
              <p:cNvPr id="175" name="Bent Arrow 174"/>
              <p:cNvSpPr/>
              <p:nvPr/>
            </p:nvSpPr>
            <p:spPr>
              <a:xfrm rot="5400000">
                <a:off x="7008126" y="2318079"/>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solidFill>
                    <a:schemeClr val="tx1"/>
                  </a:solidFill>
                </a:endParaRPr>
              </a:p>
            </p:txBody>
          </p:sp>
        </p:grpSp>
        <p:grpSp>
          <p:nvGrpSpPr>
            <p:cNvPr id="176" name="Group 175"/>
            <p:cNvGrpSpPr/>
            <p:nvPr/>
          </p:nvGrpSpPr>
          <p:grpSpPr>
            <a:xfrm>
              <a:off x="3097105" y="4676071"/>
              <a:ext cx="2860400" cy="461630"/>
              <a:chOff x="1393817" y="2921345"/>
              <a:chExt cx="7849660" cy="1491278"/>
            </a:xfrm>
          </p:grpSpPr>
          <p:sp>
            <p:nvSpPr>
              <p:cNvPr id="177" name="Bent Arrow 176"/>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78" name="Bent Arrow 177"/>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79" name="Bent Arrow 178"/>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180" name="Picture 179"/>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Picture 180"/>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2" name="Picture 181"/>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 name="Picture 18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 name="Notched Right Arrow 183"/>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85" name="Bent Arrow 184"/>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186" name="Notched Right Arrow 185"/>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87" name="Bent Arrow 186"/>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88" name="Notched Right Arrow 187"/>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89" name="Bent Arrow 188"/>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90" name="Notched Right Arrow 189"/>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nvGrpSpPr>
            <p:cNvPr id="191" name="Group 190"/>
            <p:cNvGrpSpPr/>
            <p:nvPr/>
          </p:nvGrpSpPr>
          <p:grpSpPr>
            <a:xfrm>
              <a:off x="3097105" y="5220503"/>
              <a:ext cx="2860400" cy="461630"/>
              <a:chOff x="1393817" y="2921345"/>
              <a:chExt cx="7849660" cy="1491278"/>
            </a:xfrm>
          </p:grpSpPr>
          <p:sp>
            <p:nvSpPr>
              <p:cNvPr id="192" name="Bent Arrow 191"/>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193" name="Bent Arrow 192"/>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94" name="Bent Arrow 193"/>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195" name="Picture 194"/>
              <p:cNvPicPr>
                <a:picLocks noChangeAspect="1" noChangeArrowheads="1"/>
              </p:cNvPicPr>
              <p:nvPr/>
            </p:nvPicPr>
            <p:blipFill rotWithShape="1">
              <a:blip r:embed="rId11"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6" name="Picture 195"/>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7" name="Picture 19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8" name="Picture 19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9" name="Notched Right Arrow 198"/>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00" name="Bent Arrow 199"/>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201" name="Notched Right Arrow 200"/>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02" name="Bent Arrow 201"/>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03" name="Notched Right Arrow 202"/>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04" name="Bent Arrow 203"/>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05" name="Notched Right Arrow 204"/>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sp>
          <p:nvSpPr>
            <p:cNvPr id="206" name="Bent Arrow 205"/>
            <p:cNvSpPr/>
            <p:nvPr/>
          </p:nvSpPr>
          <p:spPr>
            <a:xfrm rot="5400000">
              <a:off x="2955440" y="5005460"/>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sp>
          <p:nvSpPr>
            <p:cNvPr id="207" name="Bent Arrow 206"/>
            <p:cNvSpPr/>
            <p:nvPr/>
          </p:nvSpPr>
          <p:spPr>
            <a:xfrm rot="5400000">
              <a:off x="2980306" y="4448823"/>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grpSp>
      <p:grpSp>
        <p:nvGrpSpPr>
          <p:cNvPr id="264" name="Group 263"/>
          <p:cNvGrpSpPr/>
          <p:nvPr/>
        </p:nvGrpSpPr>
        <p:grpSpPr>
          <a:xfrm>
            <a:off x="5024463" y="1962892"/>
            <a:ext cx="4376367" cy="2174633"/>
            <a:chOff x="339548" y="1340767"/>
            <a:chExt cx="4376367" cy="2174633"/>
          </a:xfrm>
        </p:grpSpPr>
        <p:sp>
          <p:nvSpPr>
            <p:cNvPr id="265" name="Round Single Corner Rectangle 264"/>
            <p:cNvSpPr/>
            <p:nvPr/>
          </p:nvSpPr>
          <p:spPr>
            <a:xfrm>
              <a:off x="339548" y="2925782"/>
              <a:ext cx="4376367" cy="589618"/>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32</a:t>
              </a:r>
              <a:endParaRPr lang="fr-FR" dirty="0"/>
            </a:p>
          </p:txBody>
        </p:sp>
        <p:sp>
          <p:nvSpPr>
            <p:cNvPr id="266" name="Round Single Corner Rectangle 265"/>
            <p:cNvSpPr/>
            <p:nvPr/>
          </p:nvSpPr>
          <p:spPr>
            <a:xfrm>
              <a:off x="339548" y="2455863"/>
              <a:ext cx="4376367" cy="535332"/>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22</a:t>
              </a:r>
              <a:endParaRPr lang="fr-FR" dirty="0"/>
            </a:p>
          </p:txBody>
        </p:sp>
        <p:sp>
          <p:nvSpPr>
            <p:cNvPr id="267" name="Round Single Corner Rectangle 266"/>
            <p:cNvSpPr/>
            <p:nvPr/>
          </p:nvSpPr>
          <p:spPr>
            <a:xfrm>
              <a:off x="339548" y="1340767"/>
              <a:ext cx="4376367" cy="1105995"/>
            </a:xfrm>
            <a:prstGeom prst="round1Rect">
              <a:avLst>
                <a:gd name="adj" fmla="val 0"/>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b"/>
            <a:lstStyle/>
            <a:p>
              <a:pPr algn="r"/>
              <a:r>
                <a:rPr lang="fr-FR" dirty="0" smtClean="0"/>
                <a:t>12</a:t>
              </a:r>
              <a:endParaRPr lang="fr-FR" dirty="0"/>
            </a:p>
          </p:txBody>
        </p:sp>
      </p:grpSp>
      <p:grpSp>
        <p:nvGrpSpPr>
          <p:cNvPr id="4" name="Group 3"/>
          <p:cNvGrpSpPr/>
          <p:nvPr/>
        </p:nvGrpSpPr>
        <p:grpSpPr>
          <a:xfrm>
            <a:off x="5273050" y="2039963"/>
            <a:ext cx="3949090" cy="2109117"/>
            <a:chOff x="713429" y="3772345"/>
            <a:chExt cx="3949090" cy="2109117"/>
          </a:xfrm>
        </p:grpSpPr>
        <p:grpSp>
          <p:nvGrpSpPr>
            <p:cNvPr id="208" name="Group 207"/>
            <p:cNvGrpSpPr/>
            <p:nvPr/>
          </p:nvGrpSpPr>
          <p:grpSpPr>
            <a:xfrm>
              <a:off x="713429" y="3772345"/>
              <a:ext cx="3949090" cy="941454"/>
              <a:chOff x="1155230" y="2455937"/>
              <a:chExt cx="8088247" cy="1956686"/>
            </a:xfrm>
          </p:grpSpPr>
          <p:sp>
            <p:nvSpPr>
              <p:cNvPr id="209" name="Bent Arrow 208"/>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10" name="Bent Arrow 209"/>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11" name="Bent Arrow 210"/>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212" name="Picture 21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3" name="Picture 212"/>
              <p:cNvPicPr>
                <a:picLocks noChangeAspect="1" noChangeArrowheads="1"/>
              </p:cNvPicPr>
              <p:nvPr/>
            </p:nvPicPr>
            <p:blipFill rotWithShape="1">
              <a:blip r:embed="rId16"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4" name="Picture 21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 name="Picture 21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6" name="Notched Right Arrow 215"/>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17" name="Bent Arrow 216"/>
              <p:cNvSpPr/>
              <p:nvPr/>
            </p:nvSpPr>
            <p:spPr>
              <a:xfrm rot="5400000">
                <a:off x="1317248" y="2495501"/>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18" name="Bent Arrow 217"/>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219" name="Notched Right Arrow 218"/>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20" name="Bent Arrow 219"/>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21" name="Notched Right Arrow 220"/>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22" name="Bent Arrow 221"/>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23" name="Notched Right Arrow 222"/>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4" name="Bent Arrow 223"/>
              <p:cNvSpPr/>
              <p:nvPr/>
            </p:nvSpPr>
            <p:spPr>
              <a:xfrm rot="5400000">
                <a:off x="3281377" y="2293919"/>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solidFill>
                    <a:schemeClr val="tx1"/>
                  </a:solidFill>
                </a:endParaRPr>
              </a:p>
            </p:txBody>
          </p:sp>
          <p:sp>
            <p:nvSpPr>
              <p:cNvPr id="225" name="Bent Arrow 224"/>
              <p:cNvSpPr/>
              <p:nvPr/>
            </p:nvSpPr>
            <p:spPr>
              <a:xfrm rot="5400000">
                <a:off x="5144233" y="2305999"/>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a:solidFill>
                    <a:schemeClr val="tx1"/>
                  </a:solidFill>
                </a:endParaRPr>
              </a:p>
            </p:txBody>
          </p:sp>
          <p:sp>
            <p:nvSpPr>
              <p:cNvPr id="226" name="Bent Arrow 225"/>
              <p:cNvSpPr/>
              <p:nvPr/>
            </p:nvSpPr>
            <p:spPr>
              <a:xfrm rot="5400000">
                <a:off x="7008126" y="2318079"/>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a:solidFill>
                    <a:schemeClr val="tx1"/>
                  </a:solidFill>
                </a:endParaRPr>
              </a:p>
            </p:txBody>
          </p:sp>
        </p:grpSp>
        <p:grpSp>
          <p:nvGrpSpPr>
            <p:cNvPr id="227" name="Group 226"/>
            <p:cNvGrpSpPr/>
            <p:nvPr/>
          </p:nvGrpSpPr>
          <p:grpSpPr>
            <a:xfrm>
              <a:off x="1245068" y="4875400"/>
              <a:ext cx="2860400" cy="461630"/>
              <a:chOff x="1393817" y="2921345"/>
              <a:chExt cx="7849660" cy="1491278"/>
            </a:xfrm>
          </p:grpSpPr>
          <p:sp>
            <p:nvSpPr>
              <p:cNvPr id="228" name="Bent Arrow 227"/>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29" name="Bent Arrow 228"/>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30" name="Bent Arrow 229"/>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231" name="Picture 230"/>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2" name="Picture 231"/>
              <p:cNvPicPr>
                <a:picLocks noChangeAspect="1" noChangeArrowheads="1"/>
              </p:cNvPicPr>
              <p:nvPr/>
            </p:nvPicPr>
            <p:blipFill rotWithShape="1">
              <a:blip r:embed="rId17" cstate="print">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3" name="Picture 23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4" name="Picture 23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 name="Notched Right Arrow 234"/>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36" name="Bent Arrow 235"/>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237" name="Notched Right Arrow 236"/>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38" name="Bent Arrow 237"/>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39" name="Notched Right Arrow 238"/>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40" name="Bent Arrow 239"/>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41" name="Notched Right Arrow 240"/>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grpSp>
          <p:nvGrpSpPr>
            <p:cNvPr id="242" name="Group 241"/>
            <p:cNvGrpSpPr/>
            <p:nvPr/>
          </p:nvGrpSpPr>
          <p:grpSpPr>
            <a:xfrm>
              <a:off x="1245068" y="5419832"/>
              <a:ext cx="2860400" cy="461630"/>
              <a:chOff x="1393817" y="2921345"/>
              <a:chExt cx="7849660" cy="1491278"/>
            </a:xfrm>
          </p:grpSpPr>
          <p:sp>
            <p:nvSpPr>
              <p:cNvPr id="243" name="Bent Arrow 242"/>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44" name="Bent Arrow 243"/>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45" name="Bent Arrow 244"/>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pic>
            <p:nvPicPr>
              <p:cNvPr id="246" name="Picture 245"/>
              <p:cNvPicPr>
                <a:picLocks noChangeAspect="1" noChangeArrowheads="1"/>
              </p:cNvPicPr>
              <p:nvPr/>
            </p:nvPicPr>
            <p:blipFill rotWithShape="1">
              <a:blip r:embed="rId11"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246"/>
              <p:cNvPicPr>
                <a:picLocks noChangeAspect="1" noChangeArrowheads="1"/>
              </p:cNvPicPr>
              <p:nvPr/>
            </p:nvPicPr>
            <p:blipFill rotWithShape="1">
              <a:blip r:embed="rId17" cstate="print">
                <a:extLst>
                  <a:ext uri="{BEBA8EAE-BF5A-486C-A8C5-ECC9F3942E4B}">
                    <a14:imgProps xmlns:a14="http://schemas.microsoft.com/office/drawing/2010/main">
                      <a14:imgLayer r:embed="rId15">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8" name="Picture 247"/>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 name="Picture 248"/>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0" name="Notched Right Arrow 249"/>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251" name="Bent Arrow 250"/>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solidFill>
                    <a:schemeClr val="tx1"/>
                  </a:solidFill>
                </a:endParaRPr>
              </a:p>
            </p:txBody>
          </p:sp>
          <p:sp>
            <p:nvSpPr>
              <p:cNvPr id="252" name="Notched Right Arrow 251"/>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53" name="Bent Arrow 252"/>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254" name="Notched Right Arrow 253"/>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55" name="Bent Arrow 254"/>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256" name="Notched Right Arrow 255"/>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grpSp>
        <p:sp>
          <p:nvSpPr>
            <p:cNvPr id="257" name="Bent Arrow 256"/>
            <p:cNvSpPr/>
            <p:nvPr/>
          </p:nvSpPr>
          <p:spPr>
            <a:xfrm rot="5400000">
              <a:off x="1103403" y="5204789"/>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sp>
          <p:nvSpPr>
            <p:cNvPr id="258" name="Bent Arrow 257"/>
            <p:cNvSpPr/>
            <p:nvPr/>
          </p:nvSpPr>
          <p:spPr>
            <a:xfrm rot="5400000">
              <a:off x="1128269" y="4648152"/>
              <a:ext cx="368013" cy="434090"/>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solidFill>
                  <a:schemeClr val="tx1"/>
                </a:solidFill>
              </a:endParaRPr>
            </a:p>
          </p:txBody>
        </p:sp>
      </p:grpSp>
      <p:pic>
        <p:nvPicPr>
          <p:cNvPr id="262" name="Picture 2"/>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2340856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LICENSE</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err="1" smtClean="0"/>
              <a:t>FMECAengine</a:t>
            </a:r>
            <a:r>
              <a:rPr lang="en-US" dirty="0" smtClean="0"/>
              <a:t> </a:t>
            </a:r>
            <a:r>
              <a:rPr lang="en-US" dirty="0"/>
              <a:t>is developed by Olivier </a:t>
            </a:r>
            <a:r>
              <a:rPr lang="en-US" dirty="0" err="1"/>
              <a:t>Vitrac</a:t>
            </a:r>
            <a:r>
              <a:rPr lang="en-US" dirty="0"/>
              <a:t>, PhD (</a:t>
            </a:r>
            <a:r>
              <a:rPr lang="en-US" dirty="0" err="1"/>
              <a:t>Institut</a:t>
            </a:r>
            <a:r>
              <a:rPr lang="en-US" dirty="0"/>
              <a:t> National de la </a:t>
            </a:r>
            <a:r>
              <a:rPr lang="en-US" dirty="0" err="1"/>
              <a:t>Recherche</a:t>
            </a:r>
            <a:r>
              <a:rPr lang="en-US" dirty="0"/>
              <a:t> </a:t>
            </a:r>
            <a:r>
              <a:rPr lang="en-US" dirty="0" err="1"/>
              <a:t>Agronomique</a:t>
            </a:r>
            <a:r>
              <a:rPr lang="en-US" dirty="0" smtClean="0"/>
              <a:t>) and </a:t>
            </a:r>
            <a:r>
              <a:rPr lang="en-US" dirty="0"/>
              <a:t>distributed under </a:t>
            </a:r>
            <a:r>
              <a:rPr lang="en-US" dirty="0" err="1"/>
              <a:t>licence</a:t>
            </a:r>
            <a:r>
              <a:rPr lang="en-US" dirty="0"/>
              <a:t> </a:t>
            </a:r>
            <a:r>
              <a:rPr lang="en-US" dirty="0" err="1"/>
              <a:t>CeCILL</a:t>
            </a:r>
            <a:r>
              <a:rPr lang="en-US" dirty="0"/>
              <a:t>-B (compatible GPL) as detailed below.</a:t>
            </a:r>
          </a:p>
          <a:p>
            <a:pPr marL="0" indent="0">
              <a:buNone/>
            </a:pPr>
            <a:endParaRPr lang="en-US" dirty="0"/>
          </a:p>
          <a:p>
            <a:pPr marL="0" indent="0">
              <a:buNone/>
            </a:pPr>
            <a:endParaRPr lang="en-US" dirty="0"/>
          </a:p>
          <a:p>
            <a:pPr marL="0" indent="0">
              <a:buNone/>
            </a:pPr>
            <a:r>
              <a:rPr lang="en-US" dirty="0" err="1"/>
              <a:t>CeCILL</a:t>
            </a:r>
            <a:r>
              <a:rPr lang="en-US" dirty="0"/>
              <a:t>-B FREE SOFTWARE LICENSE AGREEMENT</a:t>
            </a:r>
          </a:p>
          <a:p>
            <a:pPr marL="0" indent="0">
              <a:buNone/>
            </a:pPr>
            <a:r>
              <a:rPr lang="en-US" dirty="0">
                <a:hlinkClick r:id="rId2"/>
              </a:rPr>
              <a:t>http://www.cecill.info/licences/Licence_CeCILL-B_V1-en.html</a:t>
            </a:r>
            <a:endParaRPr lang="en-US" dirty="0"/>
          </a:p>
          <a:p>
            <a:pPr marL="0" indent="0">
              <a:buNone/>
            </a:pPr>
            <a:endParaRPr lang="en-US" dirty="0" smtClean="0"/>
          </a:p>
          <a:p>
            <a:pPr marL="0" indent="0">
              <a:buNone/>
            </a:pPr>
            <a:r>
              <a:rPr lang="en-US" b="1" u="sng" dirty="0" smtClean="0"/>
              <a:t>Notice</a:t>
            </a:r>
            <a:endParaRPr lang="en-US" b="1" u="sng" dirty="0"/>
          </a:p>
          <a:p>
            <a:pPr marL="0" indent="0">
              <a:buNone/>
            </a:pPr>
            <a:endParaRPr lang="en-US" dirty="0"/>
          </a:p>
          <a:p>
            <a:pPr marL="0" indent="0">
              <a:buNone/>
            </a:pPr>
            <a:r>
              <a:rPr lang="en-US" dirty="0"/>
              <a:t>This Agreement is a Free Software license agreement that is the </a:t>
            </a:r>
            <a:r>
              <a:rPr lang="en-US" dirty="0" smtClean="0"/>
              <a:t>result of </a:t>
            </a:r>
            <a:r>
              <a:rPr lang="en-US" dirty="0"/>
              <a:t>discussions between its authors in order to ensure </a:t>
            </a:r>
            <a:r>
              <a:rPr lang="en-US"/>
              <a:t>compliance </a:t>
            </a:r>
            <a:r>
              <a:rPr lang="en-US" smtClean="0"/>
              <a:t>with the </a:t>
            </a:r>
            <a:r>
              <a:rPr lang="en-US" dirty="0" smtClean="0"/>
              <a:t>two main principles guiding its drafting:</a:t>
            </a:r>
          </a:p>
          <a:p>
            <a:pPr marL="0" indent="0">
              <a:buNone/>
            </a:pPr>
            <a:endParaRPr lang="en-US" dirty="0"/>
          </a:p>
          <a:p>
            <a:r>
              <a:rPr lang="en-US" dirty="0" smtClean="0"/>
              <a:t>firstly</a:t>
            </a:r>
            <a:r>
              <a:rPr lang="en-US" dirty="0"/>
              <a:t>, compliance with the principles governing the </a:t>
            </a:r>
            <a:r>
              <a:rPr lang="en-US" dirty="0" smtClean="0"/>
              <a:t>distribution of </a:t>
            </a:r>
            <a:r>
              <a:rPr lang="en-US" dirty="0"/>
              <a:t>Free Software: access to source code, broad rights granted </a:t>
            </a:r>
            <a:r>
              <a:rPr lang="en-US" dirty="0" smtClean="0"/>
              <a:t>to users,</a:t>
            </a:r>
          </a:p>
          <a:p>
            <a:r>
              <a:rPr lang="en-US" dirty="0" smtClean="0"/>
              <a:t>secondly</a:t>
            </a:r>
            <a:r>
              <a:rPr lang="en-US" dirty="0"/>
              <a:t>, the election of a governing law, French law, with </a:t>
            </a:r>
            <a:r>
              <a:rPr lang="en-US" dirty="0" smtClean="0"/>
              <a:t>which it </a:t>
            </a:r>
            <a:r>
              <a:rPr lang="en-US" dirty="0"/>
              <a:t>is conformant, both as regards the law of torts </a:t>
            </a:r>
            <a:r>
              <a:rPr lang="en-US" dirty="0" smtClean="0"/>
              <a:t>and intellectual </a:t>
            </a:r>
            <a:r>
              <a:rPr lang="en-US" dirty="0"/>
              <a:t>property law, and the protection that it offers </a:t>
            </a:r>
            <a:r>
              <a:rPr lang="en-US" dirty="0" smtClean="0"/>
              <a:t>to both </a:t>
            </a:r>
            <a:r>
              <a:rPr lang="en-US" dirty="0"/>
              <a:t>authors and holders of the economic rights over software.</a:t>
            </a:r>
          </a:p>
        </p:txBody>
      </p:sp>
    </p:spTree>
    <p:extLst>
      <p:ext uri="{BB962C8B-B14F-4D97-AF65-F5344CB8AC3E}">
        <p14:creationId xmlns:p14="http://schemas.microsoft.com/office/powerpoint/2010/main" val="411358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Data\Olivier\INRA\Etudiants &amp; visiteurs\Audrey Goujon\illustration_fmeca\tmp\illustration_fmecaengine.input.grap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0384" y="477744"/>
            <a:ext cx="7131128" cy="2087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0471" y="202332"/>
            <a:ext cx="8361479" cy="634380"/>
          </a:xfrm>
        </p:spPr>
        <p:txBody>
          <a:bodyPr>
            <a:noAutofit/>
          </a:bodyPr>
          <a:lstStyle/>
          <a:p>
            <a:pPr algn="l"/>
            <a:r>
              <a:rPr lang="en-US" sz="3200" b="1" dirty="0" smtClean="0"/>
              <a:t>A FIRST INTUITIVE IMPLEMENTATION: </a:t>
            </a:r>
            <a:br>
              <a:rPr lang="en-US" sz="3200" b="1" dirty="0" smtClean="0"/>
            </a:br>
            <a:r>
              <a:rPr lang="en-US" sz="3200" b="1" dirty="0" smtClean="0"/>
              <a:t>by hands</a:t>
            </a:r>
            <a:endParaRPr lang="fr-FR" sz="2000"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4512" y="2564904"/>
            <a:ext cx="6336704" cy="40391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1" name="Rounded Rectangle 260"/>
          <p:cNvSpPr/>
          <p:nvPr/>
        </p:nvSpPr>
        <p:spPr>
          <a:xfrm>
            <a:off x="1266081" y="2780928"/>
            <a:ext cx="432048" cy="3821182"/>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62" name="Rounded Rectangle 261"/>
          <p:cNvSpPr/>
          <p:nvPr/>
        </p:nvSpPr>
        <p:spPr>
          <a:xfrm>
            <a:off x="762025" y="2780928"/>
            <a:ext cx="504056" cy="3816424"/>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4512" y="2312924"/>
            <a:ext cx="3324232" cy="316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1409720" y="2271152"/>
            <a:ext cx="2103120" cy="365760"/>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11" name="Straight Arrow Connector 10"/>
          <p:cNvCxnSpPr/>
          <p:nvPr/>
        </p:nvCxnSpPr>
        <p:spPr>
          <a:xfrm flipV="1">
            <a:off x="2936776" y="2060848"/>
            <a:ext cx="360040" cy="33398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6" name="TextBox 5"/>
          <p:cNvSpPr txBox="1"/>
          <p:nvPr/>
        </p:nvSpPr>
        <p:spPr>
          <a:xfrm>
            <a:off x="6768864" y="4802376"/>
            <a:ext cx="3175934" cy="1938992"/>
          </a:xfrm>
          <a:prstGeom prst="rect">
            <a:avLst/>
          </a:prstGeom>
          <a:noFill/>
        </p:spPr>
        <p:txBody>
          <a:bodyPr wrap="square" rtlCol="0">
            <a:spAutoFit/>
          </a:bodyPr>
          <a:lstStyle/>
          <a:p>
            <a:r>
              <a:rPr lang="en-US" sz="2400" dirty="0" smtClean="0"/>
              <a:t>Relationship defined</a:t>
            </a:r>
          </a:p>
          <a:p>
            <a:r>
              <a:rPr lang="en-US" sz="2400" dirty="0" smtClean="0"/>
              <a:t>with “id” and “parent”</a:t>
            </a:r>
          </a:p>
          <a:p>
            <a:endParaRPr lang="en-US" sz="2400" dirty="0" smtClean="0"/>
          </a:p>
          <a:p>
            <a:r>
              <a:rPr lang="en-US" sz="2400" dirty="0" smtClean="0"/>
              <a:t>Note the</a:t>
            </a:r>
          </a:p>
          <a:p>
            <a:r>
              <a:rPr lang="en-US" sz="2400" dirty="0" err="1" smtClean="0"/>
              <a:t>sparsity</a:t>
            </a:r>
            <a:r>
              <a:rPr lang="en-US" sz="2400" dirty="0" smtClean="0"/>
              <a:t> of inputs</a:t>
            </a:r>
            <a:endParaRPr lang="en-US" sz="2400" dirty="0"/>
          </a:p>
        </p:txBody>
      </p:sp>
      <p:pic>
        <p:nvPicPr>
          <p:cNvPr id="410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1232" y="2821132"/>
            <a:ext cx="2232248" cy="18064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4007768" y="6156593"/>
            <a:ext cx="2523448" cy="584775"/>
          </a:xfrm>
          <a:prstGeom prst="rect">
            <a:avLst/>
          </a:prstGeom>
          <a:noFill/>
        </p:spPr>
        <p:txBody>
          <a:bodyPr wrap="none" rtlCol="0">
            <a:spAutoFit/>
          </a:bodyPr>
          <a:lstStyle/>
          <a:p>
            <a:r>
              <a:rPr lang="fr-FR" sz="3200" dirty="0" smtClean="0">
                <a:effectLst>
                  <a:outerShdw blurRad="38100" dist="38100" dir="2700000" algn="tl">
                    <a:srgbClr val="000000">
                      <a:alpha val="43137"/>
                    </a:srgbClr>
                  </a:outerShdw>
                </a:effectLst>
              </a:rPr>
              <a:t>INTPUT TABLE</a:t>
            </a:r>
            <a:endParaRPr lang="fr-FR" sz="3200" dirty="0">
              <a:effectLst>
                <a:outerShdw blurRad="38100" dist="38100" dir="2700000" algn="tl">
                  <a:srgbClr val="000000">
                    <a:alpha val="43137"/>
                  </a:srgbClr>
                </a:outerShdw>
              </a:effectLst>
            </a:endParaRPr>
          </a:p>
        </p:txBody>
      </p:sp>
      <p:pic>
        <p:nvPicPr>
          <p:cNvPr id="14"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98370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Shot008.png"/>
          <p:cNvPicPr>
            <a:picLocks noChangeAspect="1"/>
          </p:cNvPicPr>
          <p:nvPr/>
        </p:nvPicPr>
        <p:blipFill>
          <a:blip r:embed="rId2" cstate="print"/>
          <a:stretch>
            <a:fillRect/>
          </a:stretch>
        </p:blipFill>
        <p:spPr>
          <a:xfrm>
            <a:off x="1208584" y="2420888"/>
            <a:ext cx="8697416" cy="4176464"/>
          </a:xfrm>
          <a:prstGeom prst="rect">
            <a:avLst/>
          </a:prstGeom>
        </p:spPr>
      </p:pic>
      <p:sp>
        <p:nvSpPr>
          <p:cNvPr id="9" name="Rounded Rectangle 8"/>
          <p:cNvSpPr/>
          <p:nvPr/>
        </p:nvSpPr>
        <p:spPr>
          <a:xfrm>
            <a:off x="2927723" y="2852936"/>
            <a:ext cx="548640" cy="3657600"/>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Rounded Rectangle 9"/>
          <p:cNvSpPr/>
          <p:nvPr/>
        </p:nvSpPr>
        <p:spPr>
          <a:xfrm>
            <a:off x="1882057" y="2852936"/>
            <a:ext cx="548640" cy="3657600"/>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5122" name="Picture 2" descr="C:\Data\Olivier\INRA\Etudiants &amp; visiteurs\Audrey Goujon\illustration_fmeca\tmp\illustration_fmecaengine.inheri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679004"/>
            <a:ext cx="9909076" cy="1625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0472" y="44624"/>
            <a:ext cx="9583524" cy="634380"/>
          </a:xfrm>
        </p:spPr>
        <p:txBody>
          <a:bodyPr>
            <a:noAutofit/>
          </a:bodyPr>
          <a:lstStyle/>
          <a:p>
            <a:pPr algn="l"/>
            <a:r>
              <a:rPr lang="en-US" sz="3200" b="1" dirty="0" smtClean="0"/>
              <a:t>SPARSITY: </a:t>
            </a:r>
            <a:r>
              <a:rPr lang="en-US" sz="2800" dirty="0" smtClean="0"/>
              <a:t>PARAMETERS ARE MAINLY INHERITED</a:t>
            </a:r>
            <a:endParaRPr lang="fr-FR" sz="2000" dirty="0"/>
          </a:p>
        </p:txBody>
      </p:sp>
      <p:sp>
        <p:nvSpPr>
          <p:cNvPr id="6" name="Rectangle 5"/>
          <p:cNvSpPr/>
          <p:nvPr/>
        </p:nvSpPr>
        <p:spPr>
          <a:xfrm>
            <a:off x="-5746" y="3501008"/>
            <a:ext cx="1430354" cy="1077218"/>
          </a:xfrm>
          <a:prstGeom prst="rect">
            <a:avLst/>
          </a:prstGeom>
        </p:spPr>
        <p:txBody>
          <a:bodyPr wrap="square">
            <a:spAutoFit/>
          </a:bodyPr>
          <a:lstStyle/>
          <a:p>
            <a:r>
              <a:rPr lang="en-US" sz="1600" dirty="0" smtClean="0"/>
              <a:t>Reconstructed full table from column “inherit”</a:t>
            </a:r>
            <a:endParaRPr lang="en-US" sz="1600" dirty="0"/>
          </a:p>
        </p:txBody>
      </p:sp>
      <p:sp>
        <p:nvSpPr>
          <p:cNvPr id="14" name="TextBox 13"/>
          <p:cNvSpPr txBox="1"/>
          <p:nvPr/>
        </p:nvSpPr>
        <p:spPr>
          <a:xfrm>
            <a:off x="5313040" y="4734598"/>
            <a:ext cx="2690160" cy="584775"/>
          </a:xfrm>
          <a:prstGeom prst="rect">
            <a:avLst/>
          </a:prstGeom>
          <a:noFill/>
        </p:spPr>
        <p:txBody>
          <a:bodyPr wrap="none" rtlCol="0">
            <a:spAutoFit/>
          </a:bodyPr>
          <a:lstStyle/>
          <a:p>
            <a:r>
              <a:rPr lang="fr-FR" sz="3200" dirty="0" smtClean="0">
                <a:effectLst>
                  <a:outerShdw blurRad="38100" dist="38100" dir="2700000" algn="tl">
                    <a:srgbClr val="000000">
                      <a:alpha val="43137"/>
                    </a:srgbClr>
                  </a:outerShdw>
                </a:effectLst>
              </a:rPr>
              <a:t>OUTPUT TABLE</a:t>
            </a:r>
            <a:endParaRPr lang="fr-FR" sz="3200" dirty="0">
              <a:effectLst>
                <a:outerShdw blurRad="38100" dist="38100" dir="2700000" algn="tl">
                  <a:srgbClr val="000000">
                    <a:alpha val="43137"/>
                  </a:srgbClr>
                </a:outerShdw>
              </a:effectLst>
            </a:endParaRPr>
          </a:p>
        </p:txBody>
      </p:sp>
      <p:cxnSp>
        <p:nvCxnSpPr>
          <p:cNvPr id="12" name="Straight Arrow Connector 11"/>
          <p:cNvCxnSpPr/>
          <p:nvPr/>
        </p:nvCxnSpPr>
        <p:spPr>
          <a:xfrm flipV="1">
            <a:off x="1208584" y="1844824"/>
            <a:ext cx="360040" cy="23402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15"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pic>
        <p:nvPicPr>
          <p:cNvPr id="19" name="Picture 18" descr="ScreenShot006.png"/>
          <p:cNvPicPr>
            <a:picLocks noChangeAspect="1"/>
          </p:cNvPicPr>
          <p:nvPr/>
        </p:nvPicPr>
        <p:blipFill>
          <a:blip r:embed="rId5" cstate="print"/>
          <a:stretch>
            <a:fillRect/>
          </a:stretch>
        </p:blipFill>
        <p:spPr>
          <a:xfrm>
            <a:off x="0" y="2132856"/>
            <a:ext cx="7955280" cy="222866"/>
          </a:xfrm>
          <a:prstGeom prst="rect">
            <a:avLst/>
          </a:prstGeom>
          <a:ln>
            <a:noFill/>
          </a:ln>
          <a:effectLst>
            <a:outerShdw blurRad="292100" dist="139700" dir="2700000" algn="tl" rotWithShape="0">
              <a:srgbClr val="333333">
                <a:alpha val="65000"/>
              </a:srgbClr>
            </a:outerShdw>
          </a:effectLst>
        </p:spPr>
      </p:pic>
      <p:sp>
        <p:nvSpPr>
          <p:cNvPr id="13" name="Oval 12"/>
          <p:cNvSpPr/>
          <p:nvPr/>
        </p:nvSpPr>
        <p:spPr>
          <a:xfrm>
            <a:off x="488504" y="2086249"/>
            <a:ext cx="1539425" cy="28135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3796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ScreenShot006.png"/>
          <p:cNvPicPr>
            <a:picLocks noChangeAspect="1"/>
          </p:cNvPicPr>
          <p:nvPr/>
        </p:nvPicPr>
        <p:blipFill>
          <a:blip r:embed="rId2" cstate="print"/>
          <a:stretch>
            <a:fillRect/>
          </a:stretch>
        </p:blipFill>
        <p:spPr>
          <a:xfrm>
            <a:off x="416496" y="596156"/>
            <a:ext cx="7955280" cy="222866"/>
          </a:xfrm>
          <a:prstGeom prst="rect">
            <a:avLst/>
          </a:prstGeom>
          <a:ln>
            <a:noFill/>
          </a:ln>
          <a:effectLst>
            <a:outerShdw blurRad="292100" dist="139700" dir="2700000" algn="tl" rotWithShape="0">
              <a:srgbClr val="333333">
                <a:alpha val="65000"/>
              </a:srgbClr>
            </a:outerShdw>
          </a:effectLst>
        </p:spPr>
      </p:pic>
      <p:pic>
        <p:nvPicPr>
          <p:cNvPr id="6146" name="Picture 2" descr="C:\Data\Olivier\INRA\Etudiants &amp; visiteurs\Audrey Goujon\illustration_fmeca\tmp\illustration_fmecaengine.resul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814" y="980728"/>
            <a:ext cx="9652938" cy="34205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0472" y="44624"/>
            <a:ext cx="8136904" cy="634380"/>
          </a:xfrm>
        </p:spPr>
        <p:txBody>
          <a:bodyPr>
            <a:noAutofit/>
          </a:bodyPr>
          <a:lstStyle/>
          <a:p>
            <a:pPr algn="l"/>
            <a:r>
              <a:rPr lang="en-US" sz="3200" b="1" dirty="0" smtClean="0"/>
              <a:t>RAPID RESULTS ANALYSIS</a:t>
            </a:r>
            <a:endParaRPr lang="fr-FR" sz="2000" dirty="0"/>
          </a:p>
        </p:txBody>
      </p:sp>
      <p:sp>
        <p:nvSpPr>
          <p:cNvPr id="11" name="Oval 10"/>
          <p:cNvSpPr/>
          <p:nvPr/>
        </p:nvSpPr>
        <p:spPr>
          <a:xfrm>
            <a:off x="2288704" y="3717032"/>
            <a:ext cx="1008112" cy="28803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12" name="Straight Arrow Connector 11"/>
          <p:cNvCxnSpPr>
            <a:stCxn id="17" idx="0"/>
            <a:endCxn id="11" idx="4"/>
          </p:cNvCxnSpPr>
          <p:nvPr/>
        </p:nvCxnSpPr>
        <p:spPr>
          <a:xfrm rot="16200000" flipV="1">
            <a:off x="2734772" y="4063052"/>
            <a:ext cx="144016" cy="280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rot="5400000">
            <a:off x="1928664" y="1628800"/>
            <a:ext cx="936104" cy="50405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TextBox 7"/>
          <p:cNvSpPr txBox="1"/>
          <p:nvPr/>
        </p:nvSpPr>
        <p:spPr>
          <a:xfrm>
            <a:off x="2396716" y="908720"/>
            <a:ext cx="1401346" cy="584775"/>
          </a:xfrm>
          <a:prstGeom prst="rect">
            <a:avLst/>
          </a:prstGeom>
          <a:noFill/>
        </p:spPr>
        <p:txBody>
          <a:bodyPr wrap="none" rtlCol="0">
            <a:spAutoFit/>
          </a:bodyPr>
          <a:lstStyle/>
          <a:p>
            <a:r>
              <a:rPr lang="fr-FR" sz="1600" dirty="0" smtClean="0"/>
              <a:t>Contribution</a:t>
            </a:r>
          </a:p>
          <a:p>
            <a:r>
              <a:rPr lang="fr-FR" sz="1600" dirty="0" smtClean="0"/>
              <a:t>of HotFilling12</a:t>
            </a:r>
            <a:endParaRPr lang="fr-FR" sz="1600" dirty="0"/>
          </a:p>
        </p:txBody>
      </p:sp>
      <p:sp>
        <p:nvSpPr>
          <p:cNvPr id="17" name="TextBox 16"/>
          <p:cNvSpPr txBox="1"/>
          <p:nvPr/>
        </p:nvSpPr>
        <p:spPr>
          <a:xfrm>
            <a:off x="1928664" y="4149080"/>
            <a:ext cx="1784271" cy="584775"/>
          </a:xfrm>
          <a:prstGeom prst="rect">
            <a:avLst/>
          </a:prstGeom>
          <a:noFill/>
        </p:spPr>
        <p:txBody>
          <a:bodyPr wrap="square" rtlCol="0">
            <a:spAutoFit/>
          </a:bodyPr>
          <a:lstStyle/>
          <a:p>
            <a:r>
              <a:rPr lang="fr-FR" sz="1600" dirty="0" smtClean="0"/>
              <a:t>Final concentration</a:t>
            </a:r>
          </a:p>
          <a:p>
            <a:r>
              <a:rPr lang="fr-FR" sz="1600" dirty="0" smtClean="0"/>
              <a:t>value in </a:t>
            </a:r>
            <a:r>
              <a:rPr lang="fr-FR" sz="1600" dirty="0" err="1" smtClean="0"/>
              <a:t>food</a:t>
            </a:r>
            <a:endParaRPr lang="fr-FR" sz="1600" dirty="0"/>
          </a:p>
        </p:txBody>
      </p:sp>
      <p:cxnSp>
        <p:nvCxnSpPr>
          <p:cNvPr id="18" name="Straight Arrow Connector 17"/>
          <p:cNvCxnSpPr>
            <a:stCxn id="20" idx="0"/>
          </p:cNvCxnSpPr>
          <p:nvPr/>
        </p:nvCxnSpPr>
        <p:spPr>
          <a:xfrm rot="16200000" flipV="1">
            <a:off x="405281" y="3800253"/>
            <a:ext cx="1008112" cy="12159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 name="TextBox 19"/>
          <p:cNvSpPr txBox="1"/>
          <p:nvPr/>
        </p:nvSpPr>
        <p:spPr>
          <a:xfrm>
            <a:off x="-15552" y="4365104"/>
            <a:ext cx="1971367" cy="830997"/>
          </a:xfrm>
          <a:prstGeom prst="rect">
            <a:avLst/>
          </a:prstGeom>
          <a:noFill/>
        </p:spPr>
        <p:txBody>
          <a:bodyPr wrap="square" rtlCol="0">
            <a:spAutoFit/>
          </a:bodyPr>
          <a:lstStyle/>
          <a:p>
            <a:r>
              <a:rPr lang="fr-FR" sz="1600" dirty="0" err="1" smtClean="0"/>
              <a:t>Color</a:t>
            </a:r>
            <a:r>
              <a:rPr lang="fr-FR" sz="1600" dirty="0" smtClean="0"/>
              <a:t> </a:t>
            </a:r>
            <a:r>
              <a:rPr lang="fr-FR" sz="1600" dirty="0" err="1" smtClean="0"/>
              <a:t>proportional</a:t>
            </a:r>
            <a:r>
              <a:rPr lang="fr-FR" sz="1600" dirty="0" smtClean="0"/>
              <a:t> to</a:t>
            </a:r>
          </a:p>
          <a:p>
            <a:r>
              <a:rPr lang="fr-FR" sz="1600" dirty="0" smtClean="0"/>
              <a:t>The concentration in </a:t>
            </a:r>
            <a:r>
              <a:rPr lang="fr-FR" sz="1600" dirty="0" err="1" smtClean="0"/>
              <a:t>food</a:t>
            </a:r>
            <a:r>
              <a:rPr lang="fr-FR" sz="1600" dirty="0" smtClean="0"/>
              <a:t> (jet </a:t>
            </a:r>
            <a:r>
              <a:rPr lang="fr-FR" sz="1600" dirty="0" err="1" smtClean="0"/>
              <a:t>colormap</a:t>
            </a:r>
            <a:r>
              <a:rPr lang="fr-FR" sz="1600" dirty="0" smtClean="0"/>
              <a:t>).</a:t>
            </a:r>
            <a:endParaRPr lang="fr-FR" sz="1600" dirty="0"/>
          </a:p>
        </p:txBody>
      </p:sp>
      <p:pic>
        <p:nvPicPr>
          <p:cNvPr id="6148" name="Picture 4" descr="C:\Data\Olivier\INRA\Etudiants &amp; visiteurs\Audrey Goujon\illustration_fmeca\tmp\illustration_fmecaengine.pareto.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8624" y="4581128"/>
            <a:ext cx="2206344" cy="225328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160522" y="6084585"/>
            <a:ext cx="1432438" cy="584775"/>
          </a:xfrm>
          <a:prstGeom prst="rect">
            <a:avLst/>
          </a:prstGeom>
          <a:noFill/>
        </p:spPr>
        <p:txBody>
          <a:bodyPr wrap="square" rtlCol="0">
            <a:spAutoFit/>
          </a:bodyPr>
          <a:lstStyle/>
          <a:p>
            <a:r>
              <a:rPr lang="fr-FR" sz="1600" dirty="0" err="1" smtClean="0"/>
              <a:t>Comparison</a:t>
            </a:r>
            <a:r>
              <a:rPr lang="fr-FR" sz="1600" dirty="0" smtClean="0"/>
              <a:t> of all 9 scenarios</a:t>
            </a:r>
            <a:endParaRPr lang="fr-FR" sz="1600" dirty="0"/>
          </a:p>
        </p:txBody>
      </p:sp>
      <p:sp>
        <p:nvSpPr>
          <p:cNvPr id="23" name="Oval 22"/>
          <p:cNvSpPr/>
          <p:nvPr/>
        </p:nvSpPr>
        <p:spPr>
          <a:xfrm>
            <a:off x="2864768" y="548680"/>
            <a:ext cx="1319129" cy="28135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29" name="Oval 28"/>
          <p:cNvSpPr/>
          <p:nvPr/>
        </p:nvSpPr>
        <p:spPr>
          <a:xfrm>
            <a:off x="4376936" y="548680"/>
            <a:ext cx="1224136" cy="28135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22" name="Straight Arrow Connector 21"/>
          <p:cNvCxnSpPr>
            <a:stCxn id="23" idx="4"/>
          </p:cNvCxnSpPr>
          <p:nvPr/>
        </p:nvCxnSpPr>
        <p:spPr>
          <a:xfrm rot="16200000" flipH="1">
            <a:off x="3263217" y="1091147"/>
            <a:ext cx="1014794" cy="49256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29" idx="4"/>
          </p:cNvCxnSpPr>
          <p:nvPr/>
        </p:nvCxnSpPr>
        <p:spPr>
          <a:xfrm rot="5400000">
            <a:off x="2015334" y="2759586"/>
            <a:ext cx="4903224" cy="104411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21" name="Picture 20" descr="illustration_fmecaengine.kinetics.png"/>
          <p:cNvPicPr>
            <a:picLocks noChangeAspect="1"/>
          </p:cNvPicPr>
          <p:nvPr/>
        </p:nvPicPr>
        <p:blipFill>
          <a:blip r:embed="rId5" cstate="print"/>
          <a:srcRect l="5326" t="2751" r="5326" b="2751"/>
          <a:stretch>
            <a:fillRect/>
          </a:stretch>
        </p:blipFill>
        <p:spPr>
          <a:xfrm>
            <a:off x="4736976" y="4362532"/>
            <a:ext cx="2664296" cy="2378836"/>
          </a:xfrm>
          <a:prstGeom prst="rect">
            <a:avLst/>
          </a:prstGeom>
        </p:spPr>
      </p:pic>
      <p:sp>
        <p:nvSpPr>
          <p:cNvPr id="47" name="Oval 46"/>
          <p:cNvSpPr/>
          <p:nvPr/>
        </p:nvSpPr>
        <p:spPr>
          <a:xfrm>
            <a:off x="5817096" y="548680"/>
            <a:ext cx="1080120" cy="28135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cxnSp>
        <p:nvCxnSpPr>
          <p:cNvPr id="33" name="Straight Arrow Connector 32"/>
          <p:cNvCxnSpPr>
            <a:stCxn id="47" idx="4"/>
          </p:cNvCxnSpPr>
          <p:nvPr/>
        </p:nvCxnSpPr>
        <p:spPr>
          <a:xfrm rot="5400000">
            <a:off x="4031558" y="2975610"/>
            <a:ext cx="4471176" cy="1800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3" name="TextBox 52"/>
          <p:cNvSpPr txBox="1"/>
          <p:nvPr/>
        </p:nvSpPr>
        <p:spPr>
          <a:xfrm>
            <a:off x="4953000" y="4490536"/>
            <a:ext cx="1224136" cy="738664"/>
          </a:xfrm>
          <a:prstGeom prst="rect">
            <a:avLst/>
          </a:prstGeom>
          <a:noFill/>
        </p:spPr>
        <p:txBody>
          <a:bodyPr wrap="square" rtlCol="0">
            <a:spAutoFit/>
          </a:bodyPr>
          <a:lstStyle/>
          <a:p>
            <a:r>
              <a:rPr lang="fr-FR" sz="1400" b="1" dirty="0" smtClean="0"/>
              <a:t>concentration profil l in </a:t>
            </a:r>
            <a:r>
              <a:rPr lang="fr-FR" sz="1400" b="1" dirty="0" err="1" smtClean="0"/>
              <a:t>food</a:t>
            </a:r>
            <a:r>
              <a:rPr lang="fr-FR" sz="1400" b="1" dirty="0" smtClean="0"/>
              <a:t> for all </a:t>
            </a:r>
            <a:r>
              <a:rPr lang="fr-FR" sz="1400" b="1" dirty="0" err="1" smtClean="0"/>
              <a:t>steps</a:t>
            </a:r>
            <a:endParaRPr lang="fr-FR" sz="1400" b="1" dirty="0"/>
          </a:p>
        </p:txBody>
      </p:sp>
      <p:pic>
        <p:nvPicPr>
          <p:cNvPr id="54" name="Picture 2"/>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841432" y="332656"/>
            <a:ext cx="864096" cy="858335"/>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
        <p:nvSpPr>
          <p:cNvPr id="43" name="Oval 42"/>
          <p:cNvSpPr/>
          <p:nvPr/>
        </p:nvSpPr>
        <p:spPr>
          <a:xfrm>
            <a:off x="7005228" y="555360"/>
            <a:ext cx="1332148" cy="281352"/>
          </a:xfrm>
          <a:prstGeom prst="ellipse">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pic>
        <p:nvPicPr>
          <p:cNvPr id="48" name="Picture 47" descr="illustration_fmecaengine.severity.png"/>
          <p:cNvPicPr>
            <a:picLocks noChangeAspect="1"/>
          </p:cNvPicPr>
          <p:nvPr/>
        </p:nvPicPr>
        <p:blipFill>
          <a:blip r:embed="rId7" cstate="print"/>
          <a:stretch>
            <a:fillRect/>
          </a:stretch>
        </p:blipFill>
        <p:spPr>
          <a:xfrm>
            <a:off x="7545288" y="4392488"/>
            <a:ext cx="2256882" cy="2348880"/>
          </a:xfrm>
          <a:prstGeom prst="rect">
            <a:avLst/>
          </a:prstGeom>
        </p:spPr>
      </p:pic>
      <p:cxnSp>
        <p:nvCxnSpPr>
          <p:cNvPr id="44" name="Straight Arrow Connector 43"/>
          <p:cNvCxnSpPr>
            <a:stCxn id="43" idx="4"/>
          </p:cNvCxnSpPr>
          <p:nvPr/>
        </p:nvCxnSpPr>
        <p:spPr>
          <a:xfrm rot="16200000" flipH="1">
            <a:off x="6204139" y="2303875"/>
            <a:ext cx="3960440" cy="102611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2" name="TextBox 51"/>
          <p:cNvSpPr txBox="1"/>
          <p:nvPr/>
        </p:nvSpPr>
        <p:spPr>
          <a:xfrm>
            <a:off x="8337376" y="6002124"/>
            <a:ext cx="1224136" cy="523220"/>
          </a:xfrm>
          <a:prstGeom prst="rect">
            <a:avLst/>
          </a:prstGeom>
          <a:noFill/>
        </p:spPr>
        <p:txBody>
          <a:bodyPr wrap="square" rtlCol="0">
            <a:spAutoFit/>
          </a:bodyPr>
          <a:lstStyle/>
          <a:p>
            <a:r>
              <a:rPr lang="fr-FR" sz="1400" b="1" dirty="0" err="1" smtClean="0"/>
              <a:t>Severity</a:t>
            </a:r>
            <a:r>
              <a:rPr lang="fr-FR" sz="1400" b="1" dirty="0" smtClean="0"/>
              <a:t> of all 9 scenarios</a:t>
            </a:r>
            <a:endParaRPr lang="fr-FR" sz="1400" b="1" dirty="0"/>
          </a:p>
        </p:txBody>
      </p:sp>
    </p:spTree>
    <p:extLst>
      <p:ext uri="{BB962C8B-B14F-4D97-AF65-F5344CB8AC3E}">
        <p14:creationId xmlns:p14="http://schemas.microsoft.com/office/powerpoint/2010/main" val="33521212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ight Arrow 104"/>
          <p:cNvSpPr/>
          <p:nvPr/>
        </p:nvSpPr>
        <p:spPr>
          <a:xfrm>
            <a:off x="1440959" y="1989466"/>
            <a:ext cx="3624260" cy="39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ight Arrow 105"/>
          <p:cNvSpPr/>
          <p:nvPr/>
        </p:nvSpPr>
        <p:spPr>
          <a:xfrm>
            <a:off x="1440959" y="2677731"/>
            <a:ext cx="3624260" cy="39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ight Arrow 106"/>
          <p:cNvSpPr/>
          <p:nvPr/>
        </p:nvSpPr>
        <p:spPr>
          <a:xfrm>
            <a:off x="1440959" y="3406611"/>
            <a:ext cx="3624260" cy="3975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Rectangle 103"/>
          <p:cNvSpPr/>
          <p:nvPr/>
        </p:nvSpPr>
        <p:spPr>
          <a:xfrm>
            <a:off x="6033120" y="4277330"/>
            <a:ext cx="3024335" cy="24640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defTabSz="1257300">
              <a:tabLst>
                <a:tab pos="1257300" algn="l"/>
                <a:tab pos="2155825" algn="l"/>
              </a:tabLst>
            </a:pPr>
            <a:r>
              <a:rPr lang="fr-FR" dirty="0" err="1" smtClean="0"/>
              <a:t>Step</a:t>
            </a:r>
            <a:r>
              <a:rPr lang="fr-FR" dirty="0" smtClean="0"/>
              <a:t> n	n+1	n+2</a:t>
            </a:r>
            <a:endParaRPr lang="fr-FR" dirty="0"/>
          </a:p>
        </p:txBody>
      </p:sp>
      <p:sp>
        <p:nvSpPr>
          <p:cNvPr id="103" name="Rectangle 102"/>
          <p:cNvSpPr/>
          <p:nvPr/>
        </p:nvSpPr>
        <p:spPr>
          <a:xfrm>
            <a:off x="776536" y="1700808"/>
            <a:ext cx="1152128" cy="2520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dirty="0" err="1" smtClean="0"/>
              <a:t>Step</a:t>
            </a:r>
            <a:r>
              <a:rPr lang="fr-FR" dirty="0" smtClean="0"/>
              <a:t> n</a:t>
            </a:r>
            <a:endParaRPr lang="fr-FR" dirty="0"/>
          </a:p>
        </p:txBody>
      </p:sp>
      <p:sp>
        <p:nvSpPr>
          <p:cNvPr id="2" name="Title 1"/>
          <p:cNvSpPr>
            <a:spLocks noGrp="1"/>
          </p:cNvSpPr>
          <p:nvPr>
            <p:ph type="title"/>
          </p:nvPr>
        </p:nvSpPr>
        <p:spPr>
          <a:xfrm>
            <a:off x="495300" y="269776"/>
            <a:ext cx="8915400" cy="1143000"/>
          </a:xfrm>
        </p:spPr>
        <p:txBody>
          <a:bodyPr>
            <a:noAutofit/>
          </a:bodyPr>
          <a:lstStyle/>
          <a:p>
            <a:r>
              <a:rPr lang="fr-FR" sz="3600" b="1" dirty="0" smtClean="0"/>
              <a:t>COMBINATORICS</a:t>
            </a:r>
            <a:br>
              <a:rPr lang="fr-FR" sz="3600" b="1" dirty="0" smtClean="0"/>
            </a:br>
            <a:r>
              <a:rPr lang="fr-FR" sz="3600" b="1" dirty="0" smtClean="0"/>
              <a:t>via FMECAENGINE automation</a:t>
            </a:r>
            <a:endParaRPr lang="fr-FR" sz="3600" b="1" dirty="0"/>
          </a:p>
        </p:txBody>
      </p:sp>
      <p:pic>
        <p:nvPicPr>
          <p:cNvPr id="67" name="Picture 66"/>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28410" t="10940" r="28049" b="10498"/>
          <a:stretch/>
        </p:blipFill>
        <p:spPr bwMode="auto">
          <a:xfrm>
            <a:off x="1064568" y="1854670"/>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28862" t="11309" r="28410" b="10641"/>
          <a:stretch/>
        </p:blipFill>
        <p:spPr bwMode="auto">
          <a:xfrm>
            <a:off x="2078417" y="1848758"/>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l="28320" t="10160" r="28772" b="10477"/>
          <a:stretch/>
        </p:blipFill>
        <p:spPr bwMode="auto">
          <a:xfrm>
            <a:off x="3098546" y="1844824"/>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28229" t="10653" r="28591" b="10476"/>
          <a:stretch/>
        </p:blipFill>
        <p:spPr bwMode="auto">
          <a:xfrm>
            <a:off x="4118675" y="1853732"/>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81"/>
          <p:cNvPicPr>
            <a:picLocks noChangeAspect="1" noChangeArrowheads="1"/>
          </p:cNvPicPr>
          <p:nvPr/>
        </p:nvPicPr>
        <p:blipFill rotWithShape="1">
          <a:blip r:embed="rId10"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1064568" y="2569274"/>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82"/>
          <p:cNvPicPr>
            <a:picLocks noChangeAspect="1" noChangeArrowheads="1"/>
          </p:cNvPicPr>
          <p:nvPr/>
        </p:nvPicPr>
        <p:blipFill rotWithShape="1">
          <a:blip r:embed="rId11"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1064568" y="3298154"/>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83"/>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28862" t="11309" r="28410" b="10641"/>
          <a:stretch/>
        </p:blipFill>
        <p:spPr bwMode="auto">
          <a:xfrm>
            <a:off x="2078417" y="2563362"/>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84"/>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l="28320" t="10160" r="28772" b="10477"/>
          <a:stretch/>
        </p:blipFill>
        <p:spPr bwMode="auto">
          <a:xfrm>
            <a:off x="3098546" y="2559428"/>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8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8229" t="10653" r="28591" b="10476"/>
          <a:stretch/>
        </p:blipFill>
        <p:spPr bwMode="auto">
          <a:xfrm>
            <a:off x="4118675" y="2568336"/>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86"/>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28862" t="11309" r="28410" b="10641"/>
          <a:stretch/>
        </p:blipFill>
        <p:spPr bwMode="auto">
          <a:xfrm>
            <a:off x="2078417" y="3292242"/>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8" name="Picture 87"/>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l="28320" t="10160" r="28772" b="10477"/>
          <a:stretch/>
        </p:blipFill>
        <p:spPr bwMode="auto">
          <a:xfrm>
            <a:off x="3098546" y="3288308"/>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88"/>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28229" t="10653" r="28591" b="10476"/>
          <a:stretch/>
        </p:blipFill>
        <p:spPr bwMode="auto">
          <a:xfrm>
            <a:off x="4118675" y="3297216"/>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89"/>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28410" t="10940" r="28049" b="10498"/>
          <a:stretch/>
        </p:blipFill>
        <p:spPr bwMode="auto">
          <a:xfrm>
            <a:off x="5084696" y="4443634"/>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90"/>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28862" t="11309" r="28410" b="10641"/>
          <a:stretch/>
        </p:blipFill>
        <p:spPr bwMode="auto">
          <a:xfrm>
            <a:off x="6098545" y="4437722"/>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91"/>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l="28320" t="10160" r="28772" b="10477"/>
          <a:stretch/>
        </p:blipFill>
        <p:spPr bwMode="auto">
          <a:xfrm>
            <a:off x="7118674" y="4433788"/>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92"/>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l="28229" t="10653" r="28591" b="10476"/>
          <a:stretch/>
        </p:blipFill>
        <p:spPr bwMode="auto">
          <a:xfrm>
            <a:off x="8138803" y="4442696"/>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93"/>
          <p:cNvPicPr>
            <a:picLocks noChangeAspect="1" noChangeArrowheads="1"/>
          </p:cNvPicPr>
          <p:nvPr/>
        </p:nvPicPr>
        <p:blipFill rotWithShape="1">
          <a:blip r:embed="rId10"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l="28410" t="10940" r="28049" b="10498"/>
          <a:stretch/>
        </p:blipFill>
        <p:spPr bwMode="auto">
          <a:xfrm>
            <a:off x="5084696" y="5158238"/>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94"/>
          <p:cNvPicPr>
            <a:picLocks noChangeAspect="1" noChangeArrowheads="1"/>
          </p:cNvPicPr>
          <p:nvPr/>
        </p:nvPicPr>
        <p:blipFill rotWithShape="1">
          <a:blip r:embed="rId11"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28410" t="10940" r="28049" b="10498"/>
          <a:stretch/>
        </p:blipFill>
        <p:spPr bwMode="auto">
          <a:xfrm>
            <a:off x="5084696" y="5887118"/>
            <a:ext cx="681126" cy="61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noChangeArrowheads="1"/>
          </p:cNvPicPr>
          <p:nvPr/>
        </p:nvPicPr>
        <p:blipFill rotWithShape="1">
          <a:blip r:embed="rId13"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28862" t="11309" r="28410" b="10641"/>
          <a:stretch/>
        </p:blipFill>
        <p:spPr bwMode="auto">
          <a:xfrm>
            <a:off x="6098545" y="5152326"/>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96"/>
          <p:cNvPicPr>
            <a:picLocks noChangeAspect="1" noChangeArrowheads="1"/>
          </p:cNvPicPr>
          <p:nvPr/>
        </p:nvPicPr>
        <p:blipFill rotWithShape="1">
          <a:blip r:embed="rId14" cstate="print">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28320" t="10160" r="28772" b="10477"/>
          <a:stretch/>
        </p:blipFill>
        <p:spPr bwMode="auto">
          <a:xfrm>
            <a:off x="7118674" y="5148392"/>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97"/>
          <p:cNvPicPr>
            <a:picLocks noChangeAspect="1" noChangeArrowheads="1"/>
          </p:cNvPicPr>
          <p:nvPr/>
        </p:nvPicPr>
        <p:blipFill rotWithShape="1">
          <a:blip r:embed="rId15" cstate="print">
            <a:extLst>
              <a:ext uri="{BEBA8EAE-BF5A-486C-A8C5-ECC9F3942E4B}">
                <a14:imgProps xmlns:a14="http://schemas.microsoft.com/office/drawing/2010/main">
                  <a14:imgLayer r:embed="rId9">
                    <a14:imgEffect>
                      <a14:saturation sat="66000"/>
                    </a14:imgEffect>
                  </a14:imgLayer>
                </a14:imgProps>
              </a:ext>
              <a:ext uri="{28A0092B-C50C-407E-A947-70E740481C1C}">
                <a14:useLocalDpi xmlns:a14="http://schemas.microsoft.com/office/drawing/2010/main" val="0"/>
              </a:ext>
            </a:extLst>
          </a:blip>
          <a:srcRect l="28229" t="10653" r="28591" b="10476"/>
          <a:stretch/>
        </p:blipFill>
        <p:spPr bwMode="auto">
          <a:xfrm>
            <a:off x="8138803" y="5157300"/>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 name="Picture 98"/>
          <p:cNvPicPr>
            <a:picLocks noChangeAspect="1" noChangeArrowheads="1"/>
          </p:cNvPicPr>
          <p:nvPr/>
        </p:nvPicPr>
        <p:blipFill rotWithShape="1">
          <a:blip r:embed="rId16"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28862" t="11309" r="28410" b="10641"/>
          <a:stretch/>
        </p:blipFill>
        <p:spPr bwMode="auto">
          <a:xfrm>
            <a:off x="6098545" y="5881206"/>
            <a:ext cx="685580" cy="626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 name="Picture 99"/>
          <p:cNvPicPr>
            <a:picLocks noChangeAspect="1" noChangeArrowheads="1"/>
          </p:cNvPicPr>
          <p:nvPr/>
        </p:nvPicPr>
        <p:blipFill rotWithShape="1">
          <a:blip r:embed="rId17"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28320" t="10160" r="28772" b="10477"/>
          <a:stretch/>
        </p:blipFill>
        <p:spPr bwMode="auto">
          <a:xfrm>
            <a:off x="7118674" y="5877272"/>
            <a:ext cx="685580" cy="63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100"/>
          <p:cNvPicPr>
            <a:picLocks noChangeAspect="1" noChangeArrowheads="1"/>
          </p:cNvPicPr>
          <p:nvPr/>
        </p:nvPicPr>
        <p:blipFill rotWithShape="1">
          <a:blip r:embed="rId18" cstate="print">
            <a:extLst>
              <a:ext uri="{BEBA8EAE-BF5A-486C-A8C5-ECC9F3942E4B}">
                <a14:imgProps xmlns:a14="http://schemas.microsoft.com/office/drawing/2010/main">
                  <a14:imgLayer r:embed="rId9">
                    <a14:imgEffect>
                      <a14:saturation sat="33000"/>
                    </a14:imgEffect>
                  </a14:imgLayer>
                </a14:imgProps>
              </a:ext>
              <a:ext uri="{28A0092B-C50C-407E-A947-70E740481C1C}">
                <a14:useLocalDpi xmlns:a14="http://schemas.microsoft.com/office/drawing/2010/main" val="0"/>
              </a:ext>
            </a:extLst>
          </a:blip>
          <a:srcRect l="28229" t="10653" r="28591" b="10476"/>
          <a:stretch/>
        </p:blipFill>
        <p:spPr bwMode="auto">
          <a:xfrm>
            <a:off x="8138803" y="5886180"/>
            <a:ext cx="674719" cy="61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TextBox 107"/>
          <p:cNvSpPr txBox="1"/>
          <p:nvPr/>
        </p:nvSpPr>
        <p:spPr>
          <a:xfrm>
            <a:off x="5241032" y="2387000"/>
            <a:ext cx="4464496" cy="1015663"/>
          </a:xfrm>
          <a:prstGeom prst="rect">
            <a:avLst/>
          </a:prstGeom>
          <a:noFill/>
        </p:spPr>
        <p:txBody>
          <a:bodyPr wrap="square" rtlCol="0">
            <a:spAutoFit/>
          </a:bodyPr>
          <a:lstStyle/>
          <a:p>
            <a:r>
              <a:rPr lang="fr-FR" sz="2000" dirty="0" smtClean="0"/>
              <a:t>The perturbation </a:t>
            </a:r>
            <a:r>
              <a:rPr lang="fr-FR" sz="2000" dirty="0" err="1" smtClean="0"/>
              <a:t>is</a:t>
            </a:r>
            <a:r>
              <a:rPr lang="fr-FR" sz="2000" dirty="0" smtClean="0"/>
              <a:t> </a:t>
            </a:r>
            <a:r>
              <a:rPr lang="fr-FR" sz="2000" dirty="0" err="1" smtClean="0"/>
              <a:t>applied</a:t>
            </a:r>
            <a:r>
              <a:rPr lang="fr-FR" sz="2000" dirty="0" smtClean="0"/>
              <a:t> </a:t>
            </a:r>
            <a:r>
              <a:rPr lang="fr-FR" sz="2000" dirty="0" err="1" smtClean="0"/>
              <a:t>only</a:t>
            </a:r>
            <a:r>
              <a:rPr lang="fr-FR" sz="2000" dirty="0" smtClean="0"/>
              <a:t> to </a:t>
            </a:r>
            <a:r>
              <a:rPr lang="fr-FR" sz="2000" b="1" dirty="0" err="1" smtClean="0"/>
              <a:t>step</a:t>
            </a:r>
            <a:r>
              <a:rPr lang="fr-FR" sz="2000" b="1" dirty="0" smtClean="0"/>
              <a:t> </a:t>
            </a:r>
            <a:r>
              <a:rPr lang="fr-FR" sz="2000" b="1" i="1" dirty="0" smtClean="0"/>
              <a:t>n</a:t>
            </a:r>
          </a:p>
          <a:p>
            <a:r>
              <a:rPr lang="fr-FR" sz="2000" dirty="0" smtClean="0"/>
              <a:t>and </a:t>
            </a:r>
            <a:r>
              <a:rPr lang="fr-FR" sz="2000" dirty="0" err="1" smtClean="0"/>
              <a:t>then</a:t>
            </a:r>
            <a:r>
              <a:rPr lang="fr-FR" sz="2000" dirty="0" smtClean="0"/>
              <a:t> </a:t>
            </a:r>
            <a:r>
              <a:rPr lang="fr-FR" sz="2000" dirty="0" err="1" smtClean="0"/>
              <a:t>propagated</a:t>
            </a:r>
            <a:r>
              <a:rPr lang="fr-FR" sz="2000" dirty="0" smtClean="0"/>
              <a:t> to </a:t>
            </a:r>
            <a:r>
              <a:rPr lang="fr-FR" sz="2000" dirty="0" err="1" smtClean="0"/>
              <a:t>dependent</a:t>
            </a:r>
            <a:r>
              <a:rPr lang="fr-FR" sz="2000" dirty="0" smtClean="0"/>
              <a:t> </a:t>
            </a:r>
            <a:r>
              <a:rPr lang="fr-FR" sz="2000" dirty="0" err="1" smtClean="0"/>
              <a:t>steps</a:t>
            </a:r>
            <a:endParaRPr lang="fr-FR" sz="2000" dirty="0" smtClean="0"/>
          </a:p>
          <a:p>
            <a:r>
              <a:rPr lang="fr-FR" sz="2000" i="1" dirty="0" smtClean="0"/>
              <a:t>(</a:t>
            </a:r>
            <a:r>
              <a:rPr lang="fr-FR" sz="2000" i="1" dirty="0" err="1" smtClean="0"/>
              <a:t>e.g</a:t>
            </a:r>
            <a:r>
              <a:rPr lang="fr-FR" sz="2000" i="1" dirty="0" smtClean="0"/>
              <a:t>. local change of </a:t>
            </a:r>
            <a:r>
              <a:rPr lang="fr-FR" sz="2000" i="1" dirty="0" err="1" smtClean="0"/>
              <a:t>temperature</a:t>
            </a:r>
            <a:r>
              <a:rPr lang="fr-FR" sz="2000" i="1" dirty="0" smtClean="0"/>
              <a:t>/time)</a:t>
            </a:r>
          </a:p>
        </p:txBody>
      </p:sp>
      <p:sp>
        <p:nvSpPr>
          <p:cNvPr id="109" name="TextBox 108"/>
          <p:cNvSpPr txBox="1"/>
          <p:nvPr/>
        </p:nvSpPr>
        <p:spPr>
          <a:xfrm>
            <a:off x="416496" y="4950553"/>
            <a:ext cx="4526968" cy="1015663"/>
          </a:xfrm>
          <a:prstGeom prst="rect">
            <a:avLst/>
          </a:prstGeom>
          <a:noFill/>
        </p:spPr>
        <p:txBody>
          <a:bodyPr wrap="square" rtlCol="0">
            <a:spAutoFit/>
          </a:bodyPr>
          <a:lstStyle/>
          <a:p>
            <a:r>
              <a:rPr lang="fr-FR" sz="2000" dirty="0" smtClean="0"/>
              <a:t>The perturbation </a:t>
            </a:r>
            <a:r>
              <a:rPr lang="fr-FR" sz="2000" dirty="0" err="1" smtClean="0"/>
              <a:t>is</a:t>
            </a:r>
            <a:r>
              <a:rPr lang="fr-FR" sz="2000" dirty="0" smtClean="0"/>
              <a:t> </a:t>
            </a:r>
            <a:r>
              <a:rPr lang="fr-FR" sz="2000" dirty="0" err="1" smtClean="0"/>
              <a:t>applied</a:t>
            </a:r>
            <a:r>
              <a:rPr lang="fr-FR" sz="2000" dirty="0" smtClean="0"/>
              <a:t> to </a:t>
            </a:r>
            <a:r>
              <a:rPr lang="fr-FR" sz="2000" b="1" dirty="0" smtClean="0"/>
              <a:t>all </a:t>
            </a:r>
            <a:r>
              <a:rPr lang="fr-FR" sz="2000" b="1" dirty="0" err="1" smtClean="0"/>
              <a:t>steps</a:t>
            </a:r>
            <a:r>
              <a:rPr lang="fr-FR" sz="2000" b="1" dirty="0" smtClean="0"/>
              <a:t> </a:t>
            </a:r>
            <a:r>
              <a:rPr lang="fr-FR" sz="2000" dirty="0" smtClean="0"/>
              <a:t>n,n+1,n+2,n+3…</a:t>
            </a:r>
          </a:p>
          <a:p>
            <a:r>
              <a:rPr lang="fr-FR" sz="2000" i="1" dirty="0"/>
              <a:t>(</a:t>
            </a:r>
            <a:r>
              <a:rPr lang="fr-FR" sz="2000" i="1" dirty="0" err="1"/>
              <a:t>e.g</a:t>
            </a:r>
            <a:r>
              <a:rPr lang="fr-FR" sz="2000" i="1" dirty="0"/>
              <a:t>. </a:t>
            </a:r>
            <a:r>
              <a:rPr lang="fr-FR" sz="2000" i="1" dirty="0" err="1" smtClean="0"/>
              <a:t>small</a:t>
            </a:r>
            <a:r>
              <a:rPr lang="fr-FR" sz="2000" i="1" dirty="0" smtClean="0"/>
              <a:t>/medium/large </a:t>
            </a:r>
            <a:r>
              <a:rPr lang="fr-FR" sz="2000" i="1" dirty="0" err="1" smtClean="0"/>
              <a:t>molecules</a:t>
            </a:r>
            <a:r>
              <a:rPr lang="fr-FR" sz="2000" i="1" dirty="0" smtClean="0"/>
              <a:t>)</a:t>
            </a:r>
            <a:endParaRPr lang="fr-FR" sz="2000" i="1" dirty="0"/>
          </a:p>
        </p:txBody>
      </p:sp>
      <p:sp>
        <p:nvSpPr>
          <p:cNvPr id="110" name="Notched Right Arrow 109"/>
          <p:cNvSpPr/>
          <p:nvPr/>
        </p:nvSpPr>
        <p:spPr>
          <a:xfrm>
            <a:off x="8625408" y="4557697"/>
            <a:ext cx="810878" cy="385955"/>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1" name="Notched Right Arrow 110"/>
          <p:cNvSpPr/>
          <p:nvPr/>
        </p:nvSpPr>
        <p:spPr>
          <a:xfrm>
            <a:off x="7593321" y="4540280"/>
            <a:ext cx="810878" cy="385955"/>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2" name="Notched Right Arrow 111"/>
          <p:cNvSpPr/>
          <p:nvPr/>
        </p:nvSpPr>
        <p:spPr>
          <a:xfrm>
            <a:off x="6596496" y="4557880"/>
            <a:ext cx="810878" cy="38595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3" name="Notched Right Arrow 112"/>
          <p:cNvSpPr/>
          <p:nvPr/>
        </p:nvSpPr>
        <p:spPr>
          <a:xfrm>
            <a:off x="5483665" y="4557880"/>
            <a:ext cx="810878" cy="385955"/>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14" name="Notched Right Arrow 113"/>
          <p:cNvSpPr/>
          <p:nvPr/>
        </p:nvSpPr>
        <p:spPr>
          <a:xfrm>
            <a:off x="8625408" y="5272301"/>
            <a:ext cx="810878" cy="385955"/>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5" name="Notched Right Arrow 114"/>
          <p:cNvSpPr/>
          <p:nvPr/>
        </p:nvSpPr>
        <p:spPr>
          <a:xfrm>
            <a:off x="7593321" y="5254884"/>
            <a:ext cx="810878" cy="385955"/>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16" name="Notched Right Arrow 115"/>
          <p:cNvSpPr/>
          <p:nvPr/>
        </p:nvSpPr>
        <p:spPr>
          <a:xfrm>
            <a:off x="6596496" y="5272484"/>
            <a:ext cx="810878" cy="38595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17" name="Notched Right Arrow 116"/>
          <p:cNvSpPr/>
          <p:nvPr/>
        </p:nvSpPr>
        <p:spPr>
          <a:xfrm>
            <a:off x="5483665" y="5272484"/>
            <a:ext cx="810878" cy="385955"/>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18" name="Notched Right Arrow 117"/>
          <p:cNvSpPr/>
          <p:nvPr/>
        </p:nvSpPr>
        <p:spPr>
          <a:xfrm>
            <a:off x="8596932" y="6001181"/>
            <a:ext cx="810878" cy="385955"/>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p>
        </p:txBody>
      </p:sp>
      <p:sp>
        <p:nvSpPr>
          <p:cNvPr id="119" name="Notched Right Arrow 118"/>
          <p:cNvSpPr/>
          <p:nvPr/>
        </p:nvSpPr>
        <p:spPr>
          <a:xfrm>
            <a:off x="7564845" y="5983764"/>
            <a:ext cx="810878" cy="385955"/>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120" name="Notched Right Arrow 119"/>
          <p:cNvSpPr/>
          <p:nvPr/>
        </p:nvSpPr>
        <p:spPr>
          <a:xfrm>
            <a:off x="6568020" y="6001364"/>
            <a:ext cx="810878" cy="385955"/>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21" name="Notched Right Arrow 120"/>
          <p:cNvSpPr/>
          <p:nvPr/>
        </p:nvSpPr>
        <p:spPr>
          <a:xfrm>
            <a:off x="5455189" y="6001364"/>
            <a:ext cx="810878" cy="385955"/>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94611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ScreenShot013.png"/>
          <p:cNvPicPr>
            <a:picLocks noChangeAspect="1"/>
          </p:cNvPicPr>
          <p:nvPr/>
        </p:nvPicPr>
        <p:blipFill>
          <a:blip r:embed="rId3" cstate="print"/>
          <a:stretch>
            <a:fillRect/>
          </a:stretch>
        </p:blipFill>
        <p:spPr>
          <a:xfrm>
            <a:off x="0" y="1124744"/>
            <a:ext cx="9906000" cy="3384376"/>
          </a:xfrm>
          <a:prstGeom prst="rect">
            <a:avLst/>
          </a:prstGeom>
        </p:spPr>
      </p:pic>
      <p:sp>
        <p:nvSpPr>
          <p:cNvPr id="40" name="Flowchart: Alternate Process 39"/>
          <p:cNvSpPr/>
          <p:nvPr/>
        </p:nvSpPr>
        <p:spPr>
          <a:xfrm>
            <a:off x="8123043" y="4867053"/>
            <a:ext cx="1510706" cy="1329609"/>
          </a:xfrm>
          <a:prstGeom prst="flowChartAlternateProcess">
            <a:avLst/>
          </a:prstGeom>
          <a:no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8" name="Flowchart: Alternate Process 37"/>
          <p:cNvSpPr/>
          <p:nvPr/>
        </p:nvSpPr>
        <p:spPr>
          <a:xfrm>
            <a:off x="135290" y="4804569"/>
            <a:ext cx="929277" cy="1295487"/>
          </a:xfrm>
          <a:prstGeom prst="flowChartAlternateProcess">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9" name="Flowchart: Alternate Process 38"/>
          <p:cNvSpPr/>
          <p:nvPr/>
        </p:nvSpPr>
        <p:spPr>
          <a:xfrm>
            <a:off x="3944888" y="5312094"/>
            <a:ext cx="2385075" cy="1501282"/>
          </a:xfrm>
          <a:prstGeom prst="flowChartAlternateProcess">
            <a:avLst/>
          </a:prstGeom>
          <a:no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495300" y="-27384"/>
            <a:ext cx="8915400" cy="1143000"/>
          </a:xfrm>
        </p:spPr>
        <p:txBody>
          <a:bodyPr>
            <a:normAutofit fontScale="90000"/>
          </a:bodyPr>
          <a:lstStyle/>
          <a:p>
            <a:pPr algn="l"/>
            <a:r>
              <a:rPr lang="fr-FR" sz="3600" b="1" dirty="0" smtClean="0"/>
              <a:t>ADVANCED EXAMPLE</a:t>
            </a:r>
            <a:r>
              <a:rPr lang="fr-FR" dirty="0" smtClean="0"/>
              <a:t/>
            </a:r>
            <a:br>
              <a:rPr lang="fr-FR" dirty="0" smtClean="0"/>
            </a:br>
            <a:r>
              <a:rPr lang="fr-FR" sz="2700" dirty="0" smtClean="0"/>
              <a:t>INPUT TABLE </a:t>
            </a:r>
            <a:r>
              <a:rPr lang="fr-FR" sz="2000" b="1" dirty="0" smtClean="0"/>
              <a:t>(automation </a:t>
            </a:r>
            <a:r>
              <a:rPr lang="fr-FR" sz="2000" b="1" dirty="0" err="1" smtClean="0"/>
              <a:t>columns</a:t>
            </a:r>
            <a:r>
              <a:rPr lang="fr-FR" sz="2000" b="1" dirty="0" smtClean="0"/>
              <a:t>: </a:t>
            </a:r>
            <a:r>
              <a:rPr lang="fr-FR" sz="2000" b="1" dirty="0" err="1" smtClean="0"/>
              <a:t>Foscale</a:t>
            </a:r>
            <a:r>
              <a:rPr lang="fr-FR" sz="2000" b="1" dirty="0" smtClean="0"/>
              <a:t>, </a:t>
            </a:r>
            <a:r>
              <a:rPr lang="fr-FR" sz="2000" b="1" dirty="0" err="1" smtClean="0"/>
              <a:t>Kscale</a:t>
            </a:r>
            <a:r>
              <a:rPr lang="fr-FR" sz="2000" b="1" dirty="0" smtClean="0"/>
              <a:t>)</a:t>
            </a:r>
            <a:br>
              <a:rPr lang="fr-FR" sz="2000" b="1" dirty="0" smtClean="0"/>
            </a:br>
            <a:r>
              <a:rPr lang="fr-FR" sz="2000" b="1" dirty="0" smtClean="0"/>
              <a:t>All </a:t>
            </a:r>
            <a:r>
              <a:rPr lang="fr-FR" sz="2000" b="1" dirty="0" err="1" smtClean="0"/>
              <a:t>valid</a:t>
            </a:r>
            <a:r>
              <a:rPr lang="fr-FR" sz="2000" b="1" dirty="0" smtClean="0"/>
              <a:t> </a:t>
            </a:r>
            <a:r>
              <a:rPr lang="fr-FR" sz="2000" b="1" dirty="0" err="1" smtClean="0"/>
              <a:t>Matlab</a:t>
            </a:r>
            <a:r>
              <a:rPr lang="fr-FR" sz="2000" b="1" dirty="0" smtClean="0"/>
              <a:t> syntaxes are </a:t>
            </a:r>
            <a:r>
              <a:rPr lang="fr-FR" sz="2000" b="1" dirty="0" err="1" smtClean="0"/>
              <a:t>eligible</a:t>
            </a:r>
            <a:endParaRPr lang="fr-FR" b="1" dirty="0"/>
          </a:p>
        </p:txBody>
      </p:sp>
      <p:grpSp>
        <p:nvGrpSpPr>
          <p:cNvPr id="4" name="Group 3"/>
          <p:cNvGrpSpPr/>
          <p:nvPr/>
        </p:nvGrpSpPr>
        <p:grpSpPr>
          <a:xfrm>
            <a:off x="6127038" y="182335"/>
            <a:ext cx="3506711" cy="991012"/>
            <a:chOff x="1155230" y="2455937"/>
            <a:chExt cx="8088247" cy="2758960"/>
          </a:xfrm>
        </p:grpSpPr>
        <p:sp>
          <p:nvSpPr>
            <p:cNvPr id="5" name="Bent Arrow 4"/>
            <p:cNvSpPr/>
            <p:nvPr/>
          </p:nvSpPr>
          <p:spPr>
            <a:xfrm rot="1337777" flipH="1" flipV="1">
              <a:off x="2288339" y="3519132"/>
              <a:ext cx="663074" cy="864096"/>
            </a:xfrm>
            <a:prstGeom prst="bentArrow">
              <a:avLst>
                <a:gd name="adj1" fmla="val 25000"/>
                <a:gd name="adj2" fmla="val 25000"/>
                <a:gd name="adj3" fmla="val 13806"/>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100">
                <a:solidFill>
                  <a:schemeClr val="tx1"/>
                </a:solidFill>
              </a:endParaRPr>
            </a:p>
          </p:txBody>
        </p:sp>
        <p:sp>
          <p:nvSpPr>
            <p:cNvPr id="6" name="Bent Arrow 5"/>
            <p:cNvSpPr/>
            <p:nvPr/>
          </p:nvSpPr>
          <p:spPr>
            <a:xfrm rot="1337777" flipH="1" flipV="1">
              <a:off x="4120893" y="3519132"/>
              <a:ext cx="663074" cy="864096"/>
            </a:xfrm>
            <a:prstGeom prst="bentArrow">
              <a:avLst>
                <a:gd name="adj1" fmla="val 25000"/>
                <a:gd name="adj2" fmla="val 25000"/>
                <a:gd name="adj3" fmla="val 13806"/>
                <a:gd name="adj4" fmla="val 437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100">
                <a:solidFill>
                  <a:schemeClr val="tx1"/>
                </a:solidFill>
              </a:endParaRPr>
            </a:p>
          </p:txBody>
        </p:sp>
        <p:sp>
          <p:nvSpPr>
            <p:cNvPr id="7" name="Bent Arrow 6"/>
            <p:cNvSpPr/>
            <p:nvPr/>
          </p:nvSpPr>
          <p:spPr>
            <a:xfrm rot="1337777" flipH="1" flipV="1">
              <a:off x="5993101" y="3548527"/>
              <a:ext cx="663074" cy="864096"/>
            </a:xfrm>
            <a:prstGeom prst="bentArrow">
              <a:avLst>
                <a:gd name="adj1" fmla="val 25000"/>
                <a:gd name="adj2" fmla="val 25000"/>
                <a:gd name="adj3" fmla="val 13806"/>
                <a:gd name="adj4" fmla="val 4375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solidFill>
                  <a:schemeClr val="tx1"/>
                </a:solidFill>
              </a:endParaRPr>
            </a:p>
          </p:txBody>
        </p:sp>
        <p:pic>
          <p:nvPicPr>
            <p:cNvPr id="8" name="Picture 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410" t="10940" r="28049" b="10498"/>
            <a:stretch/>
          </p:blipFill>
          <p:spPr bwMode="auto">
            <a:xfrm>
              <a:off x="1393817" y="3055514"/>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862" t="11309" r="28410" b="10641"/>
            <a:stretch/>
          </p:blipFill>
          <p:spPr bwMode="auto">
            <a:xfrm>
              <a:off x="3256236" y="3043225"/>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320" t="10160" r="28772" b="10477"/>
            <a:stretch/>
          </p:blipFill>
          <p:spPr bwMode="auto">
            <a:xfrm>
              <a:off x="5127776" y="3035050"/>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229" t="10653" r="28591" b="10476"/>
            <a:stretch/>
          </p:blipFill>
          <p:spPr bwMode="auto">
            <a:xfrm>
              <a:off x="6999318" y="3053563"/>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Notched Right Arrow 11"/>
            <p:cNvSpPr/>
            <p:nvPr/>
          </p:nvSpPr>
          <p:spPr>
            <a:xfrm>
              <a:off x="8102562" y="3445536"/>
              <a:ext cx="1140915" cy="475650"/>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sz="1100"/>
            </a:p>
          </p:txBody>
        </p:sp>
        <p:sp>
          <p:nvSpPr>
            <p:cNvPr id="13" name="Bent Arrow 12"/>
            <p:cNvSpPr/>
            <p:nvPr/>
          </p:nvSpPr>
          <p:spPr>
            <a:xfrm rot="5400000">
              <a:off x="1317248" y="2495501"/>
              <a:ext cx="612068" cy="936104"/>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100">
                <a:solidFill>
                  <a:schemeClr val="tx1"/>
                </a:solidFill>
              </a:endParaRPr>
            </a:p>
          </p:txBody>
        </p:sp>
        <p:sp>
          <p:nvSpPr>
            <p:cNvPr id="14" name="Bent Arrow 13"/>
            <p:cNvSpPr/>
            <p:nvPr/>
          </p:nvSpPr>
          <p:spPr>
            <a:xfrm rot="1337777">
              <a:off x="6795946" y="2950740"/>
              <a:ext cx="663074" cy="864096"/>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solidFill>
                  <a:schemeClr val="tx1"/>
                </a:solidFill>
              </a:endParaRPr>
            </a:p>
          </p:txBody>
        </p:sp>
        <p:sp>
          <p:nvSpPr>
            <p:cNvPr id="15" name="Notched Right Arrow 14"/>
            <p:cNvSpPr/>
            <p:nvPr/>
          </p:nvSpPr>
          <p:spPr>
            <a:xfrm>
              <a:off x="6230354" y="3456212"/>
              <a:ext cx="1140915" cy="475650"/>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sz="1100"/>
            </a:p>
          </p:txBody>
        </p:sp>
        <p:sp>
          <p:nvSpPr>
            <p:cNvPr id="16" name="Bent Arrow 15"/>
            <p:cNvSpPr/>
            <p:nvPr/>
          </p:nvSpPr>
          <p:spPr>
            <a:xfrm rot="1337777">
              <a:off x="4923738" y="2921345"/>
              <a:ext cx="663074" cy="864096"/>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100">
                <a:solidFill>
                  <a:schemeClr val="tx1"/>
                </a:solidFill>
              </a:endParaRPr>
            </a:p>
          </p:txBody>
        </p:sp>
        <p:sp>
          <p:nvSpPr>
            <p:cNvPr id="17" name="Notched Right Arrow 16"/>
            <p:cNvSpPr/>
            <p:nvPr/>
          </p:nvSpPr>
          <p:spPr>
            <a:xfrm>
              <a:off x="4280137" y="3456212"/>
              <a:ext cx="1140915" cy="475650"/>
            </a:xfrm>
            <a:prstGeom prst="notch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sz="1100"/>
            </a:p>
          </p:txBody>
        </p:sp>
        <p:sp>
          <p:nvSpPr>
            <p:cNvPr id="18" name="Bent Arrow 17"/>
            <p:cNvSpPr/>
            <p:nvPr/>
          </p:nvSpPr>
          <p:spPr>
            <a:xfrm rot="1337777">
              <a:off x="3091184" y="2921345"/>
              <a:ext cx="663074" cy="864096"/>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100">
                <a:solidFill>
                  <a:schemeClr val="tx1"/>
                </a:solidFill>
              </a:endParaRPr>
            </a:p>
          </p:txBody>
        </p:sp>
        <p:sp>
          <p:nvSpPr>
            <p:cNvPr id="19" name="Notched Right Arrow 18"/>
            <p:cNvSpPr/>
            <p:nvPr/>
          </p:nvSpPr>
          <p:spPr>
            <a:xfrm>
              <a:off x="2485938" y="3456212"/>
              <a:ext cx="1140915" cy="475650"/>
            </a:xfrm>
            <a:prstGeom prst="notched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sz="1100"/>
            </a:p>
          </p:txBody>
        </p:sp>
        <p:sp>
          <p:nvSpPr>
            <p:cNvPr id="21" name="Bent Arrow 20"/>
            <p:cNvSpPr/>
            <p:nvPr/>
          </p:nvSpPr>
          <p:spPr>
            <a:xfrm rot="5400000">
              <a:off x="3281377" y="2293919"/>
              <a:ext cx="612068" cy="936104"/>
            </a:xfrm>
            <a:prstGeom prst="ben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sz="1100">
                <a:solidFill>
                  <a:schemeClr val="tx1"/>
                </a:solidFill>
              </a:endParaRPr>
            </a:p>
          </p:txBody>
        </p:sp>
        <p:sp>
          <p:nvSpPr>
            <p:cNvPr id="22" name="Bent Arrow 21"/>
            <p:cNvSpPr/>
            <p:nvPr/>
          </p:nvSpPr>
          <p:spPr>
            <a:xfrm rot="5400000">
              <a:off x="5144233" y="2305999"/>
              <a:ext cx="612068" cy="936104"/>
            </a:xfrm>
            <a:prstGeom prst="ben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1100">
                <a:solidFill>
                  <a:schemeClr val="tx1"/>
                </a:solidFill>
              </a:endParaRPr>
            </a:p>
          </p:txBody>
        </p:sp>
        <p:sp>
          <p:nvSpPr>
            <p:cNvPr id="23" name="Bent Arrow 22"/>
            <p:cNvSpPr/>
            <p:nvPr/>
          </p:nvSpPr>
          <p:spPr>
            <a:xfrm rot="5400000">
              <a:off x="7008126" y="2318079"/>
              <a:ext cx="612068" cy="936104"/>
            </a:xfrm>
            <a:prstGeom prst="bentArrow">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fr-FR" sz="1100">
                <a:solidFill>
                  <a:schemeClr val="tx1"/>
                </a:solidFill>
              </a:endParaRPr>
            </a:p>
          </p:txBody>
        </p:sp>
        <p:sp>
          <p:nvSpPr>
            <p:cNvPr id="27" name="TextBox 26"/>
            <p:cNvSpPr txBox="1"/>
            <p:nvPr/>
          </p:nvSpPr>
          <p:spPr>
            <a:xfrm>
              <a:off x="1541026" y="4486579"/>
              <a:ext cx="1137909" cy="549652"/>
            </a:xfrm>
            <a:prstGeom prst="rect">
              <a:avLst/>
            </a:prstGeom>
            <a:noFill/>
          </p:spPr>
          <p:txBody>
            <a:bodyPr wrap="none" rtlCol="0">
              <a:spAutoFit/>
            </a:bodyPr>
            <a:lstStyle/>
            <a:p>
              <a:r>
                <a:rPr lang="fr-FR" sz="1100" dirty="0" smtClean="0"/>
                <a:t>SETOFF</a:t>
              </a:r>
              <a:endParaRPr lang="fr-FR" sz="1100" dirty="0"/>
            </a:p>
          </p:txBody>
        </p:sp>
        <p:sp>
          <p:nvSpPr>
            <p:cNvPr id="28" name="TextBox 27"/>
            <p:cNvSpPr txBox="1"/>
            <p:nvPr/>
          </p:nvSpPr>
          <p:spPr>
            <a:xfrm>
              <a:off x="3236811" y="4499829"/>
              <a:ext cx="1687058" cy="549652"/>
            </a:xfrm>
            <a:prstGeom prst="rect">
              <a:avLst/>
            </a:prstGeom>
            <a:noFill/>
          </p:spPr>
          <p:txBody>
            <a:bodyPr wrap="none" rtlCol="0">
              <a:spAutoFit/>
            </a:bodyPr>
            <a:lstStyle/>
            <a:p>
              <a:r>
                <a:rPr lang="fr-FR" sz="1100" dirty="0" smtClean="0"/>
                <a:t>HOT FILLING</a:t>
              </a:r>
              <a:endParaRPr lang="fr-FR" sz="1100" dirty="0"/>
            </a:p>
          </p:txBody>
        </p:sp>
        <p:sp>
          <p:nvSpPr>
            <p:cNvPr id="29" name="TextBox 28"/>
            <p:cNvSpPr txBox="1"/>
            <p:nvPr/>
          </p:nvSpPr>
          <p:spPr>
            <a:xfrm>
              <a:off x="5404491" y="4486579"/>
              <a:ext cx="1679329" cy="728318"/>
            </a:xfrm>
            <a:prstGeom prst="rect">
              <a:avLst/>
            </a:prstGeom>
            <a:noFill/>
          </p:spPr>
          <p:txBody>
            <a:bodyPr wrap="none" rtlCol="0">
              <a:spAutoFit/>
            </a:bodyPr>
            <a:lstStyle/>
            <a:p>
              <a:r>
                <a:rPr lang="fr-FR" sz="1100" dirty="0" smtClean="0"/>
                <a:t>STORAGE</a:t>
              </a:r>
              <a:endParaRPr lang="fr-FR" sz="1100" dirty="0"/>
            </a:p>
          </p:txBody>
        </p:sp>
        <p:sp>
          <p:nvSpPr>
            <p:cNvPr id="30" name="TextBox 29"/>
            <p:cNvSpPr txBox="1"/>
            <p:nvPr/>
          </p:nvSpPr>
          <p:spPr>
            <a:xfrm>
              <a:off x="7125937" y="4465126"/>
              <a:ext cx="1326959" cy="549652"/>
            </a:xfrm>
            <a:prstGeom prst="rect">
              <a:avLst/>
            </a:prstGeom>
            <a:noFill/>
          </p:spPr>
          <p:txBody>
            <a:bodyPr wrap="none" rtlCol="0">
              <a:spAutoFit/>
            </a:bodyPr>
            <a:lstStyle/>
            <a:p>
              <a:r>
                <a:rPr lang="fr-FR" sz="1100" dirty="0" smtClean="0"/>
                <a:t>HEATING</a:t>
              </a:r>
              <a:endParaRPr lang="fr-FR" sz="1100" dirty="0"/>
            </a:p>
          </p:txBody>
        </p:sp>
      </p:grpSp>
      <p:pic>
        <p:nvPicPr>
          <p:cNvPr id="102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0472" y="4894487"/>
            <a:ext cx="3024336" cy="1136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34787" y="5409420"/>
            <a:ext cx="3083247" cy="127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7100" y="4941168"/>
            <a:ext cx="2956695" cy="1146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Flowchart: Alternate Process 58"/>
          <p:cNvSpPr/>
          <p:nvPr/>
        </p:nvSpPr>
        <p:spPr>
          <a:xfrm>
            <a:off x="2197646" y="3347467"/>
            <a:ext cx="504056" cy="179834"/>
          </a:xfrm>
          <a:prstGeom prst="flowChartAlternateProcess">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19" name="Flowchart: Alternate Process 118"/>
          <p:cNvSpPr/>
          <p:nvPr/>
        </p:nvSpPr>
        <p:spPr>
          <a:xfrm>
            <a:off x="2188121" y="3584451"/>
            <a:ext cx="504056" cy="170309"/>
          </a:xfrm>
          <a:prstGeom prst="flowChartAlternateProcess">
            <a:avLst/>
          </a:prstGeom>
          <a:noFill/>
          <a:ln>
            <a:solidFill>
              <a:schemeClr val="accent2">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120" name="Flowchart: Alternate Process 119"/>
          <p:cNvSpPr/>
          <p:nvPr/>
        </p:nvSpPr>
        <p:spPr>
          <a:xfrm>
            <a:off x="2711227" y="3861048"/>
            <a:ext cx="576064" cy="170309"/>
          </a:xfrm>
          <a:prstGeom prst="flowChartAlternateProcess">
            <a:avLst/>
          </a:prstGeom>
          <a:no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0" name="TextBox 59"/>
          <p:cNvSpPr txBox="1"/>
          <p:nvPr/>
        </p:nvSpPr>
        <p:spPr>
          <a:xfrm>
            <a:off x="488504" y="6011996"/>
            <a:ext cx="301686" cy="369332"/>
          </a:xfrm>
          <a:prstGeom prst="rect">
            <a:avLst/>
          </a:prstGeom>
          <a:noFill/>
        </p:spPr>
        <p:txBody>
          <a:bodyPr wrap="none" rtlCol="0">
            <a:spAutoFit/>
          </a:bodyPr>
          <a:lstStyle/>
          <a:p>
            <a:r>
              <a:rPr lang="fr-FR" b="1" dirty="0" smtClean="0"/>
              <a:t>1</a:t>
            </a:r>
            <a:endParaRPr lang="fr-FR" b="1" dirty="0"/>
          </a:p>
        </p:txBody>
      </p:sp>
      <p:sp>
        <p:nvSpPr>
          <p:cNvPr id="88" name="TextBox 87"/>
          <p:cNvSpPr txBox="1"/>
          <p:nvPr/>
        </p:nvSpPr>
        <p:spPr>
          <a:xfrm>
            <a:off x="4976410" y="5036345"/>
            <a:ext cx="301686" cy="369332"/>
          </a:xfrm>
          <a:prstGeom prst="rect">
            <a:avLst/>
          </a:prstGeom>
          <a:noFill/>
        </p:spPr>
        <p:txBody>
          <a:bodyPr wrap="none" rtlCol="0">
            <a:spAutoFit/>
          </a:bodyPr>
          <a:lstStyle/>
          <a:p>
            <a:r>
              <a:rPr lang="fr-FR" b="1" dirty="0" smtClean="0"/>
              <a:t>2</a:t>
            </a:r>
            <a:endParaRPr lang="fr-FR" b="1" dirty="0"/>
          </a:p>
        </p:txBody>
      </p:sp>
      <p:sp>
        <p:nvSpPr>
          <p:cNvPr id="123" name="TextBox 122"/>
          <p:cNvSpPr txBox="1"/>
          <p:nvPr/>
        </p:nvSpPr>
        <p:spPr>
          <a:xfrm>
            <a:off x="8757375" y="6087773"/>
            <a:ext cx="301686" cy="369332"/>
          </a:xfrm>
          <a:prstGeom prst="rect">
            <a:avLst/>
          </a:prstGeom>
          <a:noFill/>
        </p:spPr>
        <p:txBody>
          <a:bodyPr wrap="none" rtlCol="0">
            <a:spAutoFit/>
          </a:bodyPr>
          <a:lstStyle/>
          <a:p>
            <a:r>
              <a:rPr lang="fr-FR" b="1" dirty="0" smtClean="0"/>
              <a:t>3</a:t>
            </a:r>
            <a:endParaRPr lang="fr-FR" b="1" dirty="0"/>
          </a:p>
        </p:txBody>
      </p:sp>
      <p:sp>
        <p:nvSpPr>
          <p:cNvPr id="3" name="TextBox 2"/>
          <p:cNvSpPr txBox="1"/>
          <p:nvPr/>
        </p:nvSpPr>
        <p:spPr>
          <a:xfrm>
            <a:off x="4349476" y="4849552"/>
            <a:ext cx="1555554" cy="369332"/>
          </a:xfrm>
          <a:prstGeom prst="rect">
            <a:avLst/>
          </a:prstGeom>
          <a:noFill/>
        </p:spPr>
        <p:txBody>
          <a:bodyPr wrap="none" rtlCol="0">
            <a:spAutoFit/>
          </a:bodyPr>
          <a:lstStyle/>
          <a:p>
            <a:r>
              <a:rPr lang="fr-FR" dirty="0" err="1" smtClean="0"/>
              <a:t>Column</a:t>
            </a:r>
            <a:r>
              <a:rPr lang="fr-FR" dirty="0" smtClean="0"/>
              <a:t> </a:t>
            </a:r>
            <a:r>
              <a:rPr lang="fr-FR" dirty="0" err="1" smtClean="0"/>
              <a:t>vector</a:t>
            </a:r>
            <a:endParaRPr lang="fr-FR" dirty="0"/>
          </a:p>
        </p:txBody>
      </p:sp>
      <p:sp>
        <p:nvSpPr>
          <p:cNvPr id="41" name="TextBox 40"/>
          <p:cNvSpPr txBox="1"/>
          <p:nvPr/>
        </p:nvSpPr>
        <p:spPr>
          <a:xfrm>
            <a:off x="8078195" y="6457105"/>
            <a:ext cx="1555554" cy="369332"/>
          </a:xfrm>
          <a:prstGeom prst="rect">
            <a:avLst/>
          </a:prstGeom>
          <a:noFill/>
        </p:spPr>
        <p:txBody>
          <a:bodyPr wrap="none" rtlCol="0">
            <a:spAutoFit/>
          </a:bodyPr>
          <a:lstStyle/>
          <a:p>
            <a:r>
              <a:rPr lang="fr-FR" dirty="0" err="1" smtClean="0"/>
              <a:t>Column</a:t>
            </a:r>
            <a:r>
              <a:rPr lang="fr-FR" dirty="0" smtClean="0"/>
              <a:t> </a:t>
            </a:r>
            <a:r>
              <a:rPr lang="fr-FR" dirty="0" err="1" smtClean="0"/>
              <a:t>vector</a:t>
            </a:r>
            <a:endParaRPr lang="fr-FR" dirty="0"/>
          </a:p>
        </p:txBody>
      </p:sp>
      <p:sp>
        <p:nvSpPr>
          <p:cNvPr id="42" name="TextBox 41"/>
          <p:cNvSpPr txBox="1"/>
          <p:nvPr/>
        </p:nvSpPr>
        <p:spPr>
          <a:xfrm>
            <a:off x="1160574" y="6083118"/>
            <a:ext cx="1235723" cy="369332"/>
          </a:xfrm>
          <a:prstGeom prst="rect">
            <a:avLst/>
          </a:prstGeom>
          <a:noFill/>
        </p:spPr>
        <p:txBody>
          <a:bodyPr wrap="none" rtlCol="0">
            <a:spAutoFit/>
          </a:bodyPr>
          <a:lstStyle/>
          <a:p>
            <a:r>
              <a:rPr lang="fr-FR" dirty="0" err="1" smtClean="0"/>
              <a:t>Row</a:t>
            </a:r>
            <a:r>
              <a:rPr lang="fr-FR" dirty="0" smtClean="0"/>
              <a:t> </a:t>
            </a:r>
            <a:r>
              <a:rPr lang="fr-FR" dirty="0" err="1" smtClean="0"/>
              <a:t>vector</a:t>
            </a:r>
            <a:endParaRPr lang="fr-FR" dirty="0"/>
          </a:p>
        </p:txBody>
      </p:sp>
      <p:pic>
        <p:nvPicPr>
          <p:cNvPr id="43" name="Picture 2" descr="http://halalscan.org/skins/common/images/icons/fileicon-od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22270" y="3910012"/>
            <a:ext cx="746301" cy="688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265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8915400" cy="576064"/>
          </a:xfrm>
        </p:spPr>
        <p:txBody>
          <a:bodyPr>
            <a:normAutofit fontScale="90000"/>
          </a:bodyPr>
          <a:lstStyle/>
          <a:p>
            <a:pPr algn="l"/>
            <a:r>
              <a:rPr lang="fr-FR" dirty="0" err="1" smtClean="0"/>
              <a:t>Automatically</a:t>
            </a:r>
            <a:r>
              <a:rPr lang="fr-FR" dirty="0" smtClean="0"/>
              <a:t> </a:t>
            </a:r>
            <a:r>
              <a:rPr lang="fr-FR" dirty="0" err="1" smtClean="0"/>
              <a:t>created</a:t>
            </a:r>
            <a:r>
              <a:rPr lang="fr-FR" dirty="0" smtClean="0"/>
              <a:t> </a:t>
            </a:r>
            <a:r>
              <a:rPr lang="fr-FR" dirty="0" err="1" smtClean="0"/>
              <a:t>nodes</a:t>
            </a:r>
            <a:r>
              <a:rPr lang="fr-FR" dirty="0" smtClean="0"/>
              <a:t> are</a:t>
            </a:r>
            <a:endParaRPr lang="fr-FR" dirty="0"/>
          </a:p>
        </p:txBody>
      </p:sp>
      <p:pic>
        <p:nvPicPr>
          <p:cNvPr id="1030"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1639" y="2780928"/>
            <a:ext cx="7912833" cy="185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498" y="4780155"/>
            <a:ext cx="8740502" cy="2077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79064" y="571252"/>
            <a:ext cx="7626936" cy="2183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975854" y="188640"/>
            <a:ext cx="1127873" cy="523220"/>
          </a:xfrm>
          <a:prstGeom prst="rect">
            <a:avLst/>
          </a:prstGeom>
          <a:solidFill>
            <a:srgbClr val="FFFF8F"/>
          </a:solidFill>
          <a:ln w="28575">
            <a:solidFill>
              <a:srgbClr val="0066FF"/>
            </a:solid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fr-FR" sz="2800" dirty="0" err="1" smtClean="0"/>
              <a:t>yellow</a:t>
            </a:r>
            <a:endParaRPr lang="fr-FR" sz="2800" dirty="0"/>
          </a:p>
        </p:txBody>
      </p:sp>
    </p:spTree>
    <p:extLst>
      <p:ext uri="{BB962C8B-B14F-4D97-AF65-F5344CB8AC3E}">
        <p14:creationId xmlns:p14="http://schemas.microsoft.com/office/powerpoint/2010/main" val="12445361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8915400" cy="576064"/>
          </a:xfrm>
        </p:spPr>
        <p:txBody>
          <a:bodyPr>
            <a:noAutofit/>
          </a:bodyPr>
          <a:lstStyle/>
          <a:p>
            <a:pPr algn="l"/>
            <a:r>
              <a:rPr lang="fr-FR" sz="3600" b="1" dirty="0" smtClean="0"/>
              <a:t>COMBINATORICS</a:t>
            </a:r>
            <a:r>
              <a:rPr lang="fr-FR" sz="3600" dirty="0" smtClean="0"/>
              <a:t>: </a:t>
            </a:r>
            <a:r>
              <a:rPr lang="fr-FR" sz="3200" dirty="0" err="1" smtClean="0"/>
              <a:t>automatic</a:t>
            </a:r>
            <a:r>
              <a:rPr lang="fr-FR" sz="3200" dirty="0" smtClean="0"/>
              <a:t> </a:t>
            </a:r>
            <a:r>
              <a:rPr lang="fr-FR" sz="3200" dirty="0" err="1" smtClean="0"/>
              <a:t>inheritance</a:t>
            </a:r>
            <a:endParaRPr lang="fr-FR" sz="3600"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92696"/>
            <a:ext cx="9906000" cy="93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0632" y="1556792"/>
            <a:ext cx="8136904" cy="526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348880"/>
            <a:ext cx="4170628" cy="39604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552" y="6386512"/>
            <a:ext cx="2224090" cy="4714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825305"/>
            <a:ext cx="4248472" cy="4063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321152" y="4461260"/>
            <a:ext cx="2690160" cy="584775"/>
          </a:xfrm>
          <a:prstGeom prst="rect">
            <a:avLst/>
          </a:prstGeom>
          <a:noFill/>
        </p:spPr>
        <p:txBody>
          <a:bodyPr wrap="none" rtlCol="0">
            <a:spAutoFit/>
          </a:bodyPr>
          <a:lstStyle/>
          <a:p>
            <a:r>
              <a:rPr lang="fr-FR" sz="3200" dirty="0" smtClean="0">
                <a:effectLst>
                  <a:outerShdw blurRad="38100" dist="38100" dir="2700000" algn="tl">
                    <a:srgbClr val="000000">
                      <a:alpha val="43137"/>
                    </a:srgbClr>
                  </a:outerShdw>
                </a:effectLst>
              </a:rPr>
              <a:t>OUTPUT TABLE</a:t>
            </a:r>
            <a:endParaRPr lang="fr-FR"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17869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384"/>
            <a:ext cx="8915400" cy="1143000"/>
          </a:xfrm>
        </p:spPr>
        <p:txBody>
          <a:bodyPr>
            <a:normAutofit/>
          </a:bodyPr>
          <a:lstStyle/>
          <a:p>
            <a:r>
              <a:rPr lang="fr-FR" sz="3600" b="1" dirty="0" smtClean="0"/>
              <a:t>ADVANCED EXAMPLE</a:t>
            </a:r>
            <a:r>
              <a:rPr lang="fr-FR" sz="4000" dirty="0" smtClean="0"/>
              <a:t>: </a:t>
            </a:r>
            <a:r>
              <a:rPr lang="fr-FR" sz="3200" dirty="0" err="1" smtClean="0"/>
              <a:t>Results</a:t>
            </a:r>
            <a:endParaRPr lang="fr-FR" sz="4000" dirty="0"/>
          </a:p>
        </p:txBody>
      </p:sp>
      <p:pic>
        <p:nvPicPr>
          <p:cNvPr id="7170" name="Picture 2" descr="C:\Data\Olivier\INRA\Etudiants &amp; visiteurs\Audrey Goujon\illustration_fmeca\tmp2\illustration2_fmecaengine.resul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052736"/>
            <a:ext cx="9906000" cy="14947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36776" y="5157192"/>
            <a:ext cx="2088232" cy="1200329"/>
          </a:xfrm>
          <a:prstGeom prst="rect">
            <a:avLst/>
          </a:prstGeom>
          <a:noFill/>
        </p:spPr>
        <p:txBody>
          <a:bodyPr wrap="square" rtlCol="0">
            <a:spAutoFit/>
          </a:bodyPr>
          <a:lstStyle/>
          <a:p>
            <a:r>
              <a:rPr lang="fr-FR" b="1" dirty="0" smtClean="0"/>
              <a:t>18 scenarios</a:t>
            </a:r>
          </a:p>
          <a:p>
            <a:r>
              <a:rPr lang="fr-FR" dirty="0" smtClean="0"/>
              <a:t>(concentration </a:t>
            </a:r>
          </a:p>
          <a:p>
            <a:r>
              <a:rPr lang="fr-FR" dirty="0" smtClean="0"/>
              <a:t>in </a:t>
            </a:r>
            <a:r>
              <a:rPr lang="fr-FR" dirty="0" err="1" smtClean="0"/>
              <a:t>food</a:t>
            </a:r>
            <a:r>
              <a:rPr lang="fr-FR" dirty="0" smtClean="0"/>
              <a:t> </a:t>
            </a:r>
            <a:r>
              <a:rPr lang="fr-FR" dirty="0" err="1" smtClean="0"/>
              <a:t>after</a:t>
            </a:r>
            <a:r>
              <a:rPr lang="fr-FR" dirty="0" smtClean="0"/>
              <a:t> the last </a:t>
            </a:r>
            <a:r>
              <a:rPr lang="fr-FR" dirty="0" err="1" smtClean="0"/>
              <a:t>step</a:t>
            </a:r>
            <a:r>
              <a:rPr lang="fr-FR" dirty="0" smtClean="0"/>
              <a:t>=</a:t>
            </a:r>
            <a:r>
              <a:rPr lang="fr-FR" dirty="0" err="1" smtClean="0"/>
              <a:t>OvenHeating</a:t>
            </a:r>
            <a:r>
              <a:rPr lang="fr-FR" dirty="0" smtClean="0"/>
              <a:t>)</a:t>
            </a:r>
            <a:endParaRPr lang="fr-FR" dirty="0"/>
          </a:p>
        </p:txBody>
      </p:sp>
      <p:pic>
        <p:nvPicPr>
          <p:cNvPr id="7" name="Picture 6" descr="combinations_complex.kinetics.png"/>
          <p:cNvPicPr>
            <a:picLocks noChangeAspect="1"/>
          </p:cNvPicPr>
          <p:nvPr/>
        </p:nvPicPr>
        <p:blipFill>
          <a:blip r:embed="rId3" cstate="print">
            <a:clrChange>
              <a:clrFrom>
                <a:srgbClr val="FFFFFF"/>
              </a:clrFrom>
              <a:clrTo>
                <a:srgbClr val="FFFFFF">
                  <a:alpha val="0"/>
                </a:srgbClr>
              </a:clrTo>
            </a:clrChange>
          </a:blip>
          <a:srcRect l="4677"/>
          <a:stretch>
            <a:fillRect/>
          </a:stretch>
        </p:blipFill>
        <p:spPr>
          <a:xfrm>
            <a:off x="4880992" y="2636912"/>
            <a:ext cx="5184576" cy="4076667"/>
          </a:xfrm>
          <a:prstGeom prst="rect">
            <a:avLst/>
          </a:prstGeom>
        </p:spPr>
      </p:pic>
      <p:sp>
        <p:nvSpPr>
          <p:cNvPr id="8" name="Rectangle 7"/>
          <p:cNvSpPr/>
          <p:nvPr/>
        </p:nvSpPr>
        <p:spPr>
          <a:xfrm>
            <a:off x="5331143" y="3068960"/>
            <a:ext cx="2376264" cy="707886"/>
          </a:xfrm>
          <a:prstGeom prst="rect">
            <a:avLst/>
          </a:prstGeom>
        </p:spPr>
        <p:txBody>
          <a:bodyPr wrap="square">
            <a:spAutoFit/>
          </a:bodyPr>
          <a:lstStyle/>
          <a:p>
            <a:r>
              <a:rPr lang="fr-FR" sz="2000" dirty="0" err="1" smtClean="0"/>
              <a:t>Kinetic</a:t>
            </a:r>
            <a:r>
              <a:rPr lang="fr-FR" sz="2000" dirty="0" smtClean="0"/>
              <a:t> profil for all scenarios</a:t>
            </a:r>
            <a:endParaRPr lang="en-US" sz="2000" dirty="0"/>
          </a:p>
        </p:txBody>
      </p:sp>
      <p:pic>
        <p:nvPicPr>
          <p:cNvPr id="10" name="Picture 9" descr="combinations_complex.pareto.png"/>
          <p:cNvPicPr>
            <a:picLocks noChangeAspect="1"/>
          </p:cNvPicPr>
          <p:nvPr/>
        </p:nvPicPr>
        <p:blipFill>
          <a:blip r:embed="rId4" cstate="print">
            <a:clrChange>
              <a:clrFrom>
                <a:srgbClr val="FFFFFF"/>
              </a:clrFrom>
              <a:clrTo>
                <a:srgbClr val="FFFFFF">
                  <a:alpha val="0"/>
                </a:srgbClr>
              </a:clrTo>
            </a:clrChange>
          </a:blip>
          <a:srcRect l="7385" r="4631"/>
          <a:stretch>
            <a:fillRect/>
          </a:stretch>
        </p:blipFill>
        <p:spPr>
          <a:xfrm>
            <a:off x="-15552" y="2518496"/>
            <a:ext cx="4104456" cy="4339504"/>
          </a:xfrm>
          <a:prstGeom prst="rect">
            <a:avLst/>
          </a:prstGeom>
        </p:spPr>
      </p:pic>
    </p:spTree>
    <p:extLst>
      <p:ext uri="{BB962C8B-B14F-4D97-AF65-F5344CB8AC3E}">
        <p14:creationId xmlns:p14="http://schemas.microsoft.com/office/powerpoint/2010/main" val="14136534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488" y="764704"/>
            <a:ext cx="9433048" cy="19418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1231" y="2852936"/>
            <a:ext cx="8062330" cy="39330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Notched Right Arrow 2"/>
          <p:cNvSpPr/>
          <p:nvPr/>
        </p:nvSpPr>
        <p:spPr>
          <a:xfrm rot="5400000">
            <a:off x="6825208" y="3068960"/>
            <a:ext cx="3024336" cy="1440160"/>
          </a:xfrm>
          <a:prstGeom prst="notched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2400" dirty="0" smtClean="0"/>
              <a:t>AUTOMATION</a:t>
            </a:r>
            <a:endParaRPr lang="fr-FR" sz="2400" dirty="0"/>
          </a:p>
        </p:txBody>
      </p:sp>
      <p:sp>
        <p:nvSpPr>
          <p:cNvPr id="2" name="Title 1"/>
          <p:cNvSpPr>
            <a:spLocks noGrp="1"/>
          </p:cNvSpPr>
          <p:nvPr>
            <p:ph type="title"/>
          </p:nvPr>
        </p:nvSpPr>
        <p:spPr>
          <a:xfrm>
            <a:off x="488504" y="44624"/>
            <a:ext cx="8915400" cy="706090"/>
          </a:xfrm>
        </p:spPr>
        <p:txBody>
          <a:bodyPr>
            <a:normAutofit fontScale="90000"/>
          </a:bodyPr>
          <a:lstStyle/>
          <a:p>
            <a:r>
              <a:rPr lang="en-US" b="1" dirty="0" smtClean="0"/>
              <a:t>COMBINATORICS</a:t>
            </a:r>
            <a:r>
              <a:rPr lang="en-US" dirty="0" smtClean="0"/>
              <a:t>: </a:t>
            </a:r>
            <a:r>
              <a:rPr lang="en-US" sz="3600" dirty="0" smtClean="0"/>
              <a:t>OMITTING STEPS</a:t>
            </a:r>
            <a:endParaRPr lang="en-US" sz="3600" dirty="0"/>
          </a:p>
        </p:txBody>
      </p:sp>
      <p:pic>
        <p:nvPicPr>
          <p:cNvPr id="8196" name="Picture 4" descr="C:\Data\Olivier\INRA\Etudiants &amp; visiteurs\Audrey Goujon\illustration_fmeca\tmp3\illustration3_fmecaengine.graph.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572" y="2674237"/>
            <a:ext cx="9883428" cy="2842995"/>
          </a:xfrm>
          <a:prstGeom prst="rect">
            <a:avLst/>
          </a:prstGeom>
          <a:ln>
            <a:noFill/>
          </a:ln>
          <a:effectLst>
            <a:glow rad="139700">
              <a:schemeClr val="accent5">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2" descr="http://halalscan.org/skins/common/images/icons/fileicon-od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31235" y="2132055"/>
            <a:ext cx="746301" cy="688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2557686" y="1744241"/>
            <a:ext cx="365760" cy="703685"/>
          </a:xfrm>
          <a:prstGeom prst="roundRect">
            <a:avLst>
              <a:gd name="adj" fmla="val 5802"/>
            </a:avLst>
          </a:prstGeom>
          <a:noFill/>
          <a:ln>
            <a:solidFill>
              <a:srgbClr val="FF0000">
                <a:alpha val="32000"/>
              </a:srgb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10" name="TextBox 9"/>
          <p:cNvSpPr txBox="1"/>
          <p:nvPr/>
        </p:nvSpPr>
        <p:spPr>
          <a:xfrm>
            <a:off x="4417316" y="5301208"/>
            <a:ext cx="2690160" cy="584775"/>
          </a:xfrm>
          <a:prstGeom prst="rect">
            <a:avLst/>
          </a:prstGeom>
          <a:noFill/>
        </p:spPr>
        <p:txBody>
          <a:bodyPr wrap="none" rtlCol="0">
            <a:spAutoFit/>
          </a:bodyPr>
          <a:lstStyle/>
          <a:p>
            <a:r>
              <a:rPr lang="fr-FR" sz="3200" dirty="0" smtClean="0">
                <a:effectLst>
                  <a:outerShdw blurRad="38100" dist="38100" dir="2700000" algn="tl">
                    <a:srgbClr val="000000">
                      <a:alpha val="43137"/>
                    </a:srgbClr>
                  </a:outerShdw>
                </a:effectLst>
              </a:rPr>
              <a:t>OUTPUT TABLE</a:t>
            </a:r>
            <a:endParaRPr lang="fr-FR" sz="3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50854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496" y="188640"/>
            <a:ext cx="8994204" cy="874886"/>
          </a:xfrm>
        </p:spPr>
        <p:txBody>
          <a:bodyPr>
            <a:noAutofit/>
          </a:bodyPr>
          <a:lstStyle/>
          <a:p>
            <a:pPr algn="l"/>
            <a:r>
              <a:rPr lang="en-US" sz="3600" b="1" dirty="0"/>
              <a:t>OMITTING </a:t>
            </a:r>
            <a:r>
              <a:rPr lang="en-US" sz="3600" b="1" dirty="0" smtClean="0"/>
              <a:t>STEPS</a:t>
            </a:r>
            <a:r>
              <a:rPr lang="en-US" sz="3600" dirty="0" smtClean="0"/>
              <a:t>: </a:t>
            </a:r>
            <a:r>
              <a:rPr lang="en-US" sz="3000" dirty="0" smtClean="0"/>
              <a:t>FMECAENGINE builds all trees required to assess the effects of all combinations</a:t>
            </a:r>
            <a:endParaRPr lang="en-US" sz="3000" dirty="0"/>
          </a:p>
        </p:txBody>
      </p:sp>
      <p:pic>
        <p:nvPicPr>
          <p:cNvPr id="9218" name="Picture 2" descr="C:\Data\Olivier\INRA\Etudiants &amp; visiteurs\Audrey Goujon\illustration_fmeca\tmp3\illustration3_fmecaengine.inherit.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5064"/>
          <a:stretch/>
        </p:blipFill>
        <p:spPr bwMode="auto">
          <a:xfrm>
            <a:off x="191716" y="3645024"/>
            <a:ext cx="9392174" cy="3212976"/>
          </a:xfrm>
          <a:prstGeom prst="rect">
            <a:avLst/>
          </a:prstGeom>
          <a:noFill/>
          <a:ln>
            <a:noFill/>
          </a:ln>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 name="Picture 4" descr="C:\Data\Olivier\INRA\Etudiants &amp; visiteurs\Audrey Goujon\illustration_fmeca\tmp3\illustration3_fmecaengine.graph.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52" y="1149524"/>
            <a:ext cx="9883428" cy="2842995"/>
          </a:xfrm>
          <a:prstGeom prst="rect">
            <a:avLst/>
          </a:prstGeom>
          <a:ln>
            <a:noFill/>
          </a:ln>
          <a:effectLst>
            <a:glow rad="139700">
              <a:schemeClr val="accent5">
                <a:satMod val="175000"/>
                <a:alpha val="40000"/>
              </a:schemeClr>
            </a:glow>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56" y="1556792"/>
            <a:ext cx="1374094" cy="369332"/>
          </a:xfrm>
          <a:prstGeom prst="rect">
            <a:avLst/>
          </a:prstGeom>
          <a:noFill/>
        </p:spPr>
        <p:txBody>
          <a:bodyPr wrap="none" rtlCol="0">
            <a:spAutoFit/>
          </a:bodyPr>
          <a:lstStyle/>
          <a:p>
            <a:r>
              <a:rPr lang="fr-FR" b="1" dirty="0" err="1" smtClean="0"/>
              <a:t>Dependence</a:t>
            </a:r>
            <a:endParaRPr lang="fr-FR" b="1" dirty="0"/>
          </a:p>
        </p:txBody>
      </p:sp>
      <p:sp>
        <p:nvSpPr>
          <p:cNvPr id="6" name="TextBox 5"/>
          <p:cNvSpPr txBox="1"/>
          <p:nvPr/>
        </p:nvSpPr>
        <p:spPr>
          <a:xfrm>
            <a:off x="8481392" y="3607183"/>
            <a:ext cx="1272464" cy="369332"/>
          </a:xfrm>
          <a:prstGeom prst="rect">
            <a:avLst/>
          </a:prstGeom>
          <a:noFill/>
        </p:spPr>
        <p:txBody>
          <a:bodyPr wrap="none" rtlCol="0">
            <a:spAutoFit/>
          </a:bodyPr>
          <a:lstStyle/>
          <a:p>
            <a:r>
              <a:rPr lang="fr-FR" b="1" dirty="0" err="1" smtClean="0"/>
              <a:t>Inheritance</a:t>
            </a:r>
            <a:endParaRPr lang="fr-FR" b="1" dirty="0"/>
          </a:p>
        </p:txBody>
      </p:sp>
    </p:spTree>
    <p:extLst>
      <p:ext uri="{BB962C8B-B14F-4D97-AF65-F5344CB8AC3E}">
        <p14:creationId xmlns:p14="http://schemas.microsoft.com/office/powerpoint/2010/main" val="33941684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GOALS</a:t>
            </a:r>
            <a:endParaRPr lang="en-US" dirty="0"/>
          </a:p>
        </p:txBody>
      </p:sp>
      <p:sp>
        <p:nvSpPr>
          <p:cNvPr id="3" name="Content Placeholder 2"/>
          <p:cNvSpPr>
            <a:spLocks noGrp="1"/>
          </p:cNvSpPr>
          <p:nvPr>
            <p:ph idx="1"/>
          </p:nvPr>
        </p:nvSpPr>
        <p:spPr/>
        <p:txBody>
          <a:bodyPr>
            <a:normAutofit fontScale="77500" lnSpcReduction="20000"/>
          </a:bodyPr>
          <a:lstStyle/>
          <a:p>
            <a:pPr>
              <a:spcBef>
                <a:spcPts val="1800"/>
              </a:spcBef>
            </a:pPr>
            <a:r>
              <a:rPr lang="en-US" b="1" dirty="0" err="1" smtClean="0">
                <a:solidFill>
                  <a:srgbClr val="FF0000"/>
                </a:solidFill>
              </a:rPr>
              <a:t>FMECAengine</a:t>
            </a:r>
            <a:r>
              <a:rPr lang="en-US" b="1" dirty="0" smtClean="0">
                <a:solidFill>
                  <a:srgbClr val="FF0000"/>
                </a:solidFill>
              </a:rPr>
              <a:t> implements FMECA concepts</a:t>
            </a:r>
            <a:r>
              <a:rPr lang="en-US" dirty="0" smtClean="0"/>
              <a:t> (</a:t>
            </a:r>
            <a:r>
              <a:rPr lang="en-US" dirty="0" smtClean="0">
                <a:hlinkClick r:id="rId2"/>
              </a:rPr>
              <a:t>http://en.wikipedia.org/wiki/FMECA</a:t>
            </a:r>
            <a:r>
              <a:rPr lang="en-US" dirty="0" smtClean="0"/>
              <a:t>) while being compatible with the underlying physics of mass transfer between food packaging and food.</a:t>
            </a:r>
          </a:p>
          <a:p>
            <a:pPr>
              <a:spcBef>
                <a:spcPts val="1800"/>
              </a:spcBef>
            </a:pPr>
            <a:r>
              <a:rPr lang="en-US" b="1" dirty="0" smtClean="0"/>
              <a:t>a formalism as an expert system </a:t>
            </a:r>
            <a:r>
              <a:rPr lang="en-US" dirty="0" smtClean="0"/>
              <a:t>that enables the simulation of various migration scenarios and the coupling with heterogeneous databases, </a:t>
            </a:r>
            <a:r>
              <a:rPr lang="en-US" dirty="0" err="1" smtClean="0"/>
              <a:t>rulebases</a:t>
            </a:r>
            <a:r>
              <a:rPr lang="en-US" dirty="0" smtClean="0"/>
              <a:t> and </a:t>
            </a:r>
            <a:r>
              <a:rPr lang="en-US" dirty="0" err="1" smtClean="0"/>
              <a:t>knwoledge</a:t>
            </a:r>
            <a:r>
              <a:rPr lang="en-US" dirty="0" smtClean="0"/>
              <a:t> bases from industry, final users, research laboratory…</a:t>
            </a:r>
          </a:p>
          <a:p>
            <a:pPr>
              <a:spcBef>
                <a:spcPts val="1800"/>
              </a:spcBef>
            </a:pPr>
            <a:r>
              <a:rPr lang="en-US" b="1" dirty="0" smtClean="0"/>
              <a:t>Possible scopes</a:t>
            </a:r>
            <a:r>
              <a:rPr lang="en-US" dirty="0" smtClean="0"/>
              <a:t>: identification of critical steps within a food packaging flow chart (setoff, hot filling, long term storage, household heating…); seeking critical migrants for various designs (e.g. from adhesives, inks); concurrent design of complex food packaging systems (</a:t>
            </a:r>
            <a:r>
              <a:rPr lang="en-US" dirty="0" err="1" smtClean="0"/>
              <a:t>multicomponents</a:t>
            </a:r>
            <a:r>
              <a:rPr lang="en-US" dirty="0" smtClean="0"/>
              <a:t>, multilayers).</a:t>
            </a:r>
          </a:p>
        </p:txBody>
      </p:sp>
    </p:spTree>
    <p:extLst>
      <p:ext uri="{BB962C8B-B14F-4D97-AF65-F5344CB8AC3E}">
        <p14:creationId xmlns:p14="http://schemas.microsoft.com/office/powerpoint/2010/main" val="3874996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384"/>
            <a:ext cx="8915400" cy="864096"/>
          </a:xfrm>
        </p:spPr>
        <p:txBody>
          <a:bodyPr>
            <a:noAutofit/>
          </a:bodyPr>
          <a:lstStyle/>
          <a:p>
            <a:pPr algn="l"/>
            <a:r>
              <a:rPr lang="en-US" sz="3600" b="1" dirty="0"/>
              <a:t>OMITTING </a:t>
            </a:r>
            <a:r>
              <a:rPr lang="en-US" sz="3600" b="1" dirty="0" smtClean="0"/>
              <a:t>STEPS</a:t>
            </a:r>
            <a:r>
              <a:rPr lang="en-US" sz="3600" dirty="0" smtClean="0"/>
              <a:t>: </a:t>
            </a:r>
            <a:r>
              <a:rPr lang="en-US" sz="3200" dirty="0" smtClean="0"/>
              <a:t>Results</a:t>
            </a:r>
            <a:endParaRPr lang="en-US" sz="3600" dirty="0"/>
          </a:p>
        </p:txBody>
      </p:sp>
      <p:pic>
        <p:nvPicPr>
          <p:cNvPr id="8194" name="Picture 2" descr="C:\Data\Olivier\INRA\Etudiants &amp; visiteurs\Audrey Goujon\illustration_fmeca\tmp3\illustration3_fmecaengine.result.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470995"/>
            <a:ext cx="9906000" cy="33900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097016" y="2690917"/>
            <a:ext cx="4824536" cy="923330"/>
          </a:xfrm>
          <a:prstGeom prst="rect">
            <a:avLst/>
          </a:prstGeom>
          <a:noFill/>
        </p:spPr>
        <p:txBody>
          <a:bodyPr wrap="square" rtlCol="0">
            <a:spAutoFit/>
          </a:bodyPr>
          <a:lstStyle/>
          <a:p>
            <a:r>
              <a:rPr lang="fr-FR" sz="3000" dirty="0" err="1" smtClean="0"/>
              <a:t>Result</a:t>
            </a:r>
            <a:r>
              <a:rPr lang="fr-FR" sz="3000" dirty="0" smtClean="0"/>
              <a:t> graph</a:t>
            </a:r>
            <a:r>
              <a:rPr lang="fr-FR" sz="2400" dirty="0" smtClean="0"/>
              <a:t>: variation of final migration </a:t>
            </a:r>
            <a:r>
              <a:rPr lang="fr-FR" sz="2400" dirty="0" err="1" smtClean="0"/>
              <a:t>depending</a:t>
            </a:r>
            <a:r>
              <a:rPr lang="fr-FR" sz="2400" dirty="0" smtClean="0"/>
              <a:t> on </a:t>
            </a:r>
            <a:r>
              <a:rPr lang="fr-FR" sz="2400" dirty="0" err="1" smtClean="0"/>
              <a:t>combination</a:t>
            </a:r>
            <a:endParaRPr lang="fr-FR" sz="2000" dirty="0"/>
          </a:p>
        </p:txBody>
      </p:sp>
      <p:pic>
        <p:nvPicPr>
          <p:cNvPr id="7" name="Picture 6" descr="ScreenShot007.png"/>
          <p:cNvPicPr>
            <a:picLocks noChangeAspect="1"/>
          </p:cNvPicPr>
          <p:nvPr/>
        </p:nvPicPr>
        <p:blipFill>
          <a:blip r:embed="rId4" cstate="print">
            <a:clrChange>
              <a:clrFrom>
                <a:srgbClr val="FFFFFF"/>
              </a:clrFrom>
              <a:clrTo>
                <a:srgbClr val="FFFFFF">
                  <a:alpha val="0"/>
                </a:srgbClr>
              </a:clrTo>
            </a:clrChange>
          </a:blip>
          <a:stretch>
            <a:fillRect/>
          </a:stretch>
        </p:blipFill>
        <p:spPr>
          <a:xfrm>
            <a:off x="645722" y="3384376"/>
            <a:ext cx="4379286" cy="3356992"/>
          </a:xfrm>
          <a:prstGeom prst="rect">
            <a:avLst/>
          </a:prstGeom>
        </p:spPr>
      </p:pic>
      <p:sp>
        <p:nvSpPr>
          <p:cNvPr id="8" name="TextBox 7"/>
          <p:cNvSpPr txBox="1"/>
          <p:nvPr/>
        </p:nvSpPr>
        <p:spPr>
          <a:xfrm>
            <a:off x="5169024" y="5211197"/>
            <a:ext cx="4736976" cy="1692771"/>
          </a:xfrm>
          <a:prstGeom prst="rect">
            <a:avLst/>
          </a:prstGeom>
          <a:noFill/>
        </p:spPr>
        <p:txBody>
          <a:bodyPr wrap="square" rtlCol="0">
            <a:spAutoFit/>
          </a:bodyPr>
          <a:lstStyle/>
          <a:p>
            <a:r>
              <a:rPr lang="fr-FR" sz="3000" dirty="0" err="1" smtClean="0"/>
              <a:t>Kinetic</a:t>
            </a:r>
            <a:r>
              <a:rPr lang="fr-FR" sz="3000" dirty="0" smtClean="0"/>
              <a:t> graph</a:t>
            </a:r>
            <a:r>
              <a:rPr lang="fr-FR" sz="2400" dirty="0" smtClean="0"/>
              <a:t>: concentration profil in </a:t>
            </a:r>
            <a:r>
              <a:rPr lang="fr-FR" sz="2400" dirty="0" err="1" smtClean="0"/>
              <a:t>food</a:t>
            </a:r>
            <a:r>
              <a:rPr lang="fr-FR" sz="2400" dirty="0" smtClean="0"/>
              <a:t> for all </a:t>
            </a:r>
            <a:r>
              <a:rPr lang="fr-FR" sz="2400" dirty="0" err="1" smtClean="0"/>
              <a:t>steps</a:t>
            </a:r>
            <a:r>
              <a:rPr lang="fr-FR" sz="2400" dirty="0" smtClean="0"/>
              <a:t> (</a:t>
            </a:r>
            <a:r>
              <a:rPr lang="fr-FR" sz="2400" dirty="0" err="1" smtClean="0"/>
              <a:t>color</a:t>
            </a:r>
            <a:r>
              <a:rPr lang="fr-FR" sz="2400" dirty="0" smtClean="0"/>
              <a:t> corresponds to </a:t>
            </a:r>
            <a:r>
              <a:rPr lang="fr-FR" sz="2400" dirty="0" err="1" smtClean="0"/>
              <a:t>severity</a:t>
            </a:r>
            <a:r>
              <a:rPr lang="fr-FR" sz="2400" dirty="0" smtClean="0"/>
              <a:t> of final migration)</a:t>
            </a:r>
            <a:endParaRPr lang="fr-FR" sz="2000" dirty="0"/>
          </a:p>
        </p:txBody>
      </p:sp>
    </p:spTree>
    <p:extLst>
      <p:ext uri="{BB962C8B-B14F-4D97-AF65-F5344CB8AC3E}">
        <p14:creationId xmlns:p14="http://schemas.microsoft.com/office/powerpoint/2010/main" val="19032967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b="1" dirty="0" smtClean="0"/>
              <a:t>OMITTING STEPS</a:t>
            </a:r>
            <a:r>
              <a:rPr lang="en-US" dirty="0" smtClean="0"/>
              <a:t>: </a:t>
            </a:r>
            <a:r>
              <a:rPr lang="en-US" sz="4000" dirty="0" smtClean="0"/>
              <a:t>Results</a:t>
            </a:r>
            <a:endParaRPr lang="en-US" dirty="0"/>
          </a:p>
        </p:txBody>
      </p:sp>
      <p:pic>
        <p:nvPicPr>
          <p:cNvPr id="5" name="Picture 4" descr="omission.pareto.png"/>
          <p:cNvPicPr>
            <a:picLocks noChangeAspect="1"/>
          </p:cNvPicPr>
          <p:nvPr/>
        </p:nvPicPr>
        <p:blipFill>
          <a:blip r:embed="rId2" cstate="print">
            <a:clrChange>
              <a:clrFrom>
                <a:srgbClr val="FFFFFF"/>
              </a:clrFrom>
              <a:clrTo>
                <a:srgbClr val="FFFFFF">
                  <a:alpha val="0"/>
                </a:srgbClr>
              </a:clrTo>
            </a:clrChange>
          </a:blip>
          <a:srcRect t="53623"/>
          <a:stretch>
            <a:fillRect/>
          </a:stretch>
        </p:blipFill>
        <p:spPr>
          <a:xfrm>
            <a:off x="-73930" y="1595106"/>
            <a:ext cx="6395082" cy="4161070"/>
          </a:xfrm>
          <a:prstGeom prst="rect">
            <a:avLst/>
          </a:prstGeom>
        </p:spPr>
      </p:pic>
      <p:sp>
        <p:nvSpPr>
          <p:cNvPr id="7" name="TextBox 6"/>
          <p:cNvSpPr txBox="1"/>
          <p:nvPr/>
        </p:nvSpPr>
        <p:spPr>
          <a:xfrm>
            <a:off x="7166614" y="5010072"/>
            <a:ext cx="2574287" cy="1508105"/>
          </a:xfrm>
          <a:prstGeom prst="rect">
            <a:avLst/>
          </a:prstGeom>
          <a:noFill/>
        </p:spPr>
        <p:txBody>
          <a:bodyPr wrap="square" rtlCol="0">
            <a:spAutoFit/>
          </a:bodyPr>
          <a:lstStyle/>
          <a:p>
            <a:r>
              <a:rPr lang="fr-FR" sz="3200" dirty="0" smtClean="0"/>
              <a:t>8 scenarios</a:t>
            </a:r>
          </a:p>
          <a:p>
            <a:r>
              <a:rPr lang="fr-FR" sz="2000" dirty="0" smtClean="0"/>
              <a:t>(concentration </a:t>
            </a:r>
          </a:p>
          <a:p>
            <a:r>
              <a:rPr lang="fr-FR" sz="2000" dirty="0" smtClean="0"/>
              <a:t>in </a:t>
            </a:r>
            <a:r>
              <a:rPr lang="fr-FR" sz="2000" dirty="0" err="1" smtClean="0"/>
              <a:t>food</a:t>
            </a:r>
            <a:r>
              <a:rPr lang="fr-FR" sz="2000" dirty="0" smtClean="0"/>
              <a:t> </a:t>
            </a:r>
            <a:r>
              <a:rPr lang="fr-FR" sz="2000" dirty="0" err="1" smtClean="0"/>
              <a:t>after</a:t>
            </a:r>
            <a:r>
              <a:rPr lang="fr-FR" sz="2000" dirty="0" smtClean="0"/>
              <a:t> the last </a:t>
            </a:r>
            <a:r>
              <a:rPr lang="fr-FR" sz="2000" dirty="0" err="1" smtClean="0"/>
              <a:t>step</a:t>
            </a:r>
            <a:r>
              <a:rPr lang="fr-FR" sz="2000" dirty="0" smtClean="0"/>
              <a:t>=</a:t>
            </a:r>
            <a:r>
              <a:rPr lang="fr-FR" sz="2000" dirty="0" err="1" smtClean="0"/>
              <a:t>OvenHeating</a:t>
            </a:r>
            <a:r>
              <a:rPr lang="fr-FR" sz="2000" dirty="0" smtClean="0"/>
              <a:t>)</a:t>
            </a:r>
            <a:endParaRPr lang="fr-FR" sz="2000" dirty="0"/>
          </a:p>
        </p:txBody>
      </p:sp>
      <p:sp>
        <p:nvSpPr>
          <p:cNvPr id="8" name="TextBox 7"/>
          <p:cNvSpPr txBox="1"/>
          <p:nvPr/>
        </p:nvSpPr>
        <p:spPr>
          <a:xfrm>
            <a:off x="326486" y="5451377"/>
            <a:ext cx="5706634" cy="830997"/>
          </a:xfrm>
          <a:prstGeom prst="rect">
            <a:avLst/>
          </a:prstGeom>
          <a:noFill/>
        </p:spPr>
        <p:txBody>
          <a:bodyPr wrap="square" rtlCol="0">
            <a:spAutoFit/>
          </a:bodyPr>
          <a:lstStyle/>
          <a:p>
            <a:r>
              <a:rPr lang="fr-FR" sz="2400" dirty="0" smtClean="0"/>
              <a:t>Final concentration in </a:t>
            </a:r>
            <a:r>
              <a:rPr lang="fr-FR" sz="2400" dirty="0" err="1" smtClean="0"/>
              <a:t>food</a:t>
            </a:r>
            <a:r>
              <a:rPr lang="fr-FR" sz="2400" dirty="0" smtClean="0"/>
              <a:t> for </a:t>
            </a:r>
            <a:r>
              <a:rPr lang="fr-FR" sz="2400" dirty="0" err="1" smtClean="0"/>
              <a:t>each</a:t>
            </a:r>
            <a:r>
              <a:rPr lang="fr-FR" sz="2400" dirty="0" smtClean="0"/>
              <a:t> scenario </a:t>
            </a:r>
            <a:r>
              <a:rPr lang="fr-FR" sz="2400" dirty="0" err="1" smtClean="0"/>
              <a:t>length</a:t>
            </a:r>
            <a:r>
              <a:rPr lang="fr-FR" sz="2400" dirty="0" smtClean="0"/>
              <a:t> </a:t>
            </a:r>
          </a:p>
        </p:txBody>
      </p:sp>
      <p:sp>
        <p:nvSpPr>
          <p:cNvPr id="9" name="Rectangle 8"/>
          <p:cNvSpPr/>
          <p:nvPr/>
        </p:nvSpPr>
        <p:spPr>
          <a:xfrm>
            <a:off x="979040" y="3649430"/>
            <a:ext cx="2887132"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HOT FILLING</a:t>
            </a:r>
            <a:endParaRPr lang="fr-FR" sz="1200" b="1" dirty="0">
              <a:solidFill>
                <a:schemeClr val="tx1"/>
              </a:solidFill>
            </a:endParaRPr>
          </a:p>
        </p:txBody>
      </p:sp>
      <p:sp>
        <p:nvSpPr>
          <p:cNvPr id="10" name="Rectangle 9"/>
          <p:cNvSpPr/>
          <p:nvPr/>
        </p:nvSpPr>
        <p:spPr>
          <a:xfrm>
            <a:off x="1008336" y="4345565"/>
            <a:ext cx="1716191"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SETOFF</a:t>
            </a:r>
            <a:endParaRPr lang="fr-FR" sz="1200" b="1" dirty="0">
              <a:solidFill>
                <a:schemeClr val="tx1"/>
              </a:solidFill>
            </a:endParaRPr>
          </a:p>
        </p:txBody>
      </p:sp>
      <p:sp>
        <p:nvSpPr>
          <p:cNvPr id="11" name="Rectangle 10"/>
          <p:cNvSpPr/>
          <p:nvPr/>
        </p:nvSpPr>
        <p:spPr>
          <a:xfrm>
            <a:off x="1005031" y="4681222"/>
            <a:ext cx="3043149"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STORAGE</a:t>
            </a:r>
            <a:endParaRPr lang="fr-FR" sz="1200" b="1" dirty="0">
              <a:solidFill>
                <a:schemeClr val="tx1"/>
              </a:solidFill>
            </a:endParaRPr>
          </a:p>
        </p:txBody>
      </p:sp>
      <p:sp>
        <p:nvSpPr>
          <p:cNvPr id="12" name="Rectangle 11"/>
          <p:cNvSpPr/>
          <p:nvPr/>
        </p:nvSpPr>
        <p:spPr>
          <a:xfrm>
            <a:off x="983076" y="3971370"/>
            <a:ext cx="2897956"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OVEN HEATING</a:t>
            </a:r>
            <a:endParaRPr lang="fr-FR" sz="1200" b="1" dirty="0">
              <a:solidFill>
                <a:schemeClr val="tx1"/>
              </a:solidFill>
            </a:endParaRPr>
          </a:p>
        </p:txBody>
      </p:sp>
      <p:pic>
        <p:nvPicPr>
          <p:cNvPr id="13" name="Picture 12" descr="ommission.pareto.png"/>
          <p:cNvPicPr>
            <a:picLocks noChangeAspect="1"/>
          </p:cNvPicPr>
          <p:nvPr/>
        </p:nvPicPr>
        <p:blipFill>
          <a:blip r:embed="rId3" cstate="print">
            <a:clrChange>
              <a:clrFrom>
                <a:srgbClr val="FFFFFF"/>
              </a:clrFrom>
              <a:clrTo>
                <a:srgbClr val="FFFFFF">
                  <a:alpha val="0"/>
                </a:srgbClr>
              </a:clrTo>
            </a:clrChange>
          </a:blip>
          <a:srcRect l="18576" b="47778"/>
          <a:stretch>
            <a:fillRect/>
          </a:stretch>
        </p:blipFill>
        <p:spPr>
          <a:xfrm>
            <a:off x="6026150" y="1412776"/>
            <a:ext cx="4044950" cy="36576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Shot009.png"/>
          <p:cNvPicPr>
            <a:picLocks noChangeAspect="1"/>
          </p:cNvPicPr>
          <p:nvPr/>
        </p:nvPicPr>
        <p:blipFill>
          <a:blip r:embed="rId2" cstate="print"/>
          <a:stretch>
            <a:fillRect/>
          </a:stretch>
        </p:blipFill>
        <p:spPr>
          <a:xfrm>
            <a:off x="0" y="1196752"/>
            <a:ext cx="9906000" cy="1651000"/>
          </a:xfrm>
          <a:prstGeom prst="rect">
            <a:avLst/>
          </a:prstGeom>
        </p:spPr>
      </p:pic>
      <p:sp>
        <p:nvSpPr>
          <p:cNvPr id="2" name="Title 1"/>
          <p:cNvSpPr>
            <a:spLocks noGrp="1"/>
          </p:cNvSpPr>
          <p:nvPr>
            <p:ph type="title"/>
          </p:nvPr>
        </p:nvSpPr>
        <p:spPr>
          <a:xfrm>
            <a:off x="559532" y="188640"/>
            <a:ext cx="8915400" cy="562074"/>
          </a:xfrm>
        </p:spPr>
        <p:txBody>
          <a:bodyPr>
            <a:noAutofit/>
          </a:bodyPr>
          <a:lstStyle/>
          <a:p>
            <a:pPr algn="l"/>
            <a:r>
              <a:rPr lang="en-US" sz="2800" b="1" dirty="0" smtClean="0"/>
              <a:t>COMPLEX ANALYSES WITH OMITTED STEPS</a:t>
            </a:r>
            <a:r>
              <a:rPr lang="en-US" sz="2400" dirty="0" smtClean="0"/>
              <a:t/>
            </a:r>
            <a:br>
              <a:rPr lang="en-US" sz="2400" dirty="0" smtClean="0"/>
            </a:br>
            <a:r>
              <a:rPr lang="en-US" sz="1800" dirty="0" smtClean="0"/>
              <a:t>A path towards FMECA-based risk assessment</a:t>
            </a:r>
            <a:endParaRPr lang="en-US" sz="2400" dirty="0"/>
          </a:p>
        </p:txBody>
      </p:sp>
      <p:sp>
        <p:nvSpPr>
          <p:cNvPr id="4" name="Flowchart: Alternate Process 3"/>
          <p:cNvSpPr/>
          <p:nvPr/>
        </p:nvSpPr>
        <p:spPr>
          <a:xfrm>
            <a:off x="2180484" y="1926279"/>
            <a:ext cx="576064" cy="179834"/>
          </a:xfrm>
          <a:prstGeom prst="flowChartAlternateProcess">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6" name="Flowchart: Alternate Process 5"/>
          <p:cNvSpPr/>
          <p:nvPr/>
        </p:nvSpPr>
        <p:spPr>
          <a:xfrm>
            <a:off x="2729389" y="2132856"/>
            <a:ext cx="576064" cy="170309"/>
          </a:xfrm>
          <a:prstGeom prst="flowChartAlternateProcess">
            <a:avLst/>
          </a:prstGeom>
          <a:no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7" name="Flowchart: Alternate Process 6"/>
          <p:cNvSpPr/>
          <p:nvPr/>
        </p:nvSpPr>
        <p:spPr>
          <a:xfrm>
            <a:off x="4592960" y="836712"/>
            <a:ext cx="2304256" cy="288032"/>
          </a:xfrm>
          <a:prstGeom prst="flowChartAlternateProcess">
            <a:avLst/>
          </a:prstGeom>
          <a:noFill/>
          <a:ln>
            <a:solidFill>
              <a:schemeClr val="accent6">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tx1"/>
                </a:solidFill>
              </a:rPr>
              <a:t>Small/large diffusants</a:t>
            </a:r>
            <a:endParaRPr lang="fr-FR" dirty="0">
              <a:solidFill>
                <a:schemeClr val="tx1"/>
              </a:solidFill>
            </a:endParaRPr>
          </a:p>
        </p:txBody>
      </p:sp>
      <p:sp>
        <p:nvSpPr>
          <p:cNvPr id="8" name="Flowchart: Alternate Process 7"/>
          <p:cNvSpPr/>
          <p:nvPr/>
        </p:nvSpPr>
        <p:spPr>
          <a:xfrm>
            <a:off x="6969224" y="836712"/>
            <a:ext cx="2880320" cy="288032"/>
          </a:xfrm>
          <a:prstGeom prst="flowChartAlternateProcess">
            <a:avLst/>
          </a:prstGeom>
          <a:noFill/>
          <a:ln>
            <a:solidFill>
              <a:schemeClr val="accent3">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smtClean="0">
                <a:solidFill>
                  <a:schemeClr val="tx1"/>
                </a:solidFill>
              </a:rPr>
              <a:t>Good/</a:t>
            </a:r>
            <a:r>
              <a:rPr lang="fr-FR" dirty="0" err="1" smtClean="0">
                <a:solidFill>
                  <a:schemeClr val="tx1"/>
                </a:solidFill>
              </a:rPr>
              <a:t>poor</a:t>
            </a:r>
            <a:r>
              <a:rPr lang="fr-FR" dirty="0" smtClean="0">
                <a:solidFill>
                  <a:schemeClr val="tx1"/>
                </a:solidFill>
              </a:rPr>
              <a:t> </a:t>
            </a:r>
            <a:r>
              <a:rPr lang="fr-FR" dirty="0" err="1" smtClean="0">
                <a:solidFill>
                  <a:schemeClr val="tx1"/>
                </a:solidFill>
              </a:rPr>
              <a:t>chemical</a:t>
            </a:r>
            <a:r>
              <a:rPr lang="fr-FR" dirty="0" smtClean="0">
                <a:solidFill>
                  <a:schemeClr val="tx1"/>
                </a:solidFill>
              </a:rPr>
              <a:t> </a:t>
            </a:r>
            <a:r>
              <a:rPr lang="fr-FR" dirty="0" err="1" smtClean="0">
                <a:solidFill>
                  <a:schemeClr val="tx1"/>
                </a:solidFill>
              </a:rPr>
              <a:t>affinity</a:t>
            </a:r>
            <a:endParaRPr lang="fr-FR" dirty="0">
              <a:solidFill>
                <a:schemeClr val="tx1"/>
              </a:solidFill>
            </a:endParaRPr>
          </a:p>
        </p:txBody>
      </p:sp>
      <p:pic>
        <p:nvPicPr>
          <p:cNvPr id="10244" name="Picture 4" descr="C:\Data\Olivier\INRA\Etudiants &amp; visiteurs\Audrey Goujon\illustration_fmeca\tmp4\illustration4_fmecaengine.graph.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23774" r="16916" b="12763"/>
          <a:stretch/>
        </p:blipFill>
        <p:spPr bwMode="auto">
          <a:xfrm>
            <a:off x="53825" y="4563224"/>
            <a:ext cx="9926813" cy="22947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Data\Olivier\INRA\Etudiants &amp; visiteurs\Audrey Goujon\illustration_fmeca\tmp4\illustration4_fmecaengine.graph.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r="76426"/>
          <a:stretch/>
        </p:blipFill>
        <p:spPr bwMode="auto">
          <a:xfrm>
            <a:off x="200472" y="2348880"/>
            <a:ext cx="4467492" cy="29785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Data\Olivier\INRA\Etudiants &amp; visiteurs\Audrey Goujon\illustration_fmeca\tmp4\illustration4_fmecaengine.graph.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83398" b="50961"/>
          <a:stretch/>
        </p:blipFill>
        <p:spPr bwMode="auto">
          <a:xfrm>
            <a:off x="5529063" y="2636912"/>
            <a:ext cx="3626355" cy="16835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halalscan.org/skins/common/images/icons/fileicon-od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440" y="2476501"/>
            <a:ext cx="746301" cy="6888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673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9532" y="188640"/>
            <a:ext cx="8915400" cy="562074"/>
          </a:xfrm>
        </p:spPr>
        <p:txBody>
          <a:bodyPr>
            <a:normAutofit fontScale="90000"/>
          </a:bodyPr>
          <a:lstStyle/>
          <a:p>
            <a:pPr algn="l"/>
            <a:r>
              <a:rPr lang="en-US" sz="3100" b="1" dirty="0" smtClean="0"/>
              <a:t>COMPLEX ANALYSES WITH OMITTED STEPS</a:t>
            </a:r>
            <a:r>
              <a:rPr lang="en-US" sz="3600" dirty="0" smtClean="0"/>
              <a:t/>
            </a:r>
            <a:br>
              <a:rPr lang="en-US" sz="3600" dirty="0" smtClean="0"/>
            </a:br>
            <a:r>
              <a:rPr lang="en-US" sz="3600" dirty="0" smtClean="0"/>
              <a:t>A path towards FMECA</a:t>
            </a:r>
            <a:endParaRPr lang="en-US" dirty="0"/>
          </a:p>
        </p:txBody>
      </p:sp>
      <p:sp>
        <p:nvSpPr>
          <p:cNvPr id="3" name="TextBox 2"/>
          <p:cNvSpPr txBox="1"/>
          <p:nvPr/>
        </p:nvSpPr>
        <p:spPr>
          <a:xfrm>
            <a:off x="3572628" y="4144724"/>
            <a:ext cx="2690160" cy="584775"/>
          </a:xfrm>
          <a:prstGeom prst="rect">
            <a:avLst/>
          </a:prstGeom>
          <a:noFill/>
        </p:spPr>
        <p:txBody>
          <a:bodyPr wrap="none" rtlCol="0">
            <a:spAutoFit/>
          </a:bodyPr>
          <a:lstStyle/>
          <a:p>
            <a:r>
              <a:rPr lang="fr-FR" sz="3200" dirty="0" smtClean="0">
                <a:effectLst>
                  <a:outerShdw blurRad="38100" dist="38100" dir="2700000" algn="tl">
                    <a:srgbClr val="000000">
                      <a:alpha val="43137"/>
                    </a:srgbClr>
                  </a:outerShdw>
                </a:effectLst>
              </a:rPr>
              <a:t>OUTPUT TABLE</a:t>
            </a:r>
            <a:endParaRPr lang="fr-FR" sz="3200" dirty="0">
              <a:effectLst>
                <a:outerShdw blurRad="38100" dist="38100" dir="2700000" algn="tl">
                  <a:srgbClr val="000000">
                    <a:alpha val="43137"/>
                  </a:srgbClr>
                </a:outerShdw>
              </a:effectLst>
            </a:endParaRPr>
          </a:p>
        </p:txBody>
      </p:sp>
      <p:pic>
        <p:nvPicPr>
          <p:cNvPr id="8" name="Picture 7" descr="ScreenShot010.png"/>
          <p:cNvPicPr>
            <a:picLocks noChangeAspect="1"/>
          </p:cNvPicPr>
          <p:nvPr/>
        </p:nvPicPr>
        <p:blipFill>
          <a:blip r:embed="rId2" cstate="print"/>
          <a:stretch>
            <a:fillRect/>
          </a:stretch>
        </p:blipFill>
        <p:spPr>
          <a:xfrm>
            <a:off x="2070328" y="1844827"/>
            <a:ext cx="4754880" cy="4840840"/>
          </a:xfrm>
          <a:prstGeom prst="rect">
            <a:avLst/>
          </a:prstGeom>
        </p:spPr>
      </p:pic>
      <p:pic>
        <p:nvPicPr>
          <p:cNvPr id="10" name="Picture 9" descr="ScreenShot012.png"/>
          <p:cNvPicPr>
            <a:picLocks noChangeAspect="1"/>
          </p:cNvPicPr>
          <p:nvPr/>
        </p:nvPicPr>
        <p:blipFill>
          <a:blip r:embed="rId3" cstate="print"/>
          <a:stretch>
            <a:fillRect/>
          </a:stretch>
        </p:blipFill>
        <p:spPr>
          <a:xfrm>
            <a:off x="1856656" y="6597352"/>
            <a:ext cx="2200471" cy="260648"/>
          </a:xfrm>
          <a:prstGeom prst="rect">
            <a:avLst/>
          </a:prstGeom>
        </p:spPr>
      </p:pic>
      <p:pic>
        <p:nvPicPr>
          <p:cNvPr id="11" name="Picture 10" descr="omission_complex.inherit.png"/>
          <p:cNvPicPr>
            <a:picLocks noChangeAspect="1"/>
          </p:cNvPicPr>
          <p:nvPr/>
        </p:nvPicPr>
        <p:blipFill>
          <a:blip r:embed="rId4" cstate="print">
            <a:clrChange>
              <a:clrFrom>
                <a:srgbClr val="FFFFFF"/>
              </a:clrFrom>
              <a:clrTo>
                <a:srgbClr val="FFFFFF">
                  <a:alpha val="0"/>
                </a:srgbClr>
              </a:clrTo>
            </a:clrChange>
          </a:blip>
          <a:stretch>
            <a:fillRect/>
          </a:stretch>
        </p:blipFill>
        <p:spPr>
          <a:xfrm>
            <a:off x="-15552" y="836712"/>
            <a:ext cx="9906000" cy="1045745"/>
          </a:xfrm>
          <a:prstGeom prst="rect">
            <a:avLst/>
          </a:prstGeom>
        </p:spPr>
      </p:pic>
    </p:spTree>
    <p:extLst>
      <p:ext uri="{BB962C8B-B14F-4D97-AF65-F5344CB8AC3E}">
        <p14:creationId xmlns:p14="http://schemas.microsoft.com/office/powerpoint/2010/main" val="18131680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omission_complex.pareto.png"/>
          <p:cNvPicPr>
            <a:picLocks noChangeAspect="1"/>
          </p:cNvPicPr>
          <p:nvPr/>
        </p:nvPicPr>
        <p:blipFill>
          <a:blip r:embed="rId3" cstate="print">
            <a:clrChange>
              <a:clrFrom>
                <a:srgbClr val="FFFFFF"/>
              </a:clrFrom>
              <a:clrTo>
                <a:srgbClr val="FFFFFF">
                  <a:alpha val="0"/>
                </a:srgbClr>
              </a:clrTo>
            </a:clrChange>
          </a:blip>
          <a:srcRect l="17547" r="2696" b="47501"/>
          <a:stretch>
            <a:fillRect/>
          </a:stretch>
        </p:blipFill>
        <p:spPr>
          <a:xfrm>
            <a:off x="5385048" y="2060848"/>
            <a:ext cx="4464496" cy="4464496"/>
          </a:xfrm>
          <a:prstGeom prst="rect">
            <a:avLst/>
          </a:prstGeom>
        </p:spPr>
      </p:pic>
      <p:sp>
        <p:nvSpPr>
          <p:cNvPr id="2" name="Title 1"/>
          <p:cNvSpPr>
            <a:spLocks noGrp="1"/>
          </p:cNvSpPr>
          <p:nvPr>
            <p:ph type="title"/>
          </p:nvPr>
        </p:nvSpPr>
        <p:spPr>
          <a:xfrm>
            <a:off x="128464" y="188640"/>
            <a:ext cx="8915400" cy="562074"/>
          </a:xfrm>
        </p:spPr>
        <p:txBody>
          <a:bodyPr>
            <a:normAutofit fontScale="90000"/>
          </a:bodyPr>
          <a:lstStyle/>
          <a:p>
            <a:pPr algn="l"/>
            <a:r>
              <a:rPr lang="en-US" sz="3600" b="1" dirty="0" smtClean="0"/>
              <a:t>COMPLEX ANALYSES WITH OMITTED STEPS</a:t>
            </a:r>
            <a:r>
              <a:rPr lang="en-US" sz="4000" dirty="0" smtClean="0"/>
              <a:t>:</a:t>
            </a:r>
            <a:r>
              <a:rPr lang="en-US" sz="3600" dirty="0" smtClean="0"/>
              <a:t> </a:t>
            </a:r>
            <a:r>
              <a:rPr lang="en-US" sz="3100" dirty="0" smtClean="0"/>
              <a:t>Results</a:t>
            </a:r>
            <a:endParaRPr lang="en-US" dirty="0"/>
          </a:p>
        </p:txBody>
      </p:sp>
      <p:sp>
        <p:nvSpPr>
          <p:cNvPr id="9" name="TextBox 8"/>
          <p:cNvSpPr txBox="1"/>
          <p:nvPr/>
        </p:nvSpPr>
        <p:spPr>
          <a:xfrm>
            <a:off x="7626821" y="4797152"/>
            <a:ext cx="1920240" cy="1097280"/>
          </a:xfrm>
          <a:prstGeom prst="rect">
            <a:avLst/>
          </a:prstGeom>
          <a:noFill/>
        </p:spPr>
        <p:txBody>
          <a:bodyPr wrap="square" rtlCol="0">
            <a:spAutoFit/>
          </a:bodyPr>
          <a:lstStyle/>
          <a:p>
            <a:r>
              <a:rPr lang="fr-FR" sz="2400" b="1" dirty="0" smtClean="0"/>
              <a:t>24 scenarios</a:t>
            </a:r>
          </a:p>
          <a:p>
            <a:r>
              <a:rPr lang="fr-FR" sz="1600" b="1" dirty="0" smtClean="0"/>
              <a:t>(concentration </a:t>
            </a:r>
          </a:p>
          <a:p>
            <a:r>
              <a:rPr lang="fr-FR" sz="1600" b="1" dirty="0" smtClean="0"/>
              <a:t>in </a:t>
            </a:r>
            <a:r>
              <a:rPr lang="fr-FR" sz="1600" b="1" dirty="0" err="1" smtClean="0"/>
              <a:t>food</a:t>
            </a:r>
            <a:r>
              <a:rPr lang="fr-FR" sz="1600" b="1" dirty="0" smtClean="0"/>
              <a:t> </a:t>
            </a:r>
            <a:r>
              <a:rPr lang="fr-FR" sz="1600" b="1" dirty="0" err="1" smtClean="0"/>
              <a:t>after</a:t>
            </a:r>
            <a:r>
              <a:rPr lang="fr-FR" sz="1600" b="1" dirty="0" smtClean="0"/>
              <a:t> the last </a:t>
            </a:r>
            <a:r>
              <a:rPr lang="fr-FR" sz="1600" b="1" dirty="0" err="1" smtClean="0"/>
              <a:t>step</a:t>
            </a:r>
            <a:r>
              <a:rPr lang="fr-FR" sz="1600" b="1" dirty="0" smtClean="0"/>
              <a:t>=</a:t>
            </a:r>
            <a:r>
              <a:rPr lang="fr-FR" sz="1600" b="1" dirty="0" err="1" smtClean="0"/>
              <a:t>OvenHeating</a:t>
            </a:r>
            <a:r>
              <a:rPr lang="fr-FR" sz="1600" b="1" dirty="0" smtClean="0"/>
              <a:t>)</a:t>
            </a:r>
            <a:endParaRPr lang="fr-FR" sz="1600" b="1" dirty="0"/>
          </a:p>
        </p:txBody>
      </p:sp>
      <p:pic>
        <p:nvPicPr>
          <p:cNvPr id="7" name="Picture 6" descr="omission_complex.result.png"/>
          <p:cNvPicPr>
            <a:picLocks noChangeAspect="1"/>
          </p:cNvPicPr>
          <p:nvPr/>
        </p:nvPicPr>
        <p:blipFill>
          <a:blip r:embed="rId4" cstate="print"/>
          <a:stretch>
            <a:fillRect/>
          </a:stretch>
        </p:blipFill>
        <p:spPr>
          <a:xfrm>
            <a:off x="0" y="980728"/>
            <a:ext cx="9906000" cy="1172460"/>
          </a:xfrm>
          <a:prstGeom prst="rect">
            <a:avLst/>
          </a:prstGeom>
        </p:spPr>
      </p:pic>
      <p:pic>
        <p:nvPicPr>
          <p:cNvPr id="8" name="Picture 7" descr="omission_complex.kinetics.png"/>
          <p:cNvPicPr>
            <a:picLocks noChangeAspect="1"/>
          </p:cNvPicPr>
          <p:nvPr/>
        </p:nvPicPr>
        <p:blipFill>
          <a:blip r:embed="rId5" cstate="print">
            <a:clrChange>
              <a:clrFrom>
                <a:srgbClr val="FFFFFF"/>
              </a:clrFrom>
              <a:clrTo>
                <a:srgbClr val="FFFFFF">
                  <a:alpha val="0"/>
                </a:srgbClr>
              </a:clrTo>
            </a:clrChange>
          </a:blip>
          <a:srcRect l="5561" t="1961" r="1850" b="1961"/>
          <a:stretch>
            <a:fillRect/>
          </a:stretch>
        </p:blipFill>
        <p:spPr>
          <a:xfrm>
            <a:off x="46169" y="2492896"/>
            <a:ext cx="4906831" cy="3816424"/>
          </a:xfrm>
          <a:prstGeom prst="rect">
            <a:avLst/>
          </a:prstGeom>
        </p:spPr>
      </p:pic>
      <p:sp>
        <p:nvSpPr>
          <p:cNvPr id="11" name="TextBox 10"/>
          <p:cNvSpPr txBox="1"/>
          <p:nvPr/>
        </p:nvSpPr>
        <p:spPr>
          <a:xfrm>
            <a:off x="488504" y="2852936"/>
            <a:ext cx="1920240" cy="707886"/>
          </a:xfrm>
          <a:prstGeom prst="rect">
            <a:avLst/>
          </a:prstGeom>
          <a:noFill/>
        </p:spPr>
        <p:txBody>
          <a:bodyPr wrap="square" rtlCol="0">
            <a:spAutoFit/>
          </a:bodyPr>
          <a:lstStyle/>
          <a:p>
            <a:r>
              <a:rPr lang="fr-FR" sz="2000" b="1" dirty="0" err="1" smtClean="0"/>
              <a:t>Kinetic</a:t>
            </a:r>
            <a:r>
              <a:rPr lang="fr-FR" sz="2000" b="1" dirty="0" smtClean="0"/>
              <a:t> profils for 24 scenarios</a:t>
            </a:r>
          </a:p>
        </p:txBody>
      </p:sp>
    </p:spTree>
    <p:extLst>
      <p:ext uri="{BB962C8B-B14F-4D97-AF65-F5344CB8AC3E}">
        <p14:creationId xmlns:p14="http://schemas.microsoft.com/office/powerpoint/2010/main" val="38749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1484784"/>
            <a:ext cx="8420100" cy="1362075"/>
          </a:xfrm>
        </p:spPr>
        <p:txBody>
          <a:bodyPr anchor="b"/>
          <a:lstStyle/>
          <a:p>
            <a:r>
              <a:rPr lang="fr-FR" dirty="0" smtClean="0"/>
              <a:t>SEVERITY and CRITICALITY ANALYSIS </a:t>
            </a:r>
            <a:endParaRPr lang="en-US" dirty="0"/>
          </a:p>
        </p:txBody>
      </p:sp>
      <p:sp>
        <p:nvSpPr>
          <p:cNvPr id="3" name="Text Placeholder 2"/>
          <p:cNvSpPr>
            <a:spLocks noGrp="1"/>
          </p:cNvSpPr>
          <p:nvPr>
            <p:ph type="body" idx="1"/>
          </p:nvPr>
        </p:nvSpPr>
        <p:spPr>
          <a:xfrm>
            <a:off x="781372" y="2586410"/>
            <a:ext cx="8420100" cy="1500187"/>
          </a:xfrm>
        </p:spPr>
        <p:txBody>
          <a:bodyPr/>
          <a:lstStyle/>
          <a:p>
            <a:r>
              <a:rPr lang="fr-FR" dirty="0" err="1" smtClean="0"/>
              <a:t>Definition</a:t>
            </a:r>
            <a:r>
              <a:rPr lang="fr-FR" dirty="0" smtClean="0"/>
              <a:t> of </a:t>
            </a:r>
            <a:r>
              <a:rPr lang="fr-FR" dirty="0" err="1" smtClean="0"/>
              <a:t>severity</a:t>
            </a:r>
            <a:endParaRPr lang="fr-FR" dirty="0" smtClean="0"/>
          </a:p>
          <a:p>
            <a:r>
              <a:rPr lang="fr-FR" dirty="0" smtClean="0"/>
              <a:t>3 </a:t>
            </a:r>
            <a:r>
              <a:rPr lang="fr-FR" dirty="0" err="1" smtClean="0"/>
              <a:t>rules</a:t>
            </a:r>
            <a:r>
              <a:rPr lang="fr-FR" dirty="0" smtClean="0"/>
              <a:t> for </a:t>
            </a:r>
            <a:r>
              <a:rPr lang="fr-FR" dirty="0" err="1" smtClean="0"/>
              <a:t>risk</a:t>
            </a:r>
            <a:r>
              <a:rPr lang="fr-FR" dirty="0" smtClean="0"/>
              <a:t> migration and management </a:t>
            </a:r>
            <a:r>
              <a:rPr lang="fr-FR" dirty="0" smtClean="0">
                <a:sym typeface="Wingdings" pitchFamily="2" charset="2"/>
              </a:rPr>
              <a:t> illustrative </a:t>
            </a:r>
            <a:r>
              <a:rPr lang="fr-FR" dirty="0" err="1" smtClean="0">
                <a:sym typeface="Wingdings" pitchFamily="2" charset="2"/>
              </a:rPr>
              <a:t>example</a:t>
            </a:r>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wwwagir.toulouse.inra.fr/agir/templates/siteground/images/summer/inra.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44624"/>
            <a:ext cx="8915400" cy="792088"/>
          </a:xfrm>
        </p:spPr>
        <p:txBody>
          <a:bodyPr>
            <a:normAutofit/>
          </a:bodyPr>
          <a:lstStyle/>
          <a:p>
            <a:pPr algn="l"/>
            <a:r>
              <a:rPr lang="fr-FR" sz="3600" b="1" dirty="0" smtClean="0"/>
              <a:t>DEFINITION OF SEVERITY</a:t>
            </a:r>
            <a:endParaRPr lang="en-US" sz="3600" b="1" dirty="0"/>
          </a:p>
        </p:txBody>
      </p:sp>
      <p:sp>
        <p:nvSpPr>
          <p:cNvPr id="18" name="TextBox 17"/>
          <p:cNvSpPr txBox="1"/>
          <p:nvPr/>
        </p:nvSpPr>
        <p:spPr>
          <a:xfrm>
            <a:off x="6376564" y="476672"/>
            <a:ext cx="2848172" cy="861774"/>
          </a:xfrm>
          <a:prstGeom prst="rect">
            <a:avLst/>
          </a:prstGeom>
          <a:noFill/>
        </p:spPr>
        <p:txBody>
          <a:bodyPr wrap="square" rtlCol="0">
            <a:spAutoFit/>
          </a:bodyPr>
          <a:lstStyle/>
          <a:p>
            <a:pPr algn="r"/>
            <a:r>
              <a:rPr lang="fr-FR" b="1" dirty="0" smtClean="0"/>
              <a:t>Consumer</a:t>
            </a:r>
          </a:p>
          <a:p>
            <a:pPr algn="r"/>
            <a:r>
              <a:rPr lang="fr-FR" b="1" dirty="0" err="1" smtClean="0"/>
              <a:t>Exposure</a:t>
            </a:r>
            <a:endParaRPr lang="fr-FR" b="1" dirty="0" smtClean="0"/>
          </a:p>
          <a:p>
            <a:pPr algn="r"/>
            <a:r>
              <a:rPr lang="fr-FR" sz="1400" b="1" dirty="0" smtClean="0"/>
              <a:t>mg/kg body </a:t>
            </a:r>
            <a:r>
              <a:rPr lang="fr-FR" sz="1400" b="1" dirty="0" err="1" smtClean="0"/>
              <a:t>weight</a:t>
            </a:r>
            <a:endParaRPr lang="fr-FR" sz="1400" b="1" dirty="0"/>
          </a:p>
        </p:txBody>
      </p:sp>
      <p:sp>
        <p:nvSpPr>
          <p:cNvPr id="107" name="Arc 106"/>
          <p:cNvSpPr/>
          <p:nvPr/>
        </p:nvSpPr>
        <p:spPr>
          <a:xfrm>
            <a:off x="3053681" y="4134066"/>
            <a:ext cx="3880046" cy="182012"/>
          </a:xfrm>
          <a:prstGeom prst="arc">
            <a:avLst>
              <a:gd name="adj1" fmla="val 10862524"/>
              <a:gd name="adj2" fmla="val 21583547"/>
            </a:avLst>
          </a:prstGeom>
          <a:noFill/>
          <a:ln w="9525" cap="flat" cmpd="sng" algn="ctr">
            <a:solidFill>
              <a:srgbClr val="6C5353"/>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Georgia"/>
              <a:ea typeface="+mn-ea"/>
              <a:cs typeface="+mn-cs"/>
            </a:endParaRPr>
          </a:p>
        </p:txBody>
      </p:sp>
      <p:sp>
        <p:nvSpPr>
          <p:cNvPr id="108" name="Arc 107"/>
          <p:cNvSpPr/>
          <p:nvPr/>
        </p:nvSpPr>
        <p:spPr>
          <a:xfrm>
            <a:off x="3477344" y="3937040"/>
            <a:ext cx="3465698" cy="182012"/>
          </a:xfrm>
          <a:prstGeom prst="arc">
            <a:avLst>
              <a:gd name="adj1" fmla="val 10862524"/>
              <a:gd name="adj2" fmla="val 21583547"/>
            </a:avLst>
          </a:prstGeom>
          <a:noFill/>
          <a:ln w="9525" cap="flat" cmpd="sng" algn="ctr">
            <a:solidFill>
              <a:srgbClr val="AC9393"/>
            </a:solidFill>
            <a:prstDash val="solid"/>
            <a:headEnd type="none" w="med" len="med"/>
            <a:tailEnd type="arrow"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Georgia"/>
              <a:ea typeface="+mn-ea"/>
              <a:cs typeface="+mn-cs"/>
            </a:endParaRPr>
          </a:p>
        </p:txBody>
      </p:sp>
      <p:sp>
        <p:nvSpPr>
          <p:cNvPr id="109" name="TextBox 108"/>
          <p:cNvSpPr txBox="1"/>
          <p:nvPr/>
        </p:nvSpPr>
        <p:spPr>
          <a:xfrm>
            <a:off x="4657021" y="3773279"/>
            <a:ext cx="1241045" cy="307777"/>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a:ln>
                  <a:noFill/>
                </a:ln>
                <a:solidFill>
                  <a:srgbClr val="6C5353">
                    <a:lumMod val="60000"/>
                    <a:lumOff val="40000"/>
                  </a:srgbClr>
                </a:solidFill>
                <a:effectLst/>
                <a:uLnTx/>
                <a:uFillTx/>
                <a:latin typeface="Arial" pitchFamily="34" charset="0"/>
                <a:cs typeface="Arial" pitchFamily="34" charset="0"/>
              </a:rPr>
              <a:t>×</a:t>
            </a:r>
            <a:r>
              <a:rPr kumimoji="0" lang="fr-FR" sz="1400" b="0" i="0" u="none" strike="noStrike" kern="0" cap="none" spc="0" normalizeH="0" baseline="0" noProof="0" dirty="0" smtClean="0">
                <a:ln>
                  <a:noFill/>
                </a:ln>
                <a:solidFill>
                  <a:srgbClr val="6C5353">
                    <a:lumMod val="60000"/>
                    <a:lumOff val="40000"/>
                  </a:srgbClr>
                </a:solidFill>
                <a:effectLst/>
                <a:uLnTx/>
                <a:uFillTx/>
              </a:rPr>
              <a:t> NOEL/TDI</a:t>
            </a:r>
            <a:endParaRPr kumimoji="0" lang="fr-FR" sz="1400" b="0" i="0" u="none" strike="noStrike" kern="0" cap="none" spc="0" normalizeH="0" baseline="0" noProof="0" dirty="0">
              <a:ln>
                <a:noFill/>
              </a:ln>
              <a:solidFill>
                <a:srgbClr val="6C5353">
                  <a:lumMod val="60000"/>
                  <a:lumOff val="40000"/>
                </a:srgbClr>
              </a:solidFill>
              <a:effectLst/>
              <a:uLnTx/>
              <a:uFillTx/>
            </a:endParaRPr>
          </a:p>
        </p:txBody>
      </p:sp>
      <p:sp>
        <p:nvSpPr>
          <p:cNvPr id="110" name="TextBox 109"/>
          <p:cNvSpPr txBox="1"/>
          <p:nvPr/>
        </p:nvSpPr>
        <p:spPr>
          <a:xfrm>
            <a:off x="4622610" y="3989303"/>
            <a:ext cx="1345240" cy="307777"/>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a:ln>
                  <a:noFill/>
                </a:ln>
                <a:solidFill>
                  <a:srgbClr val="6C5353">
                    <a:lumMod val="60000"/>
                    <a:lumOff val="40000"/>
                  </a:srgbClr>
                </a:solidFill>
                <a:effectLst/>
                <a:uLnTx/>
                <a:uFillTx/>
                <a:latin typeface="Arial" pitchFamily="34" charset="0"/>
                <a:cs typeface="Arial" pitchFamily="34" charset="0"/>
              </a:rPr>
              <a:t>×</a:t>
            </a:r>
            <a:r>
              <a:rPr kumimoji="0" lang="fr-FR" sz="1400" b="0" i="0" u="none" strike="noStrike" kern="0" cap="none" spc="0" normalizeH="0" baseline="0" noProof="0" dirty="0" smtClean="0">
                <a:ln>
                  <a:noFill/>
                </a:ln>
                <a:solidFill>
                  <a:srgbClr val="6C5353">
                    <a:lumMod val="60000"/>
                    <a:lumOff val="40000"/>
                  </a:srgbClr>
                </a:solidFill>
                <a:effectLst/>
                <a:uLnTx/>
                <a:uFillTx/>
              </a:rPr>
              <a:t> &gt;NOEL/TDI</a:t>
            </a:r>
            <a:endParaRPr kumimoji="0" lang="fr-FR" sz="1800" b="0" i="0" u="none" strike="noStrike" kern="0" cap="none" spc="0" normalizeH="0" baseline="0" noProof="0" dirty="0">
              <a:ln>
                <a:noFill/>
              </a:ln>
              <a:solidFill>
                <a:srgbClr val="6C5353">
                  <a:lumMod val="60000"/>
                  <a:lumOff val="40000"/>
                </a:srgbClr>
              </a:solidFill>
              <a:effectLst/>
              <a:uLnTx/>
              <a:uFillTx/>
            </a:endParaRPr>
          </a:p>
        </p:txBody>
      </p:sp>
      <p:cxnSp>
        <p:nvCxnSpPr>
          <p:cNvPr id="111" name="Straight Connector 110"/>
          <p:cNvCxnSpPr/>
          <p:nvPr/>
        </p:nvCxnSpPr>
        <p:spPr>
          <a:xfrm>
            <a:off x="2252722" y="2866788"/>
            <a:ext cx="486" cy="3851180"/>
          </a:xfrm>
          <a:prstGeom prst="line">
            <a:avLst/>
          </a:prstGeom>
          <a:noFill/>
          <a:ln w="19050" cap="flat" cmpd="sng" algn="ctr">
            <a:solidFill>
              <a:srgbClr val="E3DBDB"/>
            </a:solidFill>
            <a:prstDash val="solid"/>
          </a:ln>
          <a:effectLst>
            <a:outerShdw blurRad="51500" dist="25400" dir="5400000" rotWithShape="0">
              <a:srgbClr val="000000">
                <a:alpha val="40000"/>
              </a:srgbClr>
            </a:outerShdw>
          </a:effectLst>
        </p:spPr>
      </p:cxnSp>
      <p:cxnSp>
        <p:nvCxnSpPr>
          <p:cNvPr id="112" name="Straight Connector 111"/>
          <p:cNvCxnSpPr/>
          <p:nvPr/>
        </p:nvCxnSpPr>
        <p:spPr>
          <a:xfrm>
            <a:off x="2927434" y="3432984"/>
            <a:ext cx="0" cy="1870291"/>
          </a:xfrm>
          <a:prstGeom prst="line">
            <a:avLst/>
          </a:prstGeom>
          <a:noFill/>
          <a:ln w="19050" cap="flat" cmpd="sng" algn="ctr">
            <a:solidFill>
              <a:srgbClr val="E3DBDB"/>
            </a:solidFill>
            <a:prstDash val="solid"/>
          </a:ln>
          <a:effectLst>
            <a:outerShdw blurRad="51500" dist="25400" dir="5400000" rotWithShape="0">
              <a:srgbClr val="000000">
                <a:alpha val="40000"/>
              </a:srgbClr>
            </a:outerShdw>
          </a:effectLst>
        </p:spPr>
      </p:cxnSp>
      <p:cxnSp>
        <p:nvCxnSpPr>
          <p:cNvPr id="113" name="Straight Connector 112"/>
          <p:cNvCxnSpPr/>
          <p:nvPr/>
        </p:nvCxnSpPr>
        <p:spPr>
          <a:xfrm>
            <a:off x="6933728" y="1344752"/>
            <a:ext cx="0" cy="5396616"/>
          </a:xfrm>
          <a:prstGeom prst="line">
            <a:avLst/>
          </a:prstGeom>
          <a:noFill/>
          <a:ln w="19050" cap="flat" cmpd="sng" algn="ctr">
            <a:solidFill>
              <a:srgbClr val="E3DBDB"/>
            </a:solidFill>
            <a:prstDash val="solid"/>
          </a:ln>
          <a:effectLst>
            <a:outerShdw blurRad="51500" dist="25400" dir="5400000" rotWithShape="0">
              <a:srgbClr val="000000">
                <a:alpha val="40000"/>
              </a:srgbClr>
            </a:outerShdw>
          </a:effectLst>
        </p:spPr>
      </p:cxnSp>
      <p:cxnSp>
        <p:nvCxnSpPr>
          <p:cNvPr id="114" name="Straight Connector 113"/>
          <p:cNvCxnSpPr>
            <a:stCxn id="131" idx="2"/>
          </p:cNvCxnSpPr>
          <p:nvPr/>
        </p:nvCxnSpPr>
        <p:spPr>
          <a:xfrm>
            <a:off x="3628600" y="1321352"/>
            <a:ext cx="0" cy="5396616"/>
          </a:xfrm>
          <a:prstGeom prst="line">
            <a:avLst/>
          </a:prstGeom>
          <a:noFill/>
          <a:ln w="19050" cap="flat" cmpd="sng" algn="ctr">
            <a:solidFill>
              <a:srgbClr val="E3DBDB"/>
            </a:solidFill>
            <a:prstDash val="solid"/>
          </a:ln>
          <a:effectLst>
            <a:outerShdw blurRad="51500" dist="25400" dir="5400000" rotWithShape="0">
              <a:srgbClr val="000000">
                <a:alpha val="40000"/>
              </a:srgbClr>
            </a:outerShdw>
          </a:effectLst>
        </p:spPr>
      </p:cxnSp>
      <p:pic>
        <p:nvPicPr>
          <p:cNvPr id="115" name="Picture 26" descr="http://t0.gstatic.com/images?q=tbn:ANd9GcQaaBQscwq5iNTRuoYCKvjjTslx4tdzhXGHe-9hrNdpg-G3tznAJg&amp;t=1"/>
          <p:cNvPicPr>
            <a:picLocks noChangeAspect="1" noChangeArrowheads="1"/>
          </p:cNvPicPr>
          <p:nvPr/>
        </p:nvPicPr>
        <p:blipFill>
          <a:blip r:embed="rId3" cstate="print">
            <a:clrChange>
              <a:clrFrom>
                <a:srgbClr val="FFFFFF"/>
              </a:clrFrom>
              <a:clrTo>
                <a:srgbClr val="FFFFFF">
                  <a:alpha val="0"/>
                </a:srgbClr>
              </a:clrTo>
            </a:clrChange>
            <a:duotone>
              <a:srgbClr val="AC939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53624" y="1079592"/>
            <a:ext cx="967038" cy="483519"/>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16" name="Down Arrow 115"/>
          <p:cNvSpPr/>
          <p:nvPr/>
        </p:nvSpPr>
        <p:spPr>
          <a:xfrm rot="3361446">
            <a:off x="2681564" y="1575420"/>
            <a:ext cx="360040" cy="1589759"/>
          </a:xfrm>
          <a:prstGeom prst="downArrow">
            <a:avLst/>
          </a:prstGeom>
          <a:solidFill>
            <a:srgbClr val="000000">
              <a:alpha val="50980"/>
            </a:srgbClr>
          </a:solidFill>
          <a:ln w="9525" cap="flat" cmpd="sng" algn="ctr">
            <a:solidFill>
              <a:srgbClr val="C8B7B7"/>
            </a:solidFill>
            <a:prstDash val="solid"/>
          </a:ln>
          <a:effectLst>
            <a:outerShdw blurRad="50800" dist="254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117" name="Straight Arrow Connector 116"/>
          <p:cNvCxnSpPr/>
          <p:nvPr/>
        </p:nvCxnSpPr>
        <p:spPr>
          <a:xfrm>
            <a:off x="2253208" y="3599063"/>
            <a:ext cx="1387852" cy="0"/>
          </a:xfrm>
          <a:prstGeom prst="straightConnector1">
            <a:avLst/>
          </a:prstGeom>
          <a:noFill/>
          <a:ln w="19050" cap="flat" cmpd="sng" algn="ctr">
            <a:solidFill>
              <a:srgbClr val="AC9393"/>
            </a:solidFill>
            <a:prstDash val="solid"/>
            <a:headEnd type="none" w="med" len="med"/>
            <a:tailEnd type="arrow" w="med" len="med"/>
          </a:ln>
          <a:effectLst>
            <a:outerShdw blurRad="51500" dist="25400" dir="5400000" rotWithShape="0">
              <a:srgbClr val="000000">
                <a:alpha val="40000"/>
              </a:srgbClr>
            </a:outerShdw>
          </a:effectLst>
        </p:spPr>
      </p:cxnSp>
      <p:pic>
        <p:nvPicPr>
          <p:cNvPr id="118" name="Picture 12" descr="Muscel Female stock photography"/>
          <p:cNvPicPr>
            <a:picLocks noChangeAspect="1" noChangeArrowheads="1"/>
          </p:cNvPicPr>
          <p:nvPr/>
        </p:nvPicPr>
        <p:blipFill rotWithShape="1">
          <a:blip r:embed="rId4" cstate="print">
            <a:clrChange>
              <a:clrFrom>
                <a:srgbClr val="FBFFFF"/>
              </a:clrFrom>
              <a:clrTo>
                <a:srgbClr val="FBFFFF">
                  <a:alpha val="0"/>
                </a:srgbClr>
              </a:clrTo>
            </a:clrChange>
            <a:extLst>
              <a:ext uri="{28A0092B-C50C-407E-A947-70E740481C1C}">
                <a14:useLocalDpi xmlns:a14="http://schemas.microsoft.com/office/drawing/2010/main" val="0"/>
              </a:ext>
            </a:extLst>
          </a:blip>
          <a:srcRect r="56154"/>
          <a:stretch/>
        </p:blipFill>
        <p:spPr bwMode="auto">
          <a:xfrm>
            <a:off x="2698125" y="1948111"/>
            <a:ext cx="355821" cy="1082035"/>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9" name="Picture 10" descr="http://us.123rf.com/400wm/400/400/patrick1958/patrick19580708/patrick1958070800114/1505108-anatomically-correct-medical-model-of-the-human-body-muscular-man-3d-render-illustration.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8060"/>
          <a:stretch/>
        </p:blipFill>
        <p:spPr bwMode="auto">
          <a:xfrm>
            <a:off x="3062996" y="1807837"/>
            <a:ext cx="584963" cy="1190424"/>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20" name="Picture 8" descr="http://www.appsfuze.com/static/images/apps/b/b/3/bb3b83b6-c8fb-df11-9264-00237de2db9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27614" y="1851530"/>
            <a:ext cx="1146731" cy="1146731"/>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21" name="Picture 6" descr="http://www.leckey.com/images/sized/images/uploads/imge-10-EAS-200x200.jpg"/>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7321" y="2176177"/>
            <a:ext cx="865808" cy="865808"/>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23" name="TextBox 122"/>
          <p:cNvSpPr txBox="1"/>
          <p:nvPr/>
        </p:nvSpPr>
        <p:spPr>
          <a:xfrm>
            <a:off x="6451426" y="3906313"/>
            <a:ext cx="2736304" cy="86177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Ĉ</a:t>
            </a:r>
            <a:r>
              <a:rPr kumimoji="0" lang="fr-FR" sz="1800" b="1" i="0" u="none" strike="noStrike" kern="0" cap="none" spc="0" normalizeH="0" baseline="-25000" noProof="0" dirty="0" smtClean="0">
                <a:ln>
                  <a:noFill/>
                </a:ln>
                <a:solidFill>
                  <a:sysClr val="windowText" lastClr="000000"/>
                </a:solidFill>
                <a:effectLst/>
                <a:uLnTx/>
                <a:uFillTx/>
              </a:rPr>
              <a:t>F</a:t>
            </a:r>
            <a:r>
              <a:rPr kumimoji="0" lang="fr-FR" sz="1800" b="1" i="0" u="none" strike="noStrike" kern="0" cap="none" spc="0" normalizeH="0" baseline="0" noProof="0" dirty="0" smtClean="0">
                <a:ln>
                  <a:noFill/>
                </a:ln>
                <a:solidFill>
                  <a:sysClr val="windowText" lastClr="000000"/>
                </a:solidFill>
                <a:effectLst/>
                <a:uLnTx/>
                <a:uFillTx/>
              </a:rPr>
              <a:t>:</a:t>
            </a:r>
            <a:r>
              <a:rPr kumimoji="0" lang="fr-FR" sz="1800" b="0" i="0" u="none" strike="noStrike" kern="0" cap="none" spc="0" normalizeH="0" baseline="-25000" noProof="0" dirty="0" smtClean="0">
                <a:ln>
                  <a:noFill/>
                </a:ln>
                <a:solidFill>
                  <a:sysClr val="windowText" lastClr="000000"/>
                </a:solidFill>
                <a:effectLst/>
                <a:uLnTx/>
                <a:uFillTx/>
              </a:rPr>
              <a:t> </a:t>
            </a:r>
            <a:r>
              <a:rPr kumimoji="0" lang="fr-FR" sz="1800" b="1" i="0" u="none" strike="noStrike" kern="0" cap="none" spc="0" normalizeH="0" baseline="0" noProof="0" dirty="0" smtClean="0">
                <a:ln>
                  <a:noFill/>
                </a:ln>
                <a:solidFill>
                  <a:sysClr val="windowText" lastClr="000000"/>
                </a:solidFill>
                <a:effectLst/>
                <a:uLnTx/>
                <a:uFillTx/>
              </a:rPr>
              <a:t>(Over)</a:t>
            </a:r>
            <a:r>
              <a:rPr kumimoji="0" lang="fr-FR" sz="1800" b="1" i="0" u="none" strike="noStrike" kern="0" cap="none" spc="0" normalizeH="0" baseline="0" noProof="0" dirty="0" err="1" smtClean="0">
                <a:ln>
                  <a:noFill/>
                </a:ln>
                <a:solidFill>
                  <a:sysClr val="windowText" lastClr="000000"/>
                </a:solidFill>
                <a:effectLst/>
                <a:uLnTx/>
                <a:uFillTx/>
              </a:rPr>
              <a:t>estimated</a:t>
            </a:r>
            <a:r>
              <a:rPr kumimoji="0" lang="fr-FR" sz="1800" b="1" i="0" u="none" strike="noStrike" kern="0" cap="none" spc="0" normalizeH="0" baseline="0" noProof="0" dirty="0" smtClean="0">
                <a:ln>
                  <a:noFill/>
                </a:ln>
                <a:solidFill>
                  <a:sysClr val="windowText" lastClr="000000"/>
                </a:solidFill>
                <a:effectLst/>
                <a:uLnTx/>
                <a:uFillTx/>
              </a:rPr>
              <a:t> concentration</a:t>
            </a:r>
          </a:p>
          <a:p>
            <a:pPr marL="0" marR="0" lvl="0" indent="0" algn="r"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ysClr val="windowText" lastClr="000000"/>
                </a:solidFill>
                <a:effectLst/>
                <a:uLnTx/>
                <a:uFillTx/>
              </a:rPr>
              <a:t>mg/kg </a:t>
            </a:r>
            <a:r>
              <a:rPr kumimoji="0" lang="fr-FR" sz="1400" b="1" i="0" u="none" strike="noStrike" kern="0" cap="none" spc="0" normalizeH="0" baseline="0" noProof="0" dirty="0" err="1" smtClean="0">
                <a:ln>
                  <a:noFill/>
                </a:ln>
                <a:solidFill>
                  <a:sysClr val="windowText" lastClr="000000"/>
                </a:solidFill>
                <a:effectLst/>
                <a:uLnTx/>
                <a:uFillTx/>
              </a:rPr>
              <a:t>food</a:t>
            </a:r>
            <a:endParaRPr kumimoji="0" lang="fr-FR" sz="1400" b="1" i="0" u="none" strike="noStrike" kern="0" cap="none" spc="0" normalizeH="0" baseline="0" noProof="0" dirty="0">
              <a:ln>
                <a:noFill/>
              </a:ln>
              <a:solidFill>
                <a:sysClr val="windowText" lastClr="000000"/>
              </a:solidFill>
              <a:effectLst/>
              <a:uLnTx/>
              <a:uFillTx/>
            </a:endParaRPr>
          </a:p>
        </p:txBody>
      </p:sp>
      <p:sp>
        <p:nvSpPr>
          <p:cNvPr id="124" name="Down Arrow 123"/>
          <p:cNvSpPr/>
          <p:nvPr/>
        </p:nvSpPr>
        <p:spPr>
          <a:xfrm>
            <a:off x="3445342" y="2061633"/>
            <a:ext cx="360040" cy="529318"/>
          </a:xfrm>
          <a:prstGeom prst="downArrow">
            <a:avLst/>
          </a:prstGeom>
          <a:solidFill>
            <a:srgbClr val="000000">
              <a:alpha val="50980"/>
            </a:srgbClr>
          </a:solidFill>
          <a:ln w="9525" cap="flat" cmpd="sng" algn="ctr">
            <a:solidFill>
              <a:srgbClr val="C8B7B7"/>
            </a:solidFill>
            <a:prstDash val="solid"/>
          </a:ln>
          <a:effectLst>
            <a:outerShdw blurRad="50800" dist="254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25" name="Down Arrow 124"/>
          <p:cNvSpPr/>
          <p:nvPr/>
        </p:nvSpPr>
        <p:spPr>
          <a:xfrm>
            <a:off x="6753972" y="2061634"/>
            <a:ext cx="360040" cy="805154"/>
          </a:xfrm>
          <a:prstGeom prst="downArrow">
            <a:avLst/>
          </a:prstGeom>
          <a:solidFill>
            <a:srgbClr val="000000">
              <a:alpha val="50980"/>
            </a:srgbClr>
          </a:solidFill>
          <a:ln w="9525" cap="flat" cmpd="sng" algn="ctr">
            <a:solidFill>
              <a:srgbClr val="C8B7B7"/>
            </a:solidFill>
            <a:prstDash val="solid"/>
          </a:ln>
          <a:effectLst>
            <a:outerShdw blurRad="50800" dist="254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126" name="Straight Connector 125"/>
          <p:cNvCxnSpPr/>
          <p:nvPr/>
        </p:nvCxnSpPr>
        <p:spPr>
          <a:xfrm>
            <a:off x="2253208" y="2901397"/>
            <a:ext cx="0" cy="590118"/>
          </a:xfrm>
          <a:prstGeom prst="line">
            <a:avLst/>
          </a:prstGeom>
          <a:noFill/>
          <a:ln w="19050" cap="flat" cmpd="sng" algn="ctr">
            <a:solidFill>
              <a:sysClr val="windowText" lastClr="000000"/>
            </a:solidFill>
            <a:prstDash val="solid"/>
          </a:ln>
          <a:effectLst>
            <a:outerShdw blurRad="51500" dist="25400" dir="5400000" rotWithShape="0">
              <a:srgbClr val="000000">
                <a:alpha val="40000"/>
              </a:srgbClr>
            </a:outerShdw>
          </a:effectLst>
        </p:spPr>
      </p:cxnSp>
      <p:grpSp>
        <p:nvGrpSpPr>
          <p:cNvPr id="127" name="Group 126"/>
          <p:cNvGrpSpPr/>
          <p:nvPr/>
        </p:nvGrpSpPr>
        <p:grpSpPr>
          <a:xfrm>
            <a:off x="3621360" y="1340855"/>
            <a:ext cx="5112568" cy="615965"/>
            <a:chOff x="3491880" y="1768919"/>
            <a:chExt cx="5112568" cy="615965"/>
          </a:xfrm>
        </p:grpSpPr>
        <p:sp>
          <p:nvSpPr>
            <p:cNvPr id="128" name="Right Arrow 127"/>
            <p:cNvSpPr/>
            <p:nvPr/>
          </p:nvSpPr>
          <p:spPr>
            <a:xfrm>
              <a:off x="6804248" y="1772816"/>
              <a:ext cx="1800200" cy="612068"/>
            </a:xfrm>
            <a:prstGeom prst="rightArrow">
              <a:avLst/>
            </a:prstGeom>
            <a:solidFill>
              <a:sysClr val="windowText" lastClr="00000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0" i="0" u="none" strike="noStrike" kern="0" cap="none" spc="0" normalizeH="0" baseline="0" noProof="0" dirty="0" smtClean="0">
                  <a:ln>
                    <a:noFill/>
                  </a:ln>
                  <a:solidFill>
                    <a:sysClr val="window" lastClr="FFFFFF"/>
                  </a:solidFill>
                  <a:effectLst/>
                  <a:uLnTx/>
                  <a:uFillTx/>
                  <a:latin typeface="Georgia"/>
                  <a:ea typeface="+mn-ea"/>
                  <a:cs typeface="+mn-cs"/>
                </a:rPr>
                <a:t>HAZARDOUS</a:t>
              </a:r>
              <a:endParaRPr kumimoji="0" lang="fr-FR" sz="16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29" name="Right Arrow 128"/>
            <p:cNvSpPr/>
            <p:nvPr/>
          </p:nvSpPr>
          <p:spPr>
            <a:xfrm>
              <a:off x="3491880" y="1768919"/>
              <a:ext cx="3312368" cy="612068"/>
            </a:xfrm>
            <a:prstGeom prst="rightArrow">
              <a:avLst>
                <a:gd name="adj1" fmla="val 50000"/>
                <a:gd name="adj2" fmla="val 0"/>
              </a:avLst>
            </a:prstGeom>
            <a:gradFill flip="none" rotWithShape="1">
              <a:gsLst>
                <a:gs pos="0">
                  <a:srgbClr val="92D050"/>
                </a:gs>
                <a:gs pos="82000">
                  <a:srgbClr val="C00000"/>
                </a:gs>
                <a:gs pos="58000">
                  <a:srgbClr val="FFCCAA">
                    <a:lumMod val="90000"/>
                  </a:srgbClr>
                </a:gs>
                <a:gs pos="12000">
                  <a:srgbClr val="FFFF00"/>
                </a:gs>
                <a:gs pos="100000">
                  <a:srgbClr val="800000"/>
                </a:gs>
              </a:gsLst>
              <a:lin ang="2700000" scaled="1"/>
              <a:tileRect/>
            </a:gra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SAFE FOR ANIMALS</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sp>
        <p:nvSpPr>
          <p:cNvPr id="130" name="TextBox 129"/>
          <p:cNvSpPr txBox="1"/>
          <p:nvPr/>
        </p:nvSpPr>
        <p:spPr>
          <a:xfrm>
            <a:off x="6487131" y="984284"/>
            <a:ext cx="106792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NOAEL</a:t>
            </a:r>
            <a:endParaRPr kumimoji="0" lang="fr-FR" sz="1800" b="1" i="0" u="none" strike="noStrike" kern="0" cap="none" spc="0" normalizeH="0" baseline="0" noProof="0" dirty="0">
              <a:ln>
                <a:noFill/>
              </a:ln>
              <a:solidFill>
                <a:sysClr val="windowText" lastClr="000000"/>
              </a:solidFill>
              <a:effectLst/>
              <a:uLnTx/>
              <a:uFillTx/>
            </a:endParaRPr>
          </a:p>
        </p:txBody>
      </p:sp>
      <p:sp>
        <p:nvSpPr>
          <p:cNvPr id="131" name="TextBox 130"/>
          <p:cNvSpPr txBox="1"/>
          <p:nvPr/>
        </p:nvSpPr>
        <p:spPr>
          <a:xfrm>
            <a:off x="3309442" y="952020"/>
            <a:ext cx="63831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TDI</a:t>
            </a:r>
            <a:endParaRPr kumimoji="0" lang="fr-FR" sz="1800" b="1" i="0" u="none" strike="noStrike" kern="0" cap="none" spc="0" normalizeH="0" baseline="-25000" noProof="0" dirty="0">
              <a:ln>
                <a:noFill/>
              </a:ln>
              <a:solidFill>
                <a:sysClr val="windowText" lastClr="000000"/>
              </a:solidFill>
              <a:effectLst/>
              <a:uLnTx/>
              <a:uFillTx/>
            </a:endParaRPr>
          </a:p>
        </p:txBody>
      </p:sp>
      <p:grpSp>
        <p:nvGrpSpPr>
          <p:cNvPr id="132" name="Group 131"/>
          <p:cNvGrpSpPr/>
          <p:nvPr/>
        </p:nvGrpSpPr>
        <p:grpSpPr>
          <a:xfrm>
            <a:off x="3621360" y="2875550"/>
            <a:ext cx="5112568" cy="615965"/>
            <a:chOff x="3491880" y="1768919"/>
            <a:chExt cx="5112568" cy="615965"/>
          </a:xfrm>
        </p:grpSpPr>
        <p:sp>
          <p:nvSpPr>
            <p:cNvPr id="133" name="Right Arrow 132"/>
            <p:cNvSpPr/>
            <p:nvPr/>
          </p:nvSpPr>
          <p:spPr>
            <a:xfrm>
              <a:off x="6804248" y="1772816"/>
              <a:ext cx="1800200" cy="612068"/>
            </a:xfrm>
            <a:prstGeom prst="rightArrow">
              <a:avLst/>
            </a:prstGeom>
            <a:solidFill>
              <a:sysClr val="windowText" lastClr="00000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Georgia"/>
                  <a:ea typeface="+mn-ea"/>
                  <a:cs typeface="+mn-cs"/>
                </a:rPr>
                <a:t>HAZARDOUS</a:t>
              </a:r>
              <a:endParaRPr kumimoji="0" lang="fr-FR" sz="12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34" name="Right Arrow 133"/>
            <p:cNvSpPr/>
            <p:nvPr/>
          </p:nvSpPr>
          <p:spPr>
            <a:xfrm>
              <a:off x="3491880" y="1768919"/>
              <a:ext cx="3312368" cy="612068"/>
            </a:xfrm>
            <a:prstGeom prst="rightArrow">
              <a:avLst>
                <a:gd name="adj1" fmla="val 50000"/>
                <a:gd name="adj2" fmla="val 0"/>
              </a:avLst>
            </a:prstGeom>
            <a:solidFill>
              <a:srgbClr val="FF000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NOT COMPLIANT</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sp>
        <p:nvSpPr>
          <p:cNvPr id="135" name="TextBox 134"/>
          <p:cNvSpPr txBox="1"/>
          <p:nvPr/>
        </p:nvSpPr>
        <p:spPr>
          <a:xfrm>
            <a:off x="3299379" y="3488831"/>
            <a:ext cx="72808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SML</a:t>
            </a:r>
            <a:endParaRPr kumimoji="0" lang="fr-FR" sz="1800" b="1" i="0" u="none" strike="noStrike" kern="0" cap="none" spc="0" normalizeH="0" baseline="-25000" noProof="0" dirty="0">
              <a:ln>
                <a:noFill/>
              </a:ln>
              <a:solidFill>
                <a:sysClr val="windowText" lastClr="000000"/>
              </a:solidFill>
              <a:effectLst/>
              <a:uLnTx/>
              <a:uFillTx/>
            </a:endParaRPr>
          </a:p>
        </p:txBody>
      </p:sp>
      <p:grpSp>
        <p:nvGrpSpPr>
          <p:cNvPr id="136" name="Group 135"/>
          <p:cNvGrpSpPr/>
          <p:nvPr/>
        </p:nvGrpSpPr>
        <p:grpSpPr>
          <a:xfrm>
            <a:off x="597024" y="5913363"/>
            <a:ext cx="8136904" cy="615965"/>
            <a:chOff x="467544" y="1768919"/>
            <a:chExt cx="8136904" cy="615965"/>
          </a:xfrm>
        </p:grpSpPr>
        <p:sp>
          <p:nvSpPr>
            <p:cNvPr id="137" name="Right Arrow 136"/>
            <p:cNvSpPr/>
            <p:nvPr/>
          </p:nvSpPr>
          <p:spPr>
            <a:xfrm>
              <a:off x="467544" y="1772816"/>
              <a:ext cx="3024336" cy="612068"/>
            </a:xfrm>
            <a:prstGeom prst="rightArrow">
              <a:avLst>
                <a:gd name="adj1" fmla="val 50000"/>
                <a:gd name="adj2" fmla="val 0"/>
              </a:avLst>
            </a:prstGeom>
            <a:gradFill flip="none" rotWithShape="1">
              <a:gsLst>
                <a:gs pos="100000">
                  <a:srgbClr val="92D050"/>
                </a:gs>
                <a:gs pos="0">
                  <a:srgbClr val="00B0F0"/>
                </a:gs>
                <a:gs pos="100000">
                  <a:srgbClr val="FFFF00"/>
                </a:gs>
              </a:gsLst>
              <a:lin ang="0" scaled="1"/>
              <a:tileRect/>
            </a:gra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MINOR, MODERATE</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38" name="Right Arrow 137"/>
            <p:cNvSpPr/>
            <p:nvPr/>
          </p:nvSpPr>
          <p:spPr>
            <a:xfrm>
              <a:off x="6804248" y="1772816"/>
              <a:ext cx="1800200" cy="612068"/>
            </a:xfrm>
            <a:prstGeom prst="rightArrow">
              <a:avLst/>
            </a:prstGeom>
            <a:solidFill>
              <a:sysClr val="windowText" lastClr="00000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 lastClr="FFFFFF"/>
                  </a:solidFill>
                  <a:effectLst/>
                  <a:uLnTx/>
                  <a:uFillTx/>
                  <a:latin typeface="Georgia"/>
                  <a:ea typeface="+mn-ea"/>
                  <a:cs typeface="+mn-cs"/>
                </a:rPr>
                <a:t>CATASTROPHIC</a:t>
              </a:r>
              <a:endParaRPr kumimoji="0" lang="fr-FR" sz="12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39" name="Right Arrow 138"/>
            <p:cNvSpPr/>
            <p:nvPr/>
          </p:nvSpPr>
          <p:spPr>
            <a:xfrm>
              <a:off x="3491880" y="1768919"/>
              <a:ext cx="3312368" cy="612068"/>
            </a:xfrm>
            <a:prstGeom prst="rightArrow">
              <a:avLst>
                <a:gd name="adj1" fmla="val 50000"/>
                <a:gd name="adj2" fmla="val 0"/>
              </a:avLst>
            </a:prstGeom>
            <a:gradFill flip="none" rotWithShape="1">
              <a:gsLst>
                <a:gs pos="0">
                  <a:srgbClr val="92D050"/>
                </a:gs>
                <a:gs pos="58000">
                  <a:srgbClr val="C00000"/>
                </a:gs>
                <a:gs pos="39000">
                  <a:srgbClr val="FFCCAA">
                    <a:lumMod val="90000"/>
                  </a:srgbClr>
                </a:gs>
                <a:gs pos="4000">
                  <a:srgbClr val="FFFF00"/>
                </a:gs>
                <a:gs pos="70000">
                  <a:srgbClr val="A00000"/>
                </a:gs>
                <a:gs pos="98000">
                  <a:sysClr val="windowText" lastClr="000000"/>
                </a:gs>
              </a:gsLst>
              <a:lin ang="0" scaled="0"/>
              <a:tileRect/>
            </a:gra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CRITICAL</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sp>
        <p:nvSpPr>
          <p:cNvPr id="140" name="TextBox 139"/>
          <p:cNvSpPr txBox="1"/>
          <p:nvPr/>
        </p:nvSpPr>
        <p:spPr>
          <a:xfrm>
            <a:off x="3261320" y="5535270"/>
            <a:ext cx="62228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100</a:t>
            </a:r>
            <a:endParaRPr kumimoji="0" lang="fr-FR" sz="1800" b="1" i="0" u="none" strike="noStrike" kern="0" cap="none" spc="0" normalizeH="0" baseline="-25000" noProof="0" dirty="0">
              <a:ln>
                <a:noFill/>
              </a:ln>
              <a:solidFill>
                <a:sysClr val="windowText" lastClr="000000"/>
              </a:solidFill>
              <a:effectLst/>
              <a:uLnTx/>
              <a:uFillTx/>
            </a:endParaRPr>
          </a:p>
        </p:txBody>
      </p:sp>
      <p:sp>
        <p:nvSpPr>
          <p:cNvPr id="141" name="TextBox 140"/>
          <p:cNvSpPr txBox="1"/>
          <p:nvPr/>
        </p:nvSpPr>
        <p:spPr>
          <a:xfrm>
            <a:off x="6705140" y="5391257"/>
            <a:ext cx="457176" cy="50270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4000" b="1" i="0" u="none" strike="noStrike" kern="0" cap="none" spc="0" normalizeH="0" baseline="-25000" noProof="0" dirty="0" smtClean="0">
                <a:ln>
                  <a:noFill/>
                </a:ln>
                <a:solidFill>
                  <a:sysClr val="windowText" lastClr="000000"/>
                </a:solidFill>
                <a:effectLst/>
                <a:uLnTx/>
                <a:uFillTx/>
              </a:rPr>
              <a:t>∞</a:t>
            </a:r>
            <a:endParaRPr kumimoji="0" lang="fr-FR" sz="4000" b="1" i="0" u="none" strike="noStrike" kern="0" cap="none" spc="0" normalizeH="0" baseline="-25000" noProof="0" dirty="0">
              <a:ln>
                <a:noFill/>
              </a:ln>
              <a:solidFill>
                <a:sysClr val="windowText" lastClr="000000"/>
              </a:solidFill>
              <a:effectLst/>
              <a:uLnTx/>
              <a:uFillTx/>
            </a:endParaRPr>
          </a:p>
        </p:txBody>
      </p:sp>
      <p:sp>
        <p:nvSpPr>
          <p:cNvPr id="142" name="TextBox 141"/>
          <p:cNvSpPr txBox="1"/>
          <p:nvPr/>
        </p:nvSpPr>
        <p:spPr>
          <a:xfrm>
            <a:off x="8373239" y="5561295"/>
            <a:ext cx="126028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2000" b="1" i="0" u="none" strike="noStrike" kern="0" cap="none" spc="0" normalizeH="0" baseline="0" noProof="0" dirty="0" err="1" smtClean="0">
                <a:ln>
                  <a:noFill/>
                </a:ln>
                <a:solidFill>
                  <a:sysClr val="windowText" lastClr="000000"/>
                </a:solidFill>
                <a:effectLst/>
                <a:uLnTx/>
                <a:uFillTx/>
              </a:rPr>
              <a:t>Severity</a:t>
            </a:r>
            <a:endParaRPr kumimoji="0" lang="fr-FR" sz="2000" b="1" i="0" u="none" strike="noStrike" kern="0" cap="none" spc="0" normalizeH="0" baseline="0" noProof="0" dirty="0">
              <a:ln>
                <a:noFill/>
              </a:ln>
              <a:solidFill>
                <a:sysClr val="windowText" lastClr="000000"/>
              </a:solidFill>
              <a:effectLst/>
              <a:uLnTx/>
              <a:uFillTx/>
            </a:endParaRPr>
          </a:p>
        </p:txBody>
      </p:sp>
      <p:graphicFrame>
        <p:nvGraphicFramePr>
          <p:cNvPr id="143" name="Object 142"/>
          <p:cNvGraphicFramePr>
            <a:graphicFrameLocks noChangeAspect="1"/>
          </p:cNvGraphicFramePr>
          <p:nvPr>
            <p:extLst>
              <p:ext uri="{D42A27DB-BD31-4B8C-83A1-F6EECF244321}">
                <p14:modId xmlns:p14="http://schemas.microsoft.com/office/powerpoint/2010/main" val="855690674"/>
              </p:ext>
            </p:extLst>
          </p:nvPr>
        </p:nvGraphicFramePr>
        <p:xfrm>
          <a:off x="6613548" y="3429000"/>
          <a:ext cx="1220788" cy="547687"/>
        </p:xfrm>
        <a:graphic>
          <a:graphicData uri="http://schemas.openxmlformats.org/presentationml/2006/ole">
            <mc:AlternateContent xmlns:mc="http://schemas.openxmlformats.org/markup-compatibility/2006">
              <mc:Choice xmlns:v="urn:schemas-microsoft-com:vml" Requires="v">
                <p:oleObj spid="_x0000_s59408" name="Equation" r:id="rId8" imgW="965160" imgH="393480" progId="Equation.DSMT4">
                  <p:embed/>
                </p:oleObj>
              </mc:Choice>
              <mc:Fallback>
                <p:oleObj name="Equation" r:id="rId8" imgW="965160" imgH="393480" progId="Equation.DSMT4">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13548" y="3429000"/>
                        <a:ext cx="1220788"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4" name="Right Arrow 143"/>
          <p:cNvSpPr/>
          <p:nvPr/>
        </p:nvSpPr>
        <p:spPr>
          <a:xfrm>
            <a:off x="601026" y="1340855"/>
            <a:ext cx="3024336" cy="612068"/>
          </a:xfrm>
          <a:prstGeom prst="rightArrow">
            <a:avLst>
              <a:gd name="adj1" fmla="val 50000"/>
              <a:gd name="adj2" fmla="val 0"/>
            </a:avLst>
          </a:prstGeom>
          <a:gradFill flip="none" rotWithShape="1">
            <a:gsLst>
              <a:gs pos="85000">
                <a:srgbClr val="92D050"/>
              </a:gs>
              <a:gs pos="0">
                <a:srgbClr val="00B0F0"/>
              </a:gs>
              <a:gs pos="100000">
                <a:srgbClr val="FFFF00"/>
              </a:gs>
            </a:gsLst>
            <a:lin ang="0" scaled="1"/>
            <a:tileRect/>
          </a:gra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SAFE FOR HUMANS</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45" name="Right Arrow 144"/>
          <p:cNvSpPr/>
          <p:nvPr/>
        </p:nvSpPr>
        <p:spPr>
          <a:xfrm>
            <a:off x="597024" y="2875550"/>
            <a:ext cx="1656184" cy="612068"/>
          </a:xfrm>
          <a:prstGeom prst="rightArrow">
            <a:avLst>
              <a:gd name="adj1" fmla="val 50000"/>
              <a:gd name="adj2" fmla="val 0"/>
            </a:avLst>
          </a:prstGeom>
          <a:solidFill>
            <a:srgbClr val="00B0F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CHILDREN</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46" name="Right Arrow 145"/>
          <p:cNvSpPr/>
          <p:nvPr/>
        </p:nvSpPr>
        <p:spPr>
          <a:xfrm>
            <a:off x="2253208" y="2875550"/>
            <a:ext cx="1368152" cy="612068"/>
          </a:xfrm>
          <a:prstGeom prst="rightArrow">
            <a:avLst>
              <a:gd name="adj1" fmla="val 50000"/>
              <a:gd name="adj2" fmla="val 0"/>
            </a:avLst>
          </a:prstGeom>
          <a:solidFill>
            <a:srgbClr val="92D050"/>
          </a:solidFill>
          <a:ln w="19050" cap="flat" cmpd="sng" algn="ctr">
            <a:solidFill>
              <a:sysClr val="windowText" lastClr="000000">
                <a:shade val="50000"/>
              </a:sysClr>
            </a:solid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 lastClr="FFFFFF"/>
                </a:solidFill>
                <a:effectLst/>
                <a:uLnTx/>
                <a:uFillTx/>
                <a:latin typeface="Georgia"/>
                <a:ea typeface="+mn-ea"/>
                <a:cs typeface="+mn-cs"/>
              </a:rPr>
              <a:t>ADULTS</a:t>
            </a: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47" name="TextBox 146"/>
          <p:cNvSpPr txBox="1"/>
          <p:nvPr/>
        </p:nvSpPr>
        <p:spPr>
          <a:xfrm>
            <a:off x="1562808" y="3487618"/>
            <a:ext cx="13981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err="1" smtClean="0">
                <a:ln>
                  <a:noFill/>
                </a:ln>
                <a:solidFill>
                  <a:sysClr val="windowText" lastClr="000000"/>
                </a:solidFill>
                <a:effectLst/>
                <a:uLnTx/>
                <a:uFillTx/>
              </a:rPr>
              <a:t>SML</a:t>
            </a:r>
            <a:r>
              <a:rPr kumimoji="0" lang="fr-FR" sz="1800" b="1" i="0" u="none" strike="noStrike" kern="0" cap="none" spc="0" normalizeH="0" baseline="-25000" noProof="0" dirty="0" err="1" smtClean="0">
                <a:ln>
                  <a:noFill/>
                </a:ln>
                <a:solidFill>
                  <a:sysClr val="windowText" lastClr="000000"/>
                </a:solidFill>
                <a:effectLst/>
                <a:uLnTx/>
                <a:uFillTx/>
              </a:rPr>
              <a:t>children</a:t>
            </a:r>
            <a:endParaRPr kumimoji="0" lang="fr-FR" sz="1800" b="1" i="0" u="none" strike="noStrike" kern="0" cap="none" spc="0" normalizeH="0" baseline="-25000" noProof="0" dirty="0">
              <a:ln>
                <a:noFill/>
              </a:ln>
              <a:solidFill>
                <a:sysClr val="windowText" lastClr="000000"/>
              </a:solidFill>
              <a:effectLst/>
              <a:uLnTx/>
              <a:uFillTx/>
            </a:endParaRPr>
          </a:p>
        </p:txBody>
      </p:sp>
      <p:cxnSp>
        <p:nvCxnSpPr>
          <p:cNvPr id="148" name="Straight Arrow Connector 147"/>
          <p:cNvCxnSpPr/>
          <p:nvPr/>
        </p:nvCxnSpPr>
        <p:spPr>
          <a:xfrm>
            <a:off x="3621359" y="1344752"/>
            <a:ext cx="3292130" cy="0"/>
          </a:xfrm>
          <a:prstGeom prst="straightConnector1">
            <a:avLst/>
          </a:prstGeom>
          <a:noFill/>
          <a:ln w="19050" cap="flat" cmpd="sng" algn="ctr">
            <a:solidFill>
              <a:srgbClr val="AC9393"/>
            </a:solidFill>
            <a:prstDash val="solid"/>
            <a:headEnd type="none" w="med" len="med"/>
            <a:tailEnd type="arrow" w="med" len="med"/>
          </a:ln>
          <a:effectLst>
            <a:outerShdw blurRad="51500" dist="25400" dir="5400000" rotWithShape="0">
              <a:srgbClr val="000000">
                <a:alpha val="40000"/>
              </a:srgbClr>
            </a:outerShdw>
          </a:effectLst>
        </p:spPr>
      </p:cxnSp>
      <p:sp>
        <p:nvSpPr>
          <p:cNvPr id="149" name="TextBox 148"/>
          <p:cNvSpPr txBox="1"/>
          <p:nvPr/>
        </p:nvSpPr>
        <p:spPr>
          <a:xfrm>
            <a:off x="4862505" y="971523"/>
            <a:ext cx="80983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rgbClr val="6C5353">
                    <a:lumMod val="60000"/>
                    <a:lumOff val="40000"/>
                  </a:srgbClr>
                </a:solidFill>
                <a:effectLst/>
                <a:uLnTx/>
                <a:uFillTx/>
                <a:latin typeface="Arial" pitchFamily="34" charset="0"/>
                <a:cs typeface="Arial" pitchFamily="34" charset="0"/>
              </a:rPr>
              <a:t>x</a:t>
            </a:r>
            <a:r>
              <a:rPr kumimoji="0" lang="fr-FR" sz="1800" b="1" i="0" u="none" strike="noStrike" kern="0" cap="none" spc="0" normalizeH="0" baseline="0" noProof="0" dirty="0" smtClean="0">
                <a:ln>
                  <a:noFill/>
                </a:ln>
                <a:solidFill>
                  <a:srgbClr val="6C5353">
                    <a:lumMod val="60000"/>
                    <a:lumOff val="40000"/>
                  </a:srgbClr>
                </a:solidFill>
                <a:effectLst/>
                <a:uLnTx/>
                <a:uFillTx/>
              </a:rPr>
              <a:t> 100</a:t>
            </a:r>
            <a:endParaRPr kumimoji="0" lang="fr-FR" sz="1800" b="1" i="0" u="none" strike="noStrike" kern="0" cap="none" spc="0" normalizeH="0" baseline="0" noProof="0" dirty="0">
              <a:ln>
                <a:noFill/>
              </a:ln>
              <a:solidFill>
                <a:srgbClr val="6C5353">
                  <a:lumMod val="60000"/>
                  <a:lumOff val="40000"/>
                </a:srgbClr>
              </a:solidFill>
              <a:effectLst/>
              <a:uLnTx/>
              <a:uFillTx/>
            </a:endParaRPr>
          </a:p>
        </p:txBody>
      </p:sp>
      <p:sp>
        <p:nvSpPr>
          <p:cNvPr id="150" name="TextBox 149"/>
          <p:cNvSpPr txBox="1"/>
          <p:nvPr/>
        </p:nvSpPr>
        <p:spPr>
          <a:xfrm>
            <a:off x="2744832" y="3239023"/>
            <a:ext cx="5164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rgbClr val="6C5353">
                    <a:lumMod val="60000"/>
                    <a:lumOff val="40000"/>
                  </a:srgbClr>
                </a:solidFill>
                <a:effectLst/>
                <a:uLnTx/>
                <a:uFillTx/>
                <a:latin typeface="Arial" pitchFamily="34" charset="0"/>
                <a:cs typeface="Arial" pitchFamily="34" charset="0"/>
              </a:rPr>
              <a:t>x</a:t>
            </a:r>
            <a:r>
              <a:rPr kumimoji="0" lang="fr-FR" sz="1800" b="1" i="0" u="none" strike="noStrike" kern="0" cap="none" spc="0" normalizeH="0" baseline="0" noProof="0" dirty="0" smtClean="0">
                <a:ln>
                  <a:noFill/>
                </a:ln>
                <a:solidFill>
                  <a:srgbClr val="6C5353">
                    <a:lumMod val="60000"/>
                    <a:lumOff val="40000"/>
                  </a:srgbClr>
                </a:solidFill>
                <a:effectLst/>
                <a:uLnTx/>
                <a:uFillTx/>
              </a:rPr>
              <a:t> 3</a:t>
            </a:r>
            <a:endParaRPr kumimoji="0" lang="fr-FR" sz="1800" b="1" i="0" u="none" strike="noStrike" kern="0" cap="none" spc="0" normalizeH="0" baseline="0" noProof="0" dirty="0">
              <a:ln>
                <a:noFill/>
              </a:ln>
              <a:solidFill>
                <a:srgbClr val="6C5353">
                  <a:lumMod val="60000"/>
                  <a:lumOff val="40000"/>
                </a:srgbClr>
              </a:solidFill>
              <a:effectLst/>
              <a:uLnTx/>
              <a:uFillTx/>
            </a:endParaRPr>
          </a:p>
        </p:txBody>
      </p:sp>
      <p:sp>
        <p:nvSpPr>
          <p:cNvPr id="151" name="TextBox 150"/>
          <p:cNvSpPr txBox="1"/>
          <p:nvPr/>
        </p:nvSpPr>
        <p:spPr>
          <a:xfrm>
            <a:off x="3831348" y="2098057"/>
            <a:ext cx="6832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rgbClr val="6C5353">
                    <a:lumMod val="60000"/>
                    <a:lumOff val="40000"/>
                  </a:srgbClr>
                </a:solidFill>
                <a:effectLst/>
                <a:uLnTx/>
                <a:uFillTx/>
                <a:latin typeface="Arial" pitchFamily="34" charset="0"/>
                <a:cs typeface="Arial" pitchFamily="34" charset="0"/>
              </a:rPr>
              <a:t>x</a:t>
            </a:r>
            <a:r>
              <a:rPr kumimoji="0" lang="fr-FR" sz="1800" b="1" i="0" u="none" strike="noStrike" kern="0" cap="none" spc="0" normalizeH="0" baseline="0" noProof="0" dirty="0" smtClean="0">
                <a:ln>
                  <a:noFill/>
                </a:ln>
                <a:solidFill>
                  <a:srgbClr val="6C5353">
                    <a:lumMod val="60000"/>
                    <a:lumOff val="40000"/>
                  </a:srgbClr>
                </a:solidFill>
                <a:effectLst/>
                <a:uLnTx/>
                <a:uFillTx/>
              </a:rPr>
              <a:t> 60</a:t>
            </a:r>
            <a:endParaRPr kumimoji="0" lang="fr-FR" sz="1800" b="1" i="0" u="none" strike="noStrike" kern="0" cap="none" spc="0" normalizeH="0" baseline="0" noProof="0" dirty="0">
              <a:ln>
                <a:noFill/>
              </a:ln>
              <a:solidFill>
                <a:srgbClr val="6C5353">
                  <a:lumMod val="60000"/>
                  <a:lumOff val="40000"/>
                </a:srgbClr>
              </a:solidFill>
              <a:effectLst/>
              <a:uLnTx/>
              <a:uFillTx/>
            </a:endParaRPr>
          </a:p>
        </p:txBody>
      </p:sp>
      <p:sp>
        <p:nvSpPr>
          <p:cNvPr id="152" name="TextBox 151"/>
          <p:cNvSpPr txBox="1"/>
          <p:nvPr/>
        </p:nvSpPr>
        <p:spPr>
          <a:xfrm>
            <a:off x="4900907" y="1924748"/>
            <a:ext cx="1236236" cy="83099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rgbClr val="6C5353">
                    <a:lumMod val="60000"/>
                    <a:lumOff val="40000"/>
                  </a:srgbClr>
                </a:solidFill>
                <a:effectLst/>
                <a:uLnTx/>
                <a:uFillTx/>
              </a:rPr>
              <a:t>1 </a:t>
            </a:r>
            <a:r>
              <a:rPr kumimoji="0" lang="fr-FR" sz="1200" b="0" i="0" u="none" strike="noStrike" kern="0" cap="none" spc="0" normalizeH="0" baseline="0" noProof="0" dirty="0" err="1" smtClean="0">
                <a:ln>
                  <a:noFill/>
                </a:ln>
                <a:solidFill>
                  <a:srgbClr val="6C5353">
                    <a:lumMod val="60000"/>
                    <a:lumOff val="40000"/>
                  </a:srgbClr>
                </a:solidFill>
                <a:effectLst/>
                <a:uLnTx/>
                <a:uFillTx/>
              </a:rPr>
              <a:t>adult</a:t>
            </a:r>
            <a:r>
              <a:rPr kumimoji="0" lang="fr-FR" sz="1200" b="0" i="0" u="none" strike="noStrike" kern="0" cap="none" spc="0" normalizeH="0" baseline="0" noProof="0" dirty="0" smtClean="0">
                <a:ln>
                  <a:noFill/>
                </a:ln>
                <a:solidFill>
                  <a:srgbClr val="6C5353">
                    <a:lumMod val="60000"/>
                    <a:lumOff val="40000"/>
                  </a:srgbClr>
                </a:solidFill>
                <a:effectLst/>
                <a:uLnTx/>
                <a:uFillTx/>
              </a:rPr>
              <a:t> = 60 kg</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a:ln>
                  <a:noFill/>
                </a:ln>
                <a:solidFill>
                  <a:srgbClr val="6C5353">
                    <a:lumMod val="60000"/>
                    <a:lumOff val="40000"/>
                  </a:srgbClr>
                </a:solidFill>
                <a:effectLst/>
                <a:uLnTx/>
                <a:uFillTx/>
              </a:rPr>
              <a:t>e</a:t>
            </a:r>
            <a:r>
              <a:rPr kumimoji="0" lang="fr-FR" sz="1200" b="0" i="0" u="none" strike="noStrike" kern="0" cap="none" spc="0" normalizeH="0" baseline="0" noProof="0" dirty="0" err="1" smtClean="0">
                <a:ln>
                  <a:noFill/>
                </a:ln>
                <a:solidFill>
                  <a:srgbClr val="6C5353">
                    <a:lumMod val="60000"/>
                    <a:lumOff val="40000"/>
                  </a:srgbClr>
                </a:solidFill>
                <a:effectLst/>
                <a:uLnTx/>
                <a:uFillTx/>
              </a:rPr>
              <a:t>ats</a:t>
            </a:r>
            <a:r>
              <a:rPr kumimoji="0" lang="fr-FR" sz="1200" b="0" i="0" u="none" strike="noStrike" kern="0" cap="none" spc="0" normalizeH="0" baseline="0" noProof="0" dirty="0" smtClean="0">
                <a:ln>
                  <a:noFill/>
                </a:ln>
                <a:solidFill>
                  <a:srgbClr val="6C5353">
                    <a:lumMod val="60000"/>
                    <a:lumOff val="40000"/>
                  </a:srgbClr>
                </a:solidFill>
                <a:effectLst/>
                <a:uLnTx/>
                <a:uFillTx/>
              </a:rPr>
              <a:t> 1 kg/</a:t>
            </a:r>
            <a:r>
              <a:rPr kumimoji="0" lang="fr-FR" sz="1200" b="0" i="0" u="none" strike="noStrike" kern="0" cap="none" spc="0" normalizeH="0" baseline="0" noProof="0" dirty="0" err="1" smtClean="0">
                <a:ln>
                  <a:noFill/>
                </a:ln>
                <a:solidFill>
                  <a:srgbClr val="6C5353">
                    <a:lumMod val="60000"/>
                    <a:lumOff val="40000"/>
                  </a:srgbClr>
                </a:solidFill>
                <a:effectLst/>
                <a:uLnTx/>
                <a:uFillTx/>
              </a:rPr>
              <a:t>day</a:t>
            </a:r>
            <a:r>
              <a:rPr kumimoji="0" lang="fr-FR" sz="1200" b="0" i="0" u="none" strike="noStrike" kern="0" cap="none" spc="0" normalizeH="0" baseline="0" noProof="0" dirty="0" smtClean="0">
                <a:ln>
                  <a:noFill/>
                </a:ln>
                <a:solidFill>
                  <a:srgbClr val="6C5353">
                    <a:lumMod val="60000"/>
                    <a:lumOff val="40000"/>
                  </a:srgbClr>
                </a:solidFill>
                <a:effectLst/>
                <a:uLnTx/>
                <a:uFillTx/>
              </a:rPr>
              <a:t> of</a:t>
            </a:r>
          </a:p>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err="1" smtClean="0">
                <a:ln>
                  <a:noFill/>
                </a:ln>
                <a:solidFill>
                  <a:srgbClr val="6C5353">
                    <a:lumMod val="60000"/>
                    <a:lumOff val="40000"/>
                  </a:srgbClr>
                </a:solidFill>
                <a:effectLst/>
                <a:uLnTx/>
                <a:uFillTx/>
              </a:rPr>
              <a:t>packaged</a:t>
            </a:r>
            <a:r>
              <a:rPr kumimoji="0" lang="fr-FR" sz="1200" b="0" i="0" u="none" strike="noStrike" kern="0" cap="none" spc="0" normalizeH="0" baseline="0" noProof="0" dirty="0" smtClean="0">
                <a:ln>
                  <a:noFill/>
                </a:ln>
                <a:solidFill>
                  <a:srgbClr val="6C5353">
                    <a:lumMod val="60000"/>
                    <a:lumOff val="40000"/>
                  </a:srgbClr>
                </a:solidFill>
                <a:effectLst/>
                <a:uLnTx/>
                <a:uFillTx/>
              </a:rPr>
              <a:t> </a:t>
            </a:r>
            <a:r>
              <a:rPr kumimoji="0" lang="fr-FR" sz="1200" b="0" i="0" u="none" strike="noStrike" kern="0" cap="none" spc="0" normalizeH="0" baseline="0" noProof="0" dirty="0" err="1" smtClean="0">
                <a:ln>
                  <a:noFill/>
                </a:ln>
                <a:solidFill>
                  <a:srgbClr val="6C5353">
                    <a:lumMod val="60000"/>
                    <a:lumOff val="40000"/>
                  </a:srgbClr>
                </a:solidFill>
                <a:effectLst/>
                <a:uLnTx/>
                <a:uFillTx/>
              </a:rPr>
              <a:t>food</a:t>
            </a:r>
            <a:endParaRPr kumimoji="0" lang="fr-FR" sz="1200" b="0" i="0" u="none" strike="noStrike" kern="0" cap="none" spc="0" normalizeH="0" baseline="0" noProof="0" dirty="0" smtClean="0">
              <a:ln>
                <a:noFill/>
              </a:ln>
              <a:solidFill>
                <a:srgbClr val="6C5353">
                  <a:lumMod val="60000"/>
                  <a:lumOff val="40000"/>
                </a:srgbClr>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fr-FR" sz="1200" b="0" i="0" u="none" strike="noStrike" kern="0" cap="none" spc="0" normalizeH="0" baseline="0" noProof="0" dirty="0">
              <a:ln>
                <a:noFill/>
              </a:ln>
              <a:solidFill>
                <a:srgbClr val="6C5353">
                  <a:lumMod val="60000"/>
                  <a:lumOff val="40000"/>
                </a:srgbClr>
              </a:solidFill>
              <a:effectLst/>
              <a:uLnTx/>
              <a:uFillTx/>
            </a:endParaRPr>
          </a:p>
        </p:txBody>
      </p:sp>
      <p:sp>
        <p:nvSpPr>
          <p:cNvPr id="153" name="TextBox 152"/>
          <p:cNvSpPr txBox="1"/>
          <p:nvPr/>
        </p:nvSpPr>
        <p:spPr>
          <a:xfrm>
            <a:off x="6785348" y="2267785"/>
            <a:ext cx="2848172" cy="615553"/>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err="1" smtClean="0">
                <a:ln>
                  <a:noFill/>
                </a:ln>
                <a:solidFill>
                  <a:sysClr val="windowText" lastClr="000000"/>
                </a:solidFill>
                <a:effectLst/>
                <a:uLnTx/>
                <a:uFillTx/>
              </a:rPr>
              <a:t>Thresholds</a:t>
            </a:r>
            <a:endParaRPr kumimoji="0" lang="fr-FR" sz="1800" b="1" i="0" u="none" strike="noStrike" kern="0" cap="none" spc="0" normalizeH="0" baseline="0" noProof="0" dirty="0" smtClean="0">
              <a:ln>
                <a:noFill/>
              </a:ln>
              <a:solidFill>
                <a:sysClr val="windowText" lastClr="000000"/>
              </a:solidFill>
              <a:effectLst/>
              <a:uLnTx/>
              <a:uFillTx/>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sysClr val="windowText" lastClr="000000"/>
                </a:solidFill>
                <a:effectLst/>
                <a:uLnTx/>
                <a:uFillTx/>
              </a:rPr>
              <a:t>mg/kg </a:t>
            </a:r>
            <a:r>
              <a:rPr kumimoji="0" lang="fr-FR" sz="1600" b="1" i="0" u="none" strike="noStrike" kern="0" cap="none" spc="0" normalizeH="0" baseline="0" noProof="0" dirty="0" err="1" smtClean="0">
                <a:ln>
                  <a:noFill/>
                </a:ln>
                <a:solidFill>
                  <a:sysClr val="windowText" lastClr="000000"/>
                </a:solidFill>
                <a:effectLst/>
                <a:uLnTx/>
                <a:uFillTx/>
              </a:rPr>
              <a:t>food</a:t>
            </a:r>
            <a:endParaRPr kumimoji="0" lang="fr-FR" sz="1200" b="1" i="0" u="none" strike="noStrike" kern="0" cap="none" spc="0" normalizeH="0" baseline="0" noProof="0" dirty="0">
              <a:ln>
                <a:noFill/>
              </a:ln>
              <a:solidFill>
                <a:sysClr val="windowText" lastClr="000000"/>
              </a:solidFill>
              <a:effectLst/>
              <a:uLnTx/>
              <a:uFillTx/>
            </a:endParaRPr>
          </a:p>
        </p:txBody>
      </p:sp>
      <p:cxnSp>
        <p:nvCxnSpPr>
          <p:cNvPr id="154" name="Straight Arrow Connector 153"/>
          <p:cNvCxnSpPr/>
          <p:nvPr/>
        </p:nvCxnSpPr>
        <p:spPr>
          <a:xfrm>
            <a:off x="957064" y="4298241"/>
            <a:ext cx="6624736" cy="0"/>
          </a:xfrm>
          <a:prstGeom prst="straightConnector1">
            <a:avLst/>
          </a:prstGeom>
          <a:noFill/>
          <a:ln w="31750" cap="flat" cmpd="sng" algn="ctr">
            <a:solidFill>
              <a:sysClr val="windowText" lastClr="000000"/>
            </a:solidFill>
            <a:prstDash val="solid"/>
            <a:tailEnd type="arrow"/>
          </a:ln>
          <a:effectLst>
            <a:outerShdw blurRad="50800" dist="25400" dir="5400000" rotWithShape="0">
              <a:srgbClr val="000000">
                <a:alpha val="45000"/>
              </a:srgbClr>
            </a:outerShdw>
          </a:effectLst>
        </p:spPr>
      </p:cxnSp>
      <p:sp>
        <p:nvSpPr>
          <p:cNvPr id="155" name="Multiply 154"/>
          <p:cNvSpPr/>
          <p:nvPr/>
        </p:nvSpPr>
        <p:spPr>
          <a:xfrm>
            <a:off x="2685256" y="4009048"/>
            <a:ext cx="484356" cy="578386"/>
          </a:xfrm>
          <a:prstGeom prst="mathMultiply">
            <a:avLst/>
          </a:prstGeom>
          <a:gradFill rotWithShape="1">
            <a:gsLst>
              <a:gs pos="0">
                <a:sysClr val="windowText" lastClr="000000">
                  <a:tint val="43000"/>
                  <a:satMod val="165000"/>
                </a:sysClr>
              </a:gs>
              <a:gs pos="55000">
                <a:sysClr val="windowText" lastClr="000000">
                  <a:tint val="83000"/>
                  <a:satMod val="155000"/>
                </a:sysClr>
              </a:gs>
              <a:gs pos="100000">
                <a:sysClr val="windowText" lastClr="000000">
                  <a:shade val="85000"/>
                </a:sysClr>
              </a:gs>
            </a:gsLst>
            <a:path path="circle">
              <a:fillToRect l="-40000" t="-90000" r="140000" b="190000"/>
            </a:path>
          </a:gradFill>
          <a:ln w="9525" cap="flat" cmpd="sng" algn="ctr">
            <a:solidFill>
              <a:sysClr val="windowText" lastClr="000000"/>
            </a:solidFill>
            <a:prstDash val="solid"/>
          </a:ln>
          <a:effectLst>
            <a:outerShdw blurRad="50800" dist="25400" dir="5400000" rotWithShape="0">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56" name="Picture 24" descr="http://us.cdn3.123rf.com/168nwm/patrick1958/patrick19580511/patrick1958051100002/262137-anatomically-correct-model-of-the-human-body-muscular-man-taking-oath-from-left.jpg"/>
          <p:cNvPicPr>
            <a:picLocks noChangeAspect="1" noChangeArrowheads="1"/>
          </p:cNvPicPr>
          <p:nvPr/>
        </p:nvPicPr>
        <p:blipFill>
          <a:blip r:embed="rId10" cstate="print">
            <a:clrChange>
              <a:clrFrom>
                <a:srgbClr val="FFFFFF"/>
              </a:clrFrom>
              <a:clrTo>
                <a:srgbClr val="FFFFFF">
                  <a:alpha val="0"/>
                </a:srgbClr>
              </a:clrTo>
            </a:clrChange>
            <a:duotone>
              <a:srgbClr val="AC939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613248" y="950434"/>
            <a:ext cx="703650" cy="527738"/>
          </a:xfrm>
          <a:prstGeom prst="rect">
            <a:avLst/>
          </a:prstGeom>
          <a:noFill/>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57" name="TextBox 156"/>
          <p:cNvSpPr txBox="1"/>
          <p:nvPr/>
        </p:nvSpPr>
        <p:spPr>
          <a:xfrm>
            <a:off x="2050400" y="5576684"/>
            <a:ext cx="4908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ysClr val="windowText" lastClr="000000"/>
                </a:solidFill>
                <a:effectLst/>
                <a:uLnTx/>
                <a:uFillTx/>
              </a:rPr>
              <a:t>33</a:t>
            </a:r>
            <a:endParaRPr kumimoji="0" lang="fr-FR" sz="1800" b="1" i="0" u="none" strike="noStrike" kern="0" cap="none" spc="0" normalizeH="0" baseline="-25000" noProof="0" dirty="0">
              <a:ln>
                <a:noFill/>
              </a:ln>
              <a:solidFill>
                <a:sysClr val="windowText" lastClr="000000"/>
              </a:solidFill>
              <a:effectLst/>
              <a:uLnTx/>
              <a:uFillTx/>
            </a:endParaRPr>
          </a:p>
        </p:txBody>
      </p:sp>
      <p:graphicFrame>
        <p:nvGraphicFramePr>
          <p:cNvPr id="158" name="Object 157"/>
          <p:cNvGraphicFramePr>
            <a:graphicFrameLocks noChangeAspect="1"/>
          </p:cNvGraphicFramePr>
          <p:nvPr>
            <p:extLst>
              <p:ext uri="{D42A27DB-BD31-4B8C-83A1-F6EECF244321}">
                <p14:modId xmlns:p14="http://schemas.microsoft.com/office/powerpoint/2010/main" val="3420441214"/>
              </p:ext>
            </p:extLst>
          </p:nvPr>
        </p:nvGraphicFramePr>
        <p:xfrm>
          <a:off x="653033" y="4512931"/>
          <a:ext cx="6826250" cy="1130300"/>
        </p:xfrm>
        <a:graphic>
          <a:graphicData uri="http://schemas.openxmlformats.org/presentationml/2006/ole">
            <mc:AlternateContent xmlns:mc="http://schemas.openxmlformats.org/markup-compatibility/2006">
              <mc:Choice xmlns:v="urn:schemas-microsoft-com:vml" Requires="v">
                <p:oleObj spid="_x0000_s59409" name="Equation" r:id="rId11" imgW="5727600" imgH="863280" progId="Equation.DSMT4">
                  <p:embed/>
                </p:oleObj>
              </mc:Choice>
              <mc:Fallback>
                <p:oleObj name="Equation" r:id="rId11" imgW="5727600" imgH="863280" progId="Equation.DSMT4">
                  <p:embed/>
                  <p:pic>
                    <p:nvPicPr>
                      <p:cNvPr id="0"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3033" y="4512931"/>
                        <a:ext cx="6826250" cy="1130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6616" y="274638"/>
            <a:ext cx="7914084" cy="1143000"/>
          </a:xfrm>
        </p:spPr>
        <p:txBody>
          <a:bodyPr>
            <a:noAutofit/>
          </a:bodyPr>
          <a:lstStyle/>
          <a:p>
            <a:r>
              <a:rPr lang="fr-FR" sz="2400" dirty="0" smtClean="0"/>
              <a:t>THE SELECTED EXAMPLE ILLUSTRATES NON-INTUITIVE </a:t>
            </a:r>
            <a:r>
              <a:rPr lang="fr-FR" sz="2400" b="1" dirty="0" smtClean="0"/>
              <a:t>GROUND RULES</a:t>
            </a:r>
            <a:r>
              <a:rPr lang="fr-FR" sz="2400" dirty="0" smtClean="0"/>
              <a:t> FOR RISK MITIGATION AND MANAGEMENT</a:t>
            </a:r>
            <a:endParaRPr lang="fr-FR" sz="2400"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622435042"/>
              </p:ext>
            </p:extLst>
          </p:nvPr>
        </p:nvGraphicFramePr>
        <p:xfrm>
          <a:off x="495300" y="1600200"/>
          <a:ext cx="89154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noChangeArrowheads="1"/>
          </p:cNvPicPr>
          <p:nvPr/>
        </p:nvPicPr>
        <p:blipFill>
          <a:blip r:embed="rId7" cstate="print"/>
          <a:srcRect/>
          <a:stretch>
            <a:fillRect/>
          </a:stretch>
        </p:blipFill>
        <p:spPr bwMode="auto">
          <a:xfrm>
            <a:off x="116463" y="404664"/>
            <a:ext cx="1416571" cy="1181432"/>
          </a:xfrm>
          <a:prstGeom prst="rect">
            <a:avLst/>
          </a:prstGeom>
          <a:noFill/>
          <a:ln w="9525">
            <a:noFill/>
            <a:miter lim="800000"/>
            <a:headEnd/>
            <a:tailEnd/>
          </a:ln>
          <a:effectLst/>
        </p:spPr>
      </p:pic>
      <p:sp>
        <p:nvSpPr>
          <p:cNvPr id="4" name="TextBox 3"/>
          <p:cNvSpPr txBox="1"/>
          <p:nvPr/>
        </p:nvSpPr>
        <p:spPr>
          <a:xfrm>
            <a:off x="3368824" y="5373216"/>
            <a:ext cx="3145733" cy="369332"/>
          </a:xfrm>
          <a:prstGeom prst="rect">
            <a:avLst/>
          </a:prstGeom>
          <a:noFill/>
        </p:spPr>
        <p:txBody>
          <a:bodyPr wrap="none" rtlCol="0">
            <a:spAutoFit/>
          </a:bodyPr>
          <a:lstStyle/>
          <a:p>
            <a:r>
              <a:rPr lang="fr-FR" dirty="0" smtClean="0"/>
              <a:t>IMPLEMENTED GROUND RULES</a:t>
            </a:r>
            <a:endParaRPr lang="fr-FR" dirty="0"/>
          </a:p>
        </p:txBody>
      </p:sp>
    </p:spTree>
    <p:extLst>
      <p:ext uri="{BB962C8B-B14F-4D97-AF65-F5344CB8AC3E}">
        <p14:creationId xmlns:p14="http://schemas.microsoft.com/office/powerpoint/2010/main" val="32446713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496" y="-27384"/>
            <a:ext cx="8915400" cy="864096"/>
          </a:xfrm>
        </p:spPr>
        <p:txBody>
          <a:bodyPr>
            <a:normAutofit/>
          </a:bodyPr>
          <a:lstStyle/>
          <a:p>
            <a:r>
              <a:rPr lang="fr-FR" sz="3600" b="1" dirty="0" smtClean="0"/>
              <a:t>CASE STUDY</a:t>
            </a:r>
            <a:endParaRPr lang="fr-FR" sz="3600" i="1" dirty="0"/>
          </a:p>
        </p:txBody>
      </p:sp>
      <p:sp>
        <p:nvSpPr>
          <p:cNvPr id="50" name="Right Arrow 49"/>
          <p:cNvSpPr/>
          <p:nvPr/>
        </p:nvSpPr>
        <p:spPr>
          <a:xfrm>
            <a:off x="786609" y="5897497"/>
            <a:ext cx="773912" cy="357190"/>
          </a:xfrm>
          <a:prstGeom prst="righ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51" name="Rectangle à coins arrondis 11"/>
          <p:cNvSpPr/>
          <p:nvPr/>
        </p:nvSpPr>
        <p:spPr>
          <a:xfrm>
            <a:off x="1568624" y="5877272"/>
            <a:ext cx="6492755" cy="382773"/>
          </a:xfrm>
          <a:prstGeom prst="round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smtClean="0">
                <a:solidFill>
                  <a:schemeClr val="tx1">
                    <a:lumMod val="75000"/>
                    <a:lumOff val="25000"/>
                  </a:schemeClr>
                </a:solidFill>
              </a:rPr>
              <a:t>RISK PRIORITIZATION WITH </a:t>
            </a:r>
            <a:r>
              <a:rPr lang="fr-FR" b="1" dirty="0" smtClean="0">
                <a:solidFill>
                  <a:schemeClr val="tx1">
                    <a:lumMod val="75000"/>
                    <a:lumOff val="25000"/>
                  </a:schemeClr>
                </a:solidFill>
              </a:rPr>
              <a:t>FMECAENGINE</a:t>
            </a:r>
            <a:endParaRPr lang="fr-FR" b="1" dirty="0">
              <a:solidFill>
                <a:schemeClr val="tx1">
                  <a:lumMod val="75000"/>
                  <a:lumOff val="25000"/>
                </a:schemeClr>
              </a:solidFill>
            </a:endParaRPr>
          </a:p>
        </p:txBody>
      </p:sp>
      <p:pic>
        <p:nvPicPr>
          <p:cNvPr id="5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6616" y="2132856"/>
            <a:ext cx="6530153"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Right Arrow 54"/>
          <p:cNvSpPr/>
          <p:nvPr/>
        </p:nvSpPr>
        <p:spPr>
          <a:xfrm>
            <a:off x="2476505" y="4437112"/>
            <a:ext cx="4754880" cy="252028"/>
          </a:xfrm>
          <a:prstGeom prst="rightArrow">
            <a:avLst/>
          </a:prstGeom>
          <a:gradFill flip="none" rotWithShape="1">
            <a:gsLst>
              <a:gs pos="0">
                <a:srgbClr val="0819FB"/>
              </a:gs>
              <a:gs pos="48000">
                <a:srgbClr val="1A8D48"/>
              </a:gs>
              <a:gs pos="65000">
                <a:srgbClr val="FFFF00"/>
              </a:gs>
              <a:gs pos="74000">
                <a:srgbClr val="EE3F17"/>
              </a:gs>
              <a:gs pos="100000">
                <a:srgbClr val="800000"/>
              </a:gs>
            </a:gsLst>
            <a:lin ang="0" scaled="0"/>
            <a:tileRect/>
          </a:gra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56" name="TextBox 55"/>
          <p:cNvSpPr txBox="1"/>
          <p:nvPr/>
        </p:nvSpPr>
        <p:spPr>
          <a:xfrm>
            <a:off x="10451843" y="6741368"/>
            <a:ext cx="378630" cy="369332"/>
          </a:xfrm>
          <a:prstGeom prst="rect">
            <a:avLst/>
          </a:prstGeom>
          <a:noFill/>
        </p:spPr>
        <p:txBody>
          <a:bodyPr wrap="none" rtlCol="0">
            <a:spAutoFit/>
          </a:bodyPr>
          <a:lstStyle/>
          <a:p>
            <a:r>
              <a:rPr lang="en-US" smtClean="0"/>
              <a:t>Ĉ</a:t>
            </a:r>
            <a:r>
              <a:rPr lang="en-US" baseline="-25000" smtClean="0"/>
              <a:t>F</a:t>
            </a:r>
            <a:endParaRPr lang="en-US" baseline="-25000"/>
          </a:p>
        </p:txBody>
      </p:sp>
      <p:sp>
        <p:nvSpPr>
          <p:cNvPr id="57" name="Freeform 56"/>
          <p:cNvSpPr/>
          <p:nvPr/>
        </p:nvSpPr>
        <p:spPr>
          <a:xfrm>
            <a:off x="5476589" y="4581128"/>
            <a:ext cx="1420627" cy="432390"/>
          </a:xfrm>
          <a:custGeom>
            <a:avLst/>
            <a:gdLst>
              <a:gd name="connsiteX0" fmla="*/ 1311348 w 1311348"/>
              <a:gd name="connsiteY0" fmla="*/ 0 h 432390"/>
              <a:gd name="connsiteX1" fmla="*/ 1311348 w 1311348"/>
              <a:gd name="connsiteY1" fmla="*/ 425302 h 432390"/>
              <a:gd name="connsiteX2" fmla="*/ 0 w 1311348"/>
              <a:gd name="connsiteY2" fmla="*/ 432390 h 432390"/>
              <a:gd name="connsiteX3" fmla="*/ 0 w 1311348"/>
              <a:gd name="connsiteY3" fmla="*/ 432390 h 432390"/>
            </a:gdLst>
            <a:ahLst/>
            <a:cxnLst>
              <a:cxn ang="0">
                <a:pos x="connsiteX0" y="connsiteY0"/>
              </a:cxn>
              <a:cxn ang="0">
                <a:pos x="connsiteX1" y="connsiteY1"/>
              </a:cxn>
              <a:cxn ang="0">
                <a:pos x="connsiteX2" y="connsiteY2"/>
              </a:cxn>
              <a:cxn ang="0">
                <a:pos x="connsiteX3" y="connsiteY3"/>
              </a:cxn>
            </a:cxnLst>
            <a:rect l="l" t="t" r="r" b="b"/>
            <a:pathLst>
              <a:path w="1311348" h="432390">
                <a:moveTo>
                  <a:pt x="1311348" y="0"/>
                </a:moveTo>
                <a:lnTo>
                  <a:pt x="1311348" y="425302"/>
                </a:lnTo>
                <a:lnTo>
                  <a:pt x="0" y="432390"/>
                </a:lnTo>
                <a:lnTo>
                  <a:pt x="0" y="432390"/>
                </a:lnTo>
              </a:path>
            </a:pathLst>
          </a:custGeom>
          <a:ln>
            <a:headEnd type="arrow" w="med" len="med"/>
            <a:tailEnd type="non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a:p>
        </p:txBody>
      </p:sp>
      <p:sp>
        <p:nvSpPr>
          <p:cNvPr id="58" name="TextBox 57"/>
          <p:cNvSpPr txBox="1"/>
          <p:nvPr/>
        </p:nvSpPr>
        <p:spPr>
          <a:xfrm>
            <a:off x="1424608" y="4581128"/>
            <a:ext cx="3975626" cy="584775"/>
          </a:xfrm>
          <a:prstGeom prst="rect">
            <a:avLst/>
          </a:prstGeom>
          <a:noFill/>
        </p:spPr>
        <p:txBody>
          <a:bodyPr wrap="square" rtlCol="0">
            <a:spAutoFit/>
          </a:bodyPr>
          <a:lstStyle/>
          <a:p>
            <a:pPr algn="r"/>
            <a:r>
              <a:rPr lang="en-US" sz="1600" dirty="0" smtClean="0"/>
              <a:t>severity is assessed</a:t>
            </a:r>
          </a:p>
          <a:p>
            <a:pPr algn="r"/>
            <a:r>
              <a:rPr lang="en-US" sz="1600" dirty="0" smtClean="0"/>
              <a:t>at the end of all steps</a:t>
            </a:r>
            <a:endParaRPr lang="en-US" sz="1600" dirty="0"/>
          </a:p>
        </p:txBody>
      </p:sp>
      <p:pic>
        <p:nvPicPr>
          <p:cNvPr id="63"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28464" y="908720"/>
            <a:ext cx="1573733" cy="1563241"/>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pic>
        <p:nvPicPr>
          <p:cNvPr id="64" name="Picture 63" descr="C:\Data\Olivier\INRA\Etudiants &amp; visiteurs\Audrey Goujon\illustration_fmeca\tmp3\illustration3_fmecaengine.input.graph.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73280" y="980728"/>
            <a:ext cx="2621357" cy="4661967"/>
          </a:xfrm>
          <a:prstGeom prst="rect">
            <a:avLst/>
          </a:prstGeom>
          <a:noFill/>
          <a:effectLst>
            <a:innerShdw blurRad="63500" dist="50800" dir="27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3160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a:off x="90980" y="5897497"/>
            <a:ext cx="773912" cy="357190"/>
          </a:xfrm>
          <a:prstGeom prst="righ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7" name="Rectangle à coins arrondis 11"/>
          <p:cNvSpPr/>
          <p:nvPr/>
        </p:nvSpPr>
        <p:spPr>
          <a:xfrm>
            <a:off x="864892" y="5877272"/>
            <a:ext cx="4488688" cy="382773"/>
          </a:xfrm>
          <a:prstGeom prst="round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smtClean="0"/>
              <a:t>EXCHANGEABILITY : SAME Ĉ</a:t>
            </a:r>
            <a:r>
              <a:rPr lang="fr-FR" baseline="-25000" dirty="0" smtClean="0"/>
              <a:t>F</a:t>
            </a:r>
            <a:endParaRPr lang="fr-FR" dirty="0"/>
          </a:p>
        </p:txBody>
      </p:sp>
      <p:sp>
        <p:nvSpPr>
          <p:cNvPr id="20" name="Rectangle à coins arrondis 11"/>
          <p:cNvSpPr/>
          <p:nvPr/>
        </p:nvSpPr>
        <p:spPr>
          <a:xfrm>
            <a:off x="6578215" y="5877272"/>
            <a:ext cx="2553909" cy="382773"/>
          </a:xfrm>
          <a:prstGeom prst="roundRect">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smtClean="0">
                <a:solidFill>
                  <a:schemeClr val="bg1"/>
                </a:solidFill>
              </a:rPr>
              <a:t>RESPONSABILITY ?</a:t>
            </a:r>
            <a:endParaRPr lang="fr-FR" dirty="0">
              <a:solidFill>
                <a:schemeClr val="bg1"/>
              </a:solidFill>
            </a:endParaRPr>
          </a:p>
        </p:txBody>
      </p:sp>
      <p:sp>
        <p:nvSpPr>
          <p:cNvPr id="2" name="Title 1"/>
          <p:cNvSpPr>
            <a:spLocks noGrp="1"/>
          </p:cNvSpPr>
          <p:nvPr>
            <p:ph type="title"/>
          </p:nvPr>
        </p:nvSpPr>
        <p:spPr>
          <a:xfrm>
            <a:off x="416496" y="274638"/>
            <a:ext cx="8915400" cy="1143000"/>
          </a:xfrm>
        </p:spPr>
        <p:txBody>
          <a:bodyPr>
            <a:noAutofit/>
          </a:bodyPr>
          <a:lstStyle/>
          <a:p>
            <a:r>
              <a:rPr lang="en-US" sz="3200" b="1" dirty="0" smtClean="0"/>
              <a:t>RULE 1:</a:t>
            </a:r>
            <a:r>
              <a:rPr lang="en-US" sz="2800" dirty="0" smtClean="0"/>
              <a:t> PERMUTING STEPS (involving a contact with food) DOES NOT CHANGE THE FINAL MIGRATION</a:t>
            </a:r>
            <a:endParaRPr lang="en-US" sz="2800" dirty="0"/>
          </a:p>
        </p:txBody>
      </p:sp>
      <p:pic>
        <p:nvPicPr>
          <p:cNvPr id="9" name="Picture 8" descr="exchangeability.result.png"/>
          <p:cNvPicPr>
            <a:picLocks noChangeAspect="1"/>
          </p:cNvPicPr>
          <p:nvPr/>
        </p:nvPicPr>
        <p:blipFill>
          <a:blip r:embed="rId2" cstate="print">
            <a:clrChange>
              <a:clrFrom>
                <a:srgbClr val="FFFFFF"/>
              </a:clrFrom>
              <a:clrTo>
                <a:srgbClr val="FFFFFF">
                  <a:alpha val="0"/>
                </a:srgbClr>
              </a:clrTo>
            </a:clrChange>
          </a:blip>
          <a:stretch>
            <a:fillRect/>
          </a:stretch>
        </p:blipFill>
        <p:spPr>
          <a:xfrm>
            <a:off x="-15552" y="1124744"/>
            <a:ext cx="9942550" cy="472818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smtClean="0"/>
              <a:t>VERSION HISTORY</a:t>
            </a:r>
            <a:endParaRPr lang="en-US" b="1" dirty="0"/>
          </a:p>
        </p:txBody>
      </p:sp>
      <p:sp>
        <p:nvSpPr>
          <p:cNvPr id="3" name="Content Placeholder 2"/>
          <p:cNvSpPr>
            <a:spLocks noGrp="1"/>
          </p:cNvSpPr>
          <p:nvPr>
            <p:ph idx="1"/>
          </p:nvPr>
        </p:nvSpPr>
        <p:spPr/>
        <p:txBody>
          <a:bodyPr/>
          <a:lstStyle/>
          <a:p>
            <a:r>
              <a:rPr lang="fr-FR" dirty="0" err="1" smtClean="0"/>
              <a:t>Generating</a:t>
            </a:r>
            <a:r>
              <a:rPr lang="fr-FR" dirty="0" smtClean="0"/>
              <a:t> migration scenarios (version 0.1)</a:t>
            </a:r>
          </a:p>
          <a:p>
            <a:r>
              <a:rPr lang="fr-FR" dirty="0" err="1" smtClean="0"/>
              <a:t>Simulating</a:t>
            </a:r>
            <a:r>
              <a:rPr lang="fr-FR" dirty="0" smtClean="0"/>
              <a:t> </a:t>
            </a:r>
            <a:r>
              <a:rPr lang="fr-FR" dirty="0" err="1" smtClean="0"/>
              <a:t>chained</a:t>
            </a:r>
            <a:r>
              <a:rPr lang="fr-FR" dirty="0" smtClean="0"/>
              <a:t> scenarios (version 0.2)</a:t>
            </a:r>
          </a:p>
          <a:p>
            <a:r>
              <a:rPr lang="fr-FR" dirty="0" err="1" smtClean="0"/>
              <a:t>Sensitivity</a:t>
            </a:r>
            <a:r>
              <a:rPr lang="fr-FR" dirty="0" smtClean="0"/>
              <a:t> </a:t>
            </a:r>
            <a:r>
              <a:rPr lang="fr-FR" dirty="0" err="1" smtClean="0"/>
              <a:t>analysis</a:t>
            </a:r>
            <a:r>
              <a:rPr lang="fr-FR" dirty="0" smtClean="0"/>
              <a:t> (version 0.3)</a:t>
            </a:r>
          </a:p>
          <a:p>
            <a:r>
              <a:rPr lang="fr-FR" dirty="0" err="1" smtClean="0"/>
              <a:t>Severity</a:t>
            </a:r>
            <a:r>
              <a:rPr lang="fr-FR" dirty="0" smtClean="0"/>
              <a:t> and </a:t>
            </a:r>
            <a:r>
              <a:rPr lang="fr-FR" dirty="0" err="1" smtClean="0"/>
              <a:t>criticality</a:t>
            </a:r>
            <a:r>
              <a:rPr lang="fr-FR" dirty="0" smtClean="0"/>
              <a:t> </a:t>
            </a:r>
            <a:r>
              <a:rPr lang="fr-FR" dirty="0" err="1" smtClean="0"/>
              <a:t>analysis</a:t>
            </a:r>
            <a:r>
              <a:rPr lang="fr-FR" dirty="0" smtClean="0"/>
              <a:t> (version 0.38)</a:t>
            </a:r>
          </a:p>
          <a:p>
            <a:r>
              <a:rPr lang="fr-FR" dirty="0" err="1" smtClean="0"/>
              <a:t>Connecting</a:t>
            </a:r>
            <a:r>
              <a:rPr lang="fr-FR" dirty="0" smtClean="0"/>
              <a:t> </a:t>
            </a:r>
            <a:r>
              <a:rPr lang="fr-FR" dirty="0" err="1" smtClean="0"/>
              <a:t>with</a:t>
            </a:r>
            <a:r>
              <a:rPr lang="fr-FR" dirty="0" smtClean="0"/>
              <a:t> physico-</a:t>
            </a:r>
            <a:r>
              <a:rPr lang="fr-FR" dirty="0" err="1" smtClean="0"/>
              <a:t>chemical</a:t>
            </a:r>
            <a:r>
              <a:rPr lang="fr-FR" dirty="0" smtClean="0"/>
              <a:t> </a:t>
            </a:r>
            <a:r>
              <a:rPr lang="fr-FR" dirty="0" err="1" smtClean="0"/>
              <a:t>databases</a:t>
            </a:r>
            <a:r>
              <a:rPr lang="fr-FR" dirty="0" smtClean="0"/>
              <a:t> (version 0.41)</a:t>
            </a:r>
          </a:p>
          <a:p>
            <a:r>
              <a:rPr lang="fr-FR" dirty="0" smtClean="0"/>
              <a:t>Multiple keys </a:t>
            </a:r>
            <a:r>
              <a:rPr lang="fr-FR" dirty="0" err="1" smtClean="0"/>
              <a:t>enabled</a:t>
            </a:r>
            <a:r>
              <a:rPr lang="fr-FR" dirty="0" smtClean="0"/>
              <a:t> in versions 0.43 and </a:t>
            </a:r>
            <a:r>
              <a:rPr lang="fr-FR" dirty="0" err="1" smtClean="0"/>
              <a:t>later</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sz="3200" b="1" dirty="0" smtClean="0"/>
              <a:t>RULE </a:t>
            </a:r>
            <a:r>
              <a:rPr lang="fr-FR" sz="3200" b="1" dirty="0"/>
              <a:t>1</a:t>
            </a:r>
            <a:r>
              <a:rPr lang="fr-FR" sz="2800" b="1" dirty="0"/>
              <a:t>:</a:t>
            </a:r>
            <a:r>
              <a:rPr lang="fr-FR" sz="2800" dirty="0"/>
              <a:t> PERMUTING </a:t>
            </a:r>
            <a:r>
              <a:rPr lang="fr-FR" sz="2800" dirty="0" smtClean="0"/>
              <a:t>STEPS</a:t>
            </a:r>
            <a:r>
              <a:rPr lang="fr-FR" sz="2800" baseline="30000" dirty="0" smtClean="0"/>
              <a:t>†</a:t>
            </a:r>
            <a:r>
              <a:rPr lang="fr-FR" sz="2800" dirty="0"/>
              <a:t/>
            </a:r>
            <a:br>
              <a:rPr lang="fr-FR" sz="2800" dirty="0"/>
            </a:br>
            <a:r>
              <a:rPr lang="fr-FR" sz="2800" dirty="0" smtClean="0"/>
              <a:t>DOES NOT CHANGE THE </a:t>
            </a:r>
            <a:r>
              <a:rPr lang="fr-FR" sz="2800" dirty="0"/>
              <a:t>FINAL MIGRATION</a:t>
            </a:r>
          </a:p>
        </p:txBody>
      </p:sp>
      <p:pic>
        <p:nvPicPr>
          <p:cNvPr id="41986" name="Picture 2" descr="C:\Data\Olivier\INRA\Codes\migration\tmp\exchangeability\exchangeability.kinetics.pn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832638"/>
            <a:ext cx="6435192" cy="44859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Data\Olivier\INRA\Etudiants &amp; visiteurs\Audrey Goujon\illustration_fmeca\tmp3\illustration3_fmecaengine.input.graph.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405" t="6178" r="31884" b="86099"/>
          <a:stretch/>
        </p:blipFill>
        <p:spPr bwMode="auto">
          <a:xfrm>
            <a:off x="1052569" y="5517235"/>
            <a:ext cx="507059" cy="18002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626854" y="2564904"/>
            <a:ext cx="93341" cy="72008"/>
          </a:xfrm>
          <a:prstGeom prst="rect">
            <a:avLst/>
          </a:prstGeom>
          <a:solidFill>
            <a:srgbClr val="FF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solidFill>
                <a:prstClr val="white"/>
              </a:solidFill>
            </a:endParaRPr>
          </a:p>
        </p:txBody>
      </p:sp>
      <p:sp>
        <p:nvSpPr>
          <p:cNvPr id="11" name="Isosceles Triangle 10"/>
          <p:cNvSpPr/>
          <p:nvPr/>
        </p:nvSpPr>
        <p:spPr>
          <a:xfrm rot="5400000">
            <a:off x="811880" y="5735822"/>
            <a:ext cx="144016" cy="156017"/>
          </a:xfrm>
          <a:prstGeom prst="triangle">
            <a:avLst/>
          </a:prstGeom>
          <a:solidFill>
            <a:srgbClr val="00B05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solidFill>
                <a:prstClr val="white"/>
              </a:solidFill>
            </a:endParaRPr>
          </a:p>
        </p:txBody>
      </p:sp>
      <p:sp>
        <p:nvSpPr>
          <p:cNvPr id="13" name="TextBox 12"/>
          <p:cNvSpPr txBox="1"/>
          <p:nvPr/>
        </p:nvSpPr>
        <p:spPr>
          <a:xfrm>
            <a:off x="3378707" y="2204864"/>
            <a:ext cx="566181" cy="369332"/>
          </a:xfrm>
          <a:prstGeom prst="rect">
            <a:avLst/>
          </a:prstGeom>
          <a:noFill/>
        </p:spPr>
        <p:txBody>
          <a:bodyPr wrap="none" rtlCol="0">
            <a:spAutoFit/>
          </a:bodyPr>
          <a:lstStyle/>
          <a:p>
            <a:r>
              <a:rPr lang="fr-FR" dirty="0" smtClean="0">
                <a:solidFill>
                  <a:prstClr val="black"/>
                </a:solidFill>
              </a:rPr>
              <a:t>end</a:t>
            </a:r>
            <a:endParaRPr lang="fr-FR" dirty="0">
              <a:solidFill>
                <a:prstClr val="black"/>
              </a:solidFill>
            </a:endParaRPr>
          </a:p>
        </p:txBody>
      </p:sp>
      <p:sp>
        <p:nvSpPr>
          <p:cNvPr id="15" name="TextBox 14"/>
          <p:cNvSpPr txBox="1"/>
          <p:nvPr/>
        </p:nvSpPr>
        <p:spPr>
          <a:xfrm>
            <a:off x="348534" y="5877272"/>
            <a:ext cx="747320" cy="369332"/>
          </a:xfrm>
          <a:prstGeom prst="rect">
            <a:avLst/>
          </a:prstGeom>
          <a:noFill/>
        </p:spPr>
        <p:txBody>
          <a:bodyPr wrap="none" rtlCol="0">
            <a:spAutoFit/>
          </a:bodyPr>
          <a:lstStyle/>
          <a:p>
            <a:r>
              <a:rPr lang="fr-FR" dirty="0" err="1" smtClean="0">
                <a:solidFill>
                  <a:prstClr val="black"/>
                </a:solidFill>
              </a:rPr>
              <a:t>begin</a:t>
            </a:r>
            <a:endParaRPr lang="fr-FR" dirty="0">
              <a:solidFill>
                <a:prstClr val="black"/>
              </a:solidFill>
            </a:endParaRPr>
          </a:p>
        </p:txBody>
      </p:sp>
      <p:sp>
        <p:nvSpPr>
          <p:cNvPr id="17" name="Rectangle 16"/>
          <p:cNvSpPr/>
          <p:nvPr/>
        </p:nvSpPr>
        <p:spPr>
          <a:xfrm>
            <a:off x="488504" y="6309320"/>
            <a:ext cx="4230645" cy="369332"/>
          </a:xfrm>
          <a:prstGeom prst="rect">
            <a:avLst/>
          </a:prstGeom>
        </p:spPr>
        <p:txBody>
          <a:bodyPr wrap="none">
            <a:spAutoFit/>
          </a:bodyPr>
          <a:lstStyle/>
          <a:p>
            <a:r>
              <a:rPr lang="fr-FR" dirty="0" smtClean="0">
                <a:solidFill>
                  <a:prstClr val="black"/>
                </a:solidFill>
              </a:rPr>
              <a:t>†For </a:t>
            </a:r>
            <a:r>
              <a:rPr lang="fr-FR" dirty="0" err="1" smtClean="0">
                <a:solidFill>
                  <a:prstClr val="black"/>
                </a:solidFill>
              </a:rPr>
              <a:t>steps</a:t>
            </a:r>
            <a:r>
              <a:rPr lang="fr-FR" dirty="0" smtClean="0">
                <a:solidFill>
                  <a:prstClr val="black"/>
                </a:solidFill>
              </a:rPr>
              <a:t> </a:t>
            </a:r>
            <a:r>
              <a:rPr lang="fr-FR" dirty="0" err="1" smtClean="0">
                <a:solidFill>
                  <a:prstClr val="black"/>
                </a:solidFill>
              </a:rPr>
              <a:t>involving</a:t>
            </a:r>
            <a:r>
              <a:rPr lang="fr-FR" dirty="0" smtClean="0">
                <a:solidFill>
                  <a:prstClr val="black"/>
                </a:solidFill>
              </a:rPr>
              <a:t> a contact </a:t>
            </a:r>
            <a:r>
              <a:rPr lang="fr-FR" dirty="0" err="1" smtClean="0">
                <a:solidFill>
                  <a:prstClr val="black"/>
                </a:solidFill>
              </a:rPr>
              <a:t>with</a:t>
            </a:r>
            <a:r>
              <a:rPr lang="fr-FR" dirty="0" smtClean="0">
                <a:solidFill>
                  <a:prstClr val="black"/>
                </a:solidFill>
              </a:rPr>
              <a:t> </a:t>
            </a:r>
            <a:r>
              <a:rPr lang="fr-FR" dirty="0" err="1" smtClean="0">
                <a:solidFill>
                  <a:prstClr val="black"/>
                </a:solidFill>
              </a:rPr>
              <a:t>food</a:t>
            </a:r>
            <a:endParaRPr lang="fr-FR" dirty="0">
              <a:solidFill>
                <a:prstClr val="black"/>
              </a:solidFill>
            </a:endParaRPr>
          </a:p>
        </p:txBody>
      </p:sp>
      <p:sp>
        <p:nvSpPr>
          <p:cNvPr id="28" name="TextBox 27"/>
          <p:cNvSpPr txBox="1"/>
          <p:nvPr/>
        </p:nvSpPr>
        <p:spPr>
          <a:xfrm>
            <a:off x="4702434" y="1844824"/>
            <a:ext cx="1184940" cy="261610"/>
          </a:xfrm>
          <a:prstGeom prst="rect">
            <a:avLst/>
          </a:prstGeom>
          <a:noFill/>
        </p:spPr>
        <p:txBody>
          <a:bodyPr wrap="none" rtlCol="0">
            <a:spAutoFit/>
          </a:bodyPr>
          <a:lstStyle/>
          <a:p>
            <a:r>
              <a:rPr lang="fr-FR" sz="1100" dirty="0" smtClean="0"/>
              <a:t>Name of last </a:t>
            </a:r>
            <a:r>
              <a:rPr lang="fr-FR" sz="1100" dirty="0" err="1" smtClean="0"/>
              <a:t>step</a:t>
            </a:r>
            <a:endParaRPr lang="fr-FR" sz="1100" dirty="0"/>
          </a:p>
        </p:txBody>
      </p:sp>
      <p:sp>
        <p:nvSpPr>
          <p:cNvPr id="36" name="Rounded Rectangle 35"/>
          <p:cNvSpPr/>
          <p:nvPr/>
        </p:nvSpPr>
        <p:spPr>
          <a:xfrm>
            <a:off x="7426036" y="2809365"/>
            <a:ext cx="1800200" cy="3888432"/>
          </a:xfrm>
          <a:prstGeom prst="roundRect">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w="9525" cap="flat" cmpd="sng" algn="ctr">
            <a:noFill/>
            <a:prstDash val="solid"/>
          </a:ln>
          <a:effectLst>
            <a:outerShdw blurRad="127000" dist="38100" dir="2700000" algn="ctr">
              <a:srgbClr val="000000">
                <a:alpha val="45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37" name="Picture 36" descr="C:\Data\Olivier\INRA\Etudiants &amp; visiteurs\Audrey Goujon\illustration_fmeca\tmp3\illustration3_fmecaengine.input.graph.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3988" y="1559086"/>
            <a:ext cx="2621357" cy="4661967"/>
          </a:xfrm>
          <a:prstGeom prst="rect">
            <a:avLst/>
          </a:prstGeom>
          <a:noFill/>
          <a:effectLst>
            <a:innerShdw blurRad="63500" dist="50800" dir="2700000">
              <a:prstClr val="black">
                <a:alpha val="50000"/>
              </a:prstClr>
            </a:innerShdw>
          </a:effectLst>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452994" y="6121733"/>
            <a:ext cx="177324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241C1C">
                    <a:lumMod val="75000"/>
                    <a:lumOff val="25000"/>
                  </a:srgbClr>
                </a:solidFill>
                <a:effectLst>
                  <a:outerShdw blurRad="38100" dist="38100" dir="2700000" algn="tl">
                    <a:srgbClr val="000000">
                      <a:alpha val="43137"/>
                    </a:srgbClr>
                  </a:outerShdw>
                </a:effectLst>
                <a:uLnTx/>
                <a:uFillTx/>
              </a:rPr>
              <a:t>Permuted</a:t>
            </a:r>
            <a:r>
              <a:rPr kumimoji="0" lang="fr-FR" sz="1800" b="0" i="0" u="none" strike="noStrike" kern="0" cap="none" spc="0" normalizeH="0" baseline="0" noProof="0" dirty="0" smtClean="0">
                <a:ln>
                  <a:noFill/>
                </a:ln>
                <a:solidFill>
                  <a:srgbClr val="241C1C">
                    <a:lumMod val="75000"/>
                    <a:lumOff val="25000"/>
                  </a:srgbClr>
                </a:solidFill>
                <a:effectLst>
                  <a:outerShdw blurRad="38100" dist="38100" dir="2700000" algn="tl">
                    <a:srgbClr val="000000">
                      <a:alpha val="43137"/>
                    </a:srgbClr>
                  </a:outerShdw>
                </a:effectLst>
                <a:uLnTx/>
                <a:uFillTx/>
              </a:rPr>
              <a:t> </a:t>
            </a:r>
            <a:r>
              <a:rPr kumimoji="0" lang="fr-FR" sz="1800" b="0" i="0" u="none" strike="noStrike" kern="0" cap="none" spc="0" normalizeH="0" baseline="0" noProof="0" dirty="0" err="1" smtClean="0">
                <a:ln>
                  <a:noFill/>
                </a:ln>
                <a:solidFill>
                  <a:srgbClr val="241C1C">
                    <a:lumMod val="75000"/>
                    <a:lumOff val="25000"/>
                  </a:srgbClr>
                </a:solidFill>
                <a:effectLst>
                  <a:outerShdw blurRad="38100" dist="38100" dir="2700000" algn="tl">
                    <a:srgbClr val="000000">
                      <a:alpha val="43137"/>
                    </a:srgbClr>
                  </a:outerShdw>
                </a:effectLst>
                <a:uLnTx/>
                <a:uFillTx/>
              </a:rPr>
              <a:t>steps</a:t>
            </a:r>
            <a:endParaRPr kumimoji="0" lang="fr-FR" sz="1800" b="0" i="0" u="none" strike="noStrike" kern="0" cap="none" spc="0" normalizeH="0" baseline="0" noProof="0" dirty="0">
              <a:ln>
                <a:noFill/>
              </a:ln>
              <a:solidFill>
                <a:srgbClr val="241C1C">
                  <a:lumMod val="75000"/>
                  <a:lumOff val="25000"/>
                </a:srgbClr>
              </a:solidFill>
              <a:effectLst>
                <a:outerShdw blurRad="38100" dist="38100" dir="2700000" algn="tl">
                  <a:srgbClr val="000000">
                    <a:alpha val="43137"/>
                  </a:srgbClr>
                </a:outerShdw>
              </a:effectLst>
              <a:uLnTx/>
              <a:uFillTx/>
            </a:endParaRPr>
          </a:p>
        </p:txBody>
      </p:sp>
      <p:sp>
        <p:nvSpPr>
          <p:cNvPr id="39" name="Rectangle 38"/>
          <p:cNvSpPr/>
          <p:nvPr/>
        </p:nvSpPr>
        <p:spPr>
          <a:xfrm>
            <a:off x="9442260" y="5719559"/>
            <a:ext cx="173085" cy="144016"/>
          </a:xfrm>
          <a:prstGeom prst="rect">
            <a:avLst/>
          </a:prstGeom>
          <a:solidFill>
            <a:srgbClr val="FF0000"/>
          </a:solidFill>
          <a:ln w="9525" cap="flat" cmpd="sng" algn="ctr">
            <a:no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40" name="Isosceles Triangle 39"/>
          <p:cNvSpPr/>
          <p:nvPr/>
        </p:nvSpPr>
        <p:spPr>
          <a:xfrm rot="5400000">
            <a:off x="9456794" y="1945269"/>
            <a:ext cx="144016" cy="144016"/>
          </a:xfrm>
          <a:prstGeom prst="triangle">
            <a:avLst/>
          </a:prstGeom>
          <a:solidFill>
            <a:srgbClr val="00B050"/>
          </a:solidFill>
          <a:ln w="9525" cap="flat" cmpd="sng" algn="ctr">
            <a:no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41" name="Straight Arrow Connector 40"/>
          <p:cNvCxnSpPr/>
          <p:nvPr/>
        </p:nvCxnSpPr>
        <p:spPr>
          <a:xfrm>
            <a:off x="9528802" y="2191167"/>
            <a:ext cx="0" cy="3402378"/>
          </a:xfrm>
          <a:prstGeom prst="straightConnector1">
            <a:avLst/>
          </a:prstGeom>
          <a:noFill/>
          <a:ln w="31750" cap="flat" cmpd="sng" algn="ctr">
            <a:solidFill>
              <a:schemeClr val="accent6">
                <a:lumMod val="50000"/>
              </a:schemeClr>
            </a:solidFill>
            <a:prstDash val="solid"/>
            <a:tailEnd type="arrow"/>
          </a:ln>
          <a:effectLst>
            <a:outerShdw blurRad="50800" dist="25400" dir="5400000" rotWithShape="0">
              <a:srgbClr val="000000">
                <a:alpha val="45000"/>
              </a:srgbClr>
            </a:outerShdw>
          </a:effectLst>
        </p:spPr>
      </p:cxnSp>
      <p:sp>
        <p:nvSpPr>
          <p:cNvPr id="42" name="TextBox 41"/>
          <p:cNvSpPr txBox="1"/>
          <p:nvPr/>
        </p:nvSpPr>
        <p:spPr>
          <a:xfrm rot="5400000">
            <a:off x="9036454" y="3601453"/>
            <a:ext cx="137088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effectLst/>
                <a:uLnTx/>
                <a:uFillTx/>
              </a:rPr>
              <a:t>contact time</a:t>
            </a:r>
            <a:endParaRPr kumimoji="0" lang="fr-FR" sz="1800" b="0" i="0" u="none" strike="noStrike" kern="0" cap="none" spc="0" normalizeH="0" baseline="0" noProof="0" dirty="0">
              <a:ln>
                <a:noFill/>
              </a:ln>
              <a:effectLst/>
              <a:uLnTx/>
              <a:uFillTx/>
            </a:endParaRPr>
          </a:p>
        </p:txBody>
      </p:sp>
      <p:cxnSp>
        <p:nvCxnSpPr>
          <p:cNvPr id="43" name="Straight Arrow Connector 42"/>
          <p:cNvCxnSpPr/>
          <p:nvPr/>
        </p:nvCxnSpPr>
        <p:spPr>
          <a:xfrm rot="5400000">
            <a:off x="8063207" y="2067088"/>
            <a:ext cx="1356859" cy="681171"/>
          </a:xfrm>
          <a:prstGeom prst="straightConnector1">
            <a:avLst/>
          </a:prstGeom>
          <a:noFill/>
          <a:ln w="31750" cap="flat" cmpd="sng" algn="ctr">
            <a:solidFill>
              <a:schemeClr val="accent6">
                <a:lumMod val="50000"/>
              </a:schemeClr>
            </a:solidFill>
            <a:prstDash val="solid"/>
            <a:tailEnd type="arrow"/>
          </a:ln>
          <a:effectLst>
            <a:outerShdw blurRad="50800" dist="25400" dir="5400000" rotWithShape="0">
              <a:srgbClr val="000000">
                <a:alpha val="45000"/>
              </a:srgbClr>
            </a:outerShdw>
          </a:effectLst>
        </p:spPr>
      </p:cxnSp>
      <p:sp>
        <p:nvSpPr>
          <p:cNvPr id="44" name="TextBox 43"/>
          <p:cNvSpPr txBox="1"/>
          <p:nvPr/>
        </p:nvSpPr>
        <p:spPr>
          <a:xfrm>
            <a:off x="8697416" y="1393031"/>
            <a:ext cx="1111202"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effectLst/>
                <a:uLnTx/>
                <a:uFillTx/>
              </a:rPr>
              <a:t>food</a:t>
            </a:r>
            <a:r>
              <a:rPr kumimoji="0" lang="fr-FR" sz="1400" b="0" i="0" u="none" strike="noStrike" kern="0" cap="none" spc="0" normalizeH="0" baseline="0" noProof="0" dirty="0" smtClean="0">
                <a:ln>
                  <a:noFill/>
                </a:ln>
                <a:effectLst/>
                <a:uLnTx/>
                <a:uFillTx/>
              </a:rPr>
              <a:t> contact</a:t>
            </a:r>
            <a:endParaRPr kumimoji="0" lang="fr-FR" sz="1800" b="0" i="0" u="none" strike="noStrike" kern="0" cap="none" spc="0" normalizeH="0" baseline="0" noProof="0" dirty="0">
              <a:ln>
                <a:noFill/>
              </a:ln>
              <a:effectLst/>
              <a:uLnTx/>
              <a:uFillTx/>
            </a:endParaRPr>
          </a:p>
        </p:txBody>
      </p:sp>
      <p:sp>
        <p:nvSpPr>
          <p:cNvPr id="46" name="Left Arrow 45"/>
          <p:cNvSpPr/>
          <p:nvPr/>
        </p:nvSpPr>
        <p:spPr>
          <a:xfrm>
            <a:off x="3296816" y="4221088"/>
            <a:ext cx="3816424" cy="792088"/>
          </a:xfrm>
          <a:prstGeom prst="leftArrow">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w="9525" cap="flat" cmpd="sng" algn="ctr">
            <a:no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Tree>
    <p:extLst>
      <p:ext uri="{BB962C8B-B14F-4D97-AF65-F5344CB8AC3E}">
        <p14:creationId xmlns:p14="http://schemas.microsoft.com/office/powerpoint/2010/main" val="24502781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22" name="Picture 6" descr="C:\Data\Olivier\INRA\Codes\migration\tmp\omission\omission.kinetics.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593"/>
          <a:stretch/>
        </p:blipFill>
        <p:spPr bwMode="auto">
          <a:xfrm>
            <a:off x="3212221" y="4797153"/>
            <a:ext cx="3066115" cy="206636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95300" y="44624"/>
            <a:ext cx="8915400" cy="1143000"/>
          </a:xfrm>
        </p:spPr>
        <p:txBody>
          <a:bodyPr>
            <a:noAutofit/>
          </a:bodyPr>
          <a:lstStyle/>
          <a:p>
            <a:r>
              <a:rPr lang="en-US" sz="3200" b="1" dirty="0" smtClean="0"/>
              <a:t>RULE 2</a:t>
            </a:r>
            <a:r>
              <a:rPr lang="en-US" sz="2800" b="1" dirty="0" smtClean="0"/>
              <a:t>: </a:t>
            </a:r>
            <a:r>
              <a:rPr lang="en-US" sz="2400" dirty="0" smtClean="0"/>
              <a:t>THE MODAL CRITICALITY ASSOCIATED TO ONE OR A COMBINED STEP(S) IS OBTAINED BY OMITTING THE STEP TO ASSESS</a:t>
            </a:r>
            <a:endParaRPr lang="en-US" sz="2400" dirty="0"/>
          </a:p>
        </p:txBody>
      </p:sp>
      <p:pic>
        <p:nvPicPr>
          <p:cNvPr id="26" name="Content Placeholder 25" descr="omission.result.png"/>
          <p:cNvPicPr>
            <a:picLocks noGrp="1" noChangeAspect="1"/>
          </p:cNvPicPr>
          <p:nvPr>
            <p:ph idx="4294967295"/>
          </p:nvPr>
        </p:nvPicPr>
        <p:blipFill>
          <a:blip r:embed="rId3" cstate="print"/>
          <a:srcRect t="11191" b="11191"/>
          <a:stretch>
            <a:fillRect/>
          </a:stretch>
        </p:blipFill>
        <p:spPr>
          <a:xfrm>
            <a:off x="0" y="1412776"/>
            <a:ext cx="9796463" cy="2401887"/>
          </a:xfrm>
          <a:prstGeom prst="rect">
            <a:avLst/>
          </a:prstGeom>
        </p:spPr>
      </p:pic>
      <p:sp>
        <p:nvSpPr>
          <p:cNvPr id="22" name="Oval 21"/>
          <p:cNvSpPr/>
          <p:nvPr/>
        </p:nvSpPr>
        <p:spPr>
          <a:xfrm>
            <a:off x="1988671" y="2422096"/>
            <a:ext cx="1170130" cy="35719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Oval 22"/>
          <p:cNvSpPr/>
          <p:nvPr/>
        </p:nvSpPr>
        <p:spPr>
          <a:xfrm>
            <a:off x="115692" y="2457305"/>
            <a:ext cx="702848" cy="29350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val 23"/>
          <p:cNvSpPr/>
          <p:nvPr/>
        </p:nvSpPr>
        <p:spPr>
          <a:xfrm>
            <a:off x="4245338" y="2448028"/>
            <a:ext cx="1331731" cy="357190"/>
          </a:xfrm>
          <a:prstGeom prst="ellipse">
            <a:avLst/>
          </a:prstGeom>
          <a:noFill/>
          <a:ln w="38100">
            <a:solidFill>
              <a:srgbClr val="EB92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Oval 24"/>
          <p:cNvSpPr/>
          <p:nvPr/>
        </p:nvSpPr>
        <p:spPr>
          <a:xfrm>
            <a:off x="807984" y="2412858"/>
            <a:ext cx="1180687" cy="35719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Straight Connector 4"/>
          <p:cNvCxnSpPr/>
          <p:nvPr/>
        </p:nvCxnSpPr>
        <p:spPr>
          <a:xfrm>
            <a:off x="0" y="3428578"/>
            <a:ext cx="9439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2900520"/>
            <a:ext cx="9439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0" y="2372461"/>
            <a:ext cx="94398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0" y="1844402"/>
            <a:ext cx="943982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644301" y="3120802"/>
            <a:ext cx="911210" cy="307777"/>
          </a:xfrm>
          <a:prstGeom prst="rect">
            <a:avLst/>
          </a:prstGeom>
          <a:noFill/>
        </p:spPr>
        <p:txBody>
          <a:bodyPr wrap="none" rtlCol="0">
            <a:spAutoFit/>
          </a:bodyPr>
          <a:lstStyle/>
          <a:p>
            <a:pPr algn="r"/>
            <a:r>
              <a:rPr lang="fr-FR" sz="1400" dirty="0" smtClean="0"/>
              <a:t>ALL STEPS</a:t>
            </a:r>
            <a:endParaRPr lang="fr-FR" sz="1400" dirty="0"/>
          </a:p>
        </p:txBody>
      </p:sp>
      <p:sp>
        <p:nvSpPr>
          <p:cNvPr id="33" name="TextBox 32"/>
          <p:cNvSpPr txBox="1"/>
          <p:nvPr/>
        </p:nvSpPr>
        <p:spPr>
          <a:xfrm>
            <a:off x="8914119" y="2636491"/>
            <a:ext cx="641393" cy="307777"/>
          </a:xfrm>
          <a:prstGeom prst="rect">
            <a:avLst/>
          </a:prstGeom>
          <a:noFill/>
        </p:spPr>
        <p:txBody>
          <a:bodyPr wrap="none" rtlCol="0">
            <a:spAutoFit/>
          </a:bodyPr>
          <a:lstStyle/>
          <a:p>
            <a:pPr algn="r"/>
            <a:r>
              <a:rPr lang="fr-FR" sz="1400" dirty="0" smtClean="0"/>
              <a:t>LESS 1</a:t>
            </a:r>
            <a:endParaRPr lang="fr-FR" sz="1400" dirty="0"/>
          </a:p>
        </p:txBody>
      </p:sp>
      <p:sp>
        <p:nvSpPr>
          <p:cNvPr id="34" name="TextBox 33"/>
          <p:cNvSpPr txBox="1"/>
          <p:nvPr/>
        </p:nvSpPr>
        <p:spPr>
          <a:xfrm>
            <a:off x="8914118" y="2112690"/>
            <a:ext cx="641393" cy="307777"/>
          </a:xfrm>
          <a:prstGeom prst="rect">
            <a:avLst/>
          </a:prstGeom>
          <a:noFill/>
        </p:spPr>
        <p:txBody>
          <a:bodyPr wrap="none" rtlCol="0">
            <a:spAutoFit/>
          </a:bodyPr>
          <a:lstStyle/>
          <a:p>
            <a:pPr algn="r"/>
            <a:r>
              <a:rPr lang="fr-FR" sz="1400" dirty="0" smtClean="0"/>
              <a:t>LESS 2</a:t>
            </a:r>
            <a:endParaRPr lang="fr-FR" sz="1400" dirty="0"/>
          </a:p>
        </p:txBody>
      </p:sp>
      <p:pic>
        <p:nvPicPr>
          <p:cNvPr id="43012" name="Picture 4" descr="C:\Data\Olivier\INRA\Codes\migration\tmp\omission\omission.paret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75" t="73813" r="52232" b="4044"/>
          <a:stretch/>
        </p:blipFill>
        <p:spPr bwMode="auto">
          <a:xfrm>
            <a:off x="0" y="3933056"/>
            <a:ext cx="3329528" cy="26210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800307" y="6237312"/>
            <a:ext cx="920445" cy="369332"/>
          </a:xfrm>
          <a:prstGeom prst="rect">
            <a:avLst/>
          </a:prstGeom>
          <a:noFill/>
        </p:spPr>
        <p:txBody>
          <a:bodyPr wrap="none" rtlCol="0">
            <a:spAutoFit/>
          </a:bodyPr>
          <a:lstStyle/>
          <a:p>
            <a:r>
              <a:rPr lang="fr-FR" dirty="0" smtClean="0"/>
              <a:t>Ĉ</a:t>
            </a:r>
            <a:r>
              <a:rPr lang="fr-FR" baseline="-25000" dirty="0" smtClean="0"/>
              <a:t>F</a:t>
            </a:r>
            <a:r>
              <a:rPr lang="fr-FR" dirty="0" smtClean="0"/>
              <a:t> (</a:t>
            </a:r>
            <a:r>
              <a:rPr lang="fr-FR" dirty="0" err="1" smtClean="0"/>
              <a:t>a.u</a:t>
            </a:r>
            <a:r>
              <a:rPr lang="fr-FR" dirty="0" smtClean="0"/>
              <a:t>.)</a:t>
            </a:r>
            <a:endParaRPr lang="fr-FR" baseline="-25000" dirty="0"/>
          </a:p>
        </p:txBody>
      </p:sp>
      <p:grpSp>
        <p:nvGrpSpPr>
          <p:cNvPr id="6" name="Group 53"/>
          <p:cNvGrpSpPr/>
          <p:nvPr/>
        </p:nvGrpSpPr>
        <p:grpSpPr>
          <a:xfrm>
            <a:off x="6193729" y="3933056"/>
            <a:ext cx="3361783" cy="2853530"/>
            <a:chOff x="357158" y="1000108"/>
            <a:chExt cx="5677060" cy="5110675"/>
          </a:xfrm>
        </p:grpSpPr>
        <p:pic>
          <p:nvPicPr>
            <p:cNvPr id="55" name="Picture 54" descr="severity.png"/>
            <p:cNvPicPr>
              <a:picLocks noChangeAspect="1"/>
            </p:cNvPicPr>
            <p:nvPr/>
          </p:nvPicPr>
          <p:blipFill>
            <a:blip r:embed="rId5" cstate="print"/>
            <a:srcRect l="10812" t="7830" r="2773" b="6254"/>
            <a:stretch>
              <a:fillRect/>
            </a:stretch>
          </p:blipFill>
          <p:spPr>
            <a:xfrm>
              <a:off x="357158" y="1000108"/>
              <a:ext cx="5677060" cy="5110675"/>
            </a:xfrm>
            <a:prstGeom prst="rect">
              <a:avLst/>
            </a:prstGeom>
          </p:spPr>
        </p:pic>
        <p:sp>
          <p:nvSpPr>
            <p:cNvPr id="56" name="Rectangle 55"/>
            <p:cNvSpPr/>
            <p:nvPr/>
          </p:nvSpPr>
          <p:spPr>
            <a:xfrm>
              <a:off x="500035" y="1500173"/>
              <a:ext cx="4875515" cy="500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t>Omitted</a:t>
              </a:r>
              <a:r>
                <a:rPr lang="fr-FR" sz="1200" dirty="0" smtClean="0"/>
                <a:t> </a:t>
              </a:r>
              <a:r>
                <a:rPr lang="fr-FR" sz="1200" dirty="0" err="1" smtClean="0"/>
                <a:t>step</a:t>
              </a:r>
              <a:r>
                <a:rPr lang="fr-FR" sz="1200" dirty="0" smtClean="0"/>
                <a:t> </a:t>
              </a:r>
              <a:r>
                <a:rPr lang="fr-FR" sz="1200" b="1" dirty="0" smtClean="0"/>
                <a:t>HOT FILLING</a:t>
              </a:r>
              <a:endParaRPr lang="fr-FR" sz="1200" b="1" dirty="0"/>
            </a:p>
          </p:txBody>
        </p:sp>
        <p:sp>
          <p:nvSpPr>
            <p:cNvPr id="57" name="Rectangle 56"/>
            <p:cNvSpPr/>
            <p:nvPr/>
          </p:nvSpPr>
          <p:spPr>
            <a:xfrm>
              <a:off x="500035" y="2714621"/>
              <a:ext cx="4893793" cy="5000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t>Omitted</a:t>
              </a:r>
              <a:r>
                <a:rPr lang="fr-FR" sz="1200" dirty="0" smtClean="0"/>
                <a:t> </a:t>
              </a:r>
              <a:r>
                <a:rPr lang="fr-FR" sz="1200" dirty="0" err="1" smtClean="0"/>
                <a:t>step</a:t>
              </a:r>
              <a:r>
                <a:rPr lang="fr-FR" sz="1200" dirty="0" smtClean="0"/>
                <a:t> </a:t>
              </a:r>
              <a:r>
                <a:rPr lang="fr-FR" sz="1200" b="1" dirty="0" smtClean="0"/>
                <a:t>OVEN HEATING</a:t>
              </a:r>
              <a:endParaRPr lang="fr-FR" sz="1200" b="1" dirty="0"/>
            </a:p>
          </p:txBody>
        </p:sp>
        <p:pic>
          <p:nvPicPr>
            <p:cNvPr id="58" name="Picture 2"/>
            <p:cNvPicPr>
              <a:picLocks noChangeAspect="1" noChangeArrowheads="1"/>
            </p:cNvPicPr>
            <p:nvPr/>
          </p:nvPicPr>
          <p:blipFill>
            <a:blip r:embed="rId6" cstate="print"/>
            <a:srcRect/>
            <a:stretch>
              <a:fillRect/>
            </a:stretch>
          </p:blipFill>
          <p:spPr bwMode="auto">
            <a:xfrm>
              <a:off x="522041" y="3915872"/>
              <a:ext cx="904875" cy="466725"/>
            </a:xfrm>
            <a:prstGeom prst="rect">
              <a:avLst/>
            </a:prstGeom>
            <a:noFill/>
            <a:ln w="9525">
              <a:noFill/>
              <a:miter lim="800000"/>
              <a:headEnd/>
              <a:tailEnd/>
            </a:ln>
            <a:effectLst/>
          </p:spPr>
        </p:pic>
        <p:sp>
          <p:nvSpPr>
            <p:cNvPr id="59" name="Rectangle 58"/>
            <p:cNvSpPr/>
            <p:nvPr/>
          </p:nvSpPr>
          <p:spPr>
            <a:xfrm>
              <a:off x="500035" y="3938954"/>
              <a:ext cx="4480984" cy="50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SETOFF</a:t>
              </a:r>
              <a:endParaRPr lang="fr-FR" sz="1200" b="1" dirty="0">
                <a:solidFill>
                  <a:schemeClr val="tx1"/>
                </a:solidFill>
              </a:endParaRPr>
            </a:p>
          </p:txBody>
        </p:sp>
        <p:pic>
          <p:nvPicPr>
            <p:cNvPr id="60" name="Picture 3"/>
            <p:cNvPicPr>
              <a:picLocks noChangeAspect="1" noChangeArrowheads="1"/>
            </p:cNvPicPr>
            <p:nvPr/>
          </p:nvPicPr>
          <p:blipFill>
            <a:blip r:embed="rId7" cstate="print"/>
            <a:srcRect/>
            <a:stretch>
              <a:fillRect/>
            </a:stretch>
          </p:blipFill>
          <p:spPr bwMode="auto">
            <a:xfrm>
              <a:off x="518747" y="5240582"/>
              <a:ext cx="838544" cy="561975"/>
            </a:xfrm>
            <a:prstGeom prst="rect">
              <a:avLst/>
            </a:prstGeom>
            <a:noFill/>
            <a:ln w="9525">
              <a:noFill/>
              <a:miter lim="800000"/>
              <a:headEnd/>
              <a:tailEnd/>
            </a:ln>
            <a:effectLst/>
          </p:spPr>
        </p:pic>
        <p:sp>
          <p:nvSpPr>
            <p:cNvPr id="61" name="Rectangle 60"/>
            <p:cNvSpPr/>
            <p:nvPr/>
          </p:nvSpPr>
          <p:spPr>
            <a:xfrm>
              <a:off x="500034" y="5126452"/>
              <a:ext cx="5138983" cy="5000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err="1" smtClean="0">
                  <a:solidFill>
                    <a:schemeClr val="tx1"/>
                  </a:solidFill>
                </a:rPr>
                <a:t>Omitted</a:t>
              </a:r>
              <a:r>
                <a:rPr lang="fr-FR" sz="1200" dirty="0" smtClean="0">
                  <a:solidFill>
                    <a:schemeClr val="tx1"/>
                  </a:solidFill>
                </a:rPr>
                <a:t> </a:t>
              </a:r>
              <a:r>
                <a:rPr lang="fr-FR" sz="1200" dirty="0" err="1" smtClean="0">
                  <a:solidFill>
                    <a:schemeClr val="tx1"/>
                  </a:solidFill>
                </a:rPr>
                <a:t>step</a:t>
              </a:r>
              <a:r>
                <a:rPr lang="fr-FR" sz="1200" dirty="0" smtClean="0">
                  <a:solidFill>
                    <a:schemeClr val="tx1"/>
                  </a:solidFill>
                </a:rPr>
                <a:t> </a:t>
              </a:r>
              <a:r>
                <a:rPr lang="fr-FR" sz="1200" b="1" dirty="0" smtClean="0">
                  <a:solidFill>
                    <a:schemeClr val="tx1"/>
                  </a:solidFill>
                </a:rPr>
                <a:t>STORAGE</a:t>
              </a:r>
              <a:endParaRPr lang="fr-FR" sz="1200" b="1" dirty="0">
                <a:solidFill>
                  <a:schemeClr val="tx1"/>
                </a:solidFill>
              </a:endParaRPr>
            </a:p>
          </p:txBody>
        </p:sp>
      </p:grpSp>
      <p:sp>
        <p:nvSpPr>
          <p:cNvPr id="9" name="Right Arrow 8"/>
          <p:cNvSpPr/>
          <p:nvPr/>
        </p:nvSpPr>
        <p:spPr>
          <a:xfrm>
            <a:off x="4165475" y="3964751"/>
            <a:ext cx="745343" cy="3700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sz="1050" dirty="0"/>
          </a:p>
        </p:txBody>
      </p:sp>
      <p:cxnSp>
        <p:nvCxnSpPr>
          <p:cNvPr id="43019" name="Straight Connector 43018"/>
          <p:cNvCxnSpPr/>
          <p:nvPr/>
        </p:nvCxnSpPr>
        <p:spPr>
          <a:xfrm flipV="1">
            <a:off x="8916599" y="4005064"/>
            <a:ext cx="0" cy="265176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sp>
        <p:nvSpPr>
          <p:cNvPr id="43020" name="TextBox 43019"/>
          <p:cNvSpPr txBox="1"/>
          <p:nvPr/>
        </p:nvSpPr>
        <p:spPr>
          <a:xfrm rot="5400000">
            <a:off x="8767994" y="6342619"/>
            <a:ext cx="535724" cy="369332"/>
          </a:xfrm>
          <a:prstGeom prst="rect">
            <a:avLst/>
          </a:prstGeom>
          <a:noFill/>
        </p:spPr>
        <p:txBody>
          <a:bodyPr wrap="none" rtlCol="0">
            <a:spAutoFit/>
          </a:bodyPr>
          <a:lstStyle/>
          <a:p>
            <a:r>
              <a:rPr lang="fr-FR" dirty="0" smtClean="0"/>
              <a:t>100</a:t>
            </a:r>
            <a:endParaRPr lang="fr-FR" dirty="0"/>
          </a:p>
        </p:txBody>
      </p:sp>
      <p:cxnSp>
        <p:nvCxnSpPr>
          <p:cNvPr id="75" name="Straight Connector 74"/>
          <p:cNvCxnSpPr/>
          <p:nvPr/>
        </p:nvCxnSpPr>
        <p:spPr>
          <a:xfrm flipV="1">
            <a:off x="7059234" y="4015862"/>
            <a:ext cx="0" cy="265176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sp>
        <p:nvSpPr>
          <p:cNvPr id="76" name="TextBox 75"/>
          <p:cNvSpPr txBox="1"/>
          <p:nvPr/>
        </p:nvSpPr>
        <p:spPr>
          <a:xfrm rot="5400000">
            <a:off x="7007254" y="6412038"/>
            <a:ext cx="418704" cy="369332"/>
          </a:xfrm>
          <a:prstGeom prst="rect">
            <a:avLst/>
          </a:prstGeom>
          <a:noFill/>
        </p:spPr>
        <p:txBody>
          <a:bodyPr wrap="none" rtlCol="0">
            <a:spAutoFit/>
          </a:bodyPr>
          <a:lstStyle/>
          <a:p>
            <a:r>
              <a:rPr lang="fr-FR" dirty="0" smtClean="0"/>
              <a:t>33</a:t>
            </a:r>
            <a:endParaRPr lang="fr-FR" dirty="0"/>
          </a:p>
        </p:txBody>
      </p:sp>
      <p:cxnSp>
        <p:nvCxnSpPr>
          <p:cNvPr id="35" name="Straight Connector 34"/>
          <p:cNvCxnSpPr/>
          <p:nvPr/>
        </p:nvCxnSpPr>
        <p:spPr>
          <a:xfrm flipV="1">
            <a:off x="2688375" y="4293096"/>
            <a:ext cx="0" cy="182880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sp>
        <p:nvSpPr>
          <p:cNvPr id="37" name="TextBox 36"/>
          <p:cNvSpPr txBox="1"/>
          <p:nvPr/>
        </p:nvSpPr>
        <p:spPr>
          <a:xfrm rot="5400000">
            <a:off x="2520087" y="5488574"/>
            <a:ext cx="585417" cy="369332"/>
          </a:xfrm>
          <a:prstGeom prst="rect">
            <a:avLst/>
          </a:prstGeom>
          <a:noFill/>
        </p:spPr>
        <p:txBody>
          <a:bodyPr wrap="none" rtlCol="0">
            <a:spAutoFit/>
          </a:bodyPr>
          <a:lstStyle/>
          <a:p>
            <a:r>
              <a:rPr lang="fr-FR" dirty="0" smtClean="0"/>
              <a:t>SML</a:t>
            </a:r>
            <a:endParaRPr lang="fr-FR" dirty="0"/>
          </a:p>
        </p:txBody>
      </p:sp>
      <p:sp>
        <p:nvSpPr>
          <p:cNvPr id="13" name="TextBox 12"/>
          <p:cNvSpPr txBox="1"/>
          <p:nvPr/>
        </p:nvSpPr>
        <p:spPr>
          <a:xfrm>
            <a:off x="3712371" y="3933056"/>
            <a:ext cx="378630" cy="369332"/>
          </a:xfrm>
          <a:prstGeom prst="rect">
            <a:avLst/>
          </a:prstGeom>
          <a:noFill/>
        </p:spPr>
        <p:txBody>
          <a:bodyPr wrap="none" rtlCol="0">
            <a:spAutoFit/>
          </a:bodyPr>
          <a:lstStyle/>
          <a:p>
            <a:r>
              <a:rPr lang="fr-FR" dirty="0" smtClean="0"/>
              <a:t>Ĉ</a:t>
            </a:r>
            <a:r>
              <a:rPr lang="fr-FR" baseline="-25000" dirty="0" smtClean="0"/>
              <a:t>F</a:t>
            </a:r>
            <a:endParaRPr lang="fr-FR" baseline="-25000" dirty="0"/>
          </a:p>
        </p:txBody>
      </p:sp>
      <p:sp>
        <p:nvSpPr>
          <p:cNvPr id="43" name="TextBox 42"/>
          <p:cNvSpPr txBox="1"/>
          <p:nvPr/>
        </p:nvSpPr>
        <p:spPr>
          <a:xfrm>
            <a:off x="4903567" y="3941165"/>
            <a:ext cx="936282" cy="369332"/>
          </a:xfrm>
          <a:prstGeom prst="rect">
            <a:avLst/>
          </a:prstGeom>
          <a:noFill/>
        </p:spPr>
        <p:txBody>
          <a:bodyPr wrap="none" rtlCol="0">
            <a:spAutoFit/>
          </a:bodyPr>
          <a:lstStyle/>
          <a:p>
            <a:r>
              <a:rPr lang="fr-FR" dirty="0" err="1" smtClean="0"/>
              <a:t>Severity</a:t>
            </a:r>
            <a:endParaRPr lang="fr-FR" baseline="-25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00" y="116632"/>
            <a:ext cx="8915400" cy="1143000"/>
          </a:xfrm>
        </p:spPr>
        <p:txBody>
          <a:bodyPr>
            <a:noAutofit/>
          </a:bodyPr>
          <a:lstStyle/>
          <a:p>
            <a:r>
              <a:rPr lang="en-US" sz="3200" b="1" dirty="0" smtClean="0"/>
              <a:t>RULE 2</a:t>
            </a:r>
            <a:r>
              <a:rPr lang="en-US" sz="2800" b="1" dirty="0" smtClean="0"/>
              <a:t>: </a:t>
            </a:r>
            <a:r>
              <a:rPr lang="en-US" sz="2400" dirty="0" smtClean="0"/>
              <a:t>CALCULATION PROCEDURE TO EXTRACT</a:t>
            </a:r>
            <a:br>
              <a:rPr lang="en-US" sz="2400" dirty="0" smtClean="0"/>
            </a:br>
            <a:r>
              <a:rPr lang="en-US" sz="2400" dirty="0" smtClean="0"/>
              <a:t>THE SEVERITY OF A SINGLE STEP</a:t>
            </a:r>
            <a:endParaRPr lang="en-US" sz="2800" dirty="0"/>
          </a:p>
        </p:txBody>
      </p:sp>
      <p:pic>
        <p:nvPicPr>
          <p:cNvPr id="36868" name="Picture 4" descr="C:\Data\Olivier\Communications\LNE2011\drafts\omission_simple\omission.severity.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17" t="75914" r="49191" b="3692"/>
          <a:stretch/>
        </p:blipFill>
        <p:spPr bwMode="auto">
          <a:xfrm>
            <a:off x="-3386" y="4149081"/>
            <a:ext cx="4769687" cy="269167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C:\Data\Olivier\Communications\LNE2011\drafts\omission_simple\omission.severity.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000" t="75998" r="7104" b="3718"/>
          <a:stretch/>
        </p:blipFill>
        <p:spPr bwMode="auto">
          <a:xfrm>
            <a:off x="348691" y="1484784"/>
            <a:ext cx="4188214" cy="266221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397886" y="1772816"/>
            <a:ext cx="0" cy="475488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cxnSp>
        <p:nvCxnSpPr>
          <p:cNvPr id="40" name="Straight Connector 39"/>
          <p:cNvCxnSpPr/>
          <p:nvPr/>
        </p:nvCxnSpPr>
        <p:spPr>
          <a:xfrm>
            <a:off x="4319878" y="1772816"/>
            <a:ext cx="0" cy="475488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cxnSp>
        <p:nvCxnSpPr>
          <p:cNvPr id="41" name="Straight Connector 40"/>
          <p:cNvCxnSpPr/>
          <p:nvPr/>
        </p:nvCxnSpPr>
        <p:spPr>
          <a:xfrm>
            <a:off x="4241869" y="1772816"/>
            <a:ext cx="0" cy="475488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cxnSp>
        <p:nvCxnSpPr>
          <p:cNvPr id="42" name="Straight Connector 41"/>
          <p:cNvCxnSpPr/>
          <p:nvPr/>
        </p:nvCxnSpPr>
        <p:spPr>
          <a:xfrm>
            <a:off x="2759704" y="1772816"/>
            <a:ext cx="0" cy="475488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cxnSp>
        <p:nvCxnSpPr>
          <p:cNvPr id="43" name="Straight Connector 42"/>
          <p:cNvCxnSpPr/>
          <p:nvPr/>
        </p:nvCxnSpPr>
        <p:spPr>
          <a:xfrm>
            <a:off x="1589574" y="1772816"/>
            <a:ext cx="0" cy="4754880"/>
          </a:xfrm>
          <a:prstGeom prst="line">
            <a:avLst/>
          </a:prstGeom>
          <a:ln>
            <a:solidFill>
              <a:schemeClr val="bg2">
                <a:lumMod val="90000"/>
              </a:schemeClr>
            </a:solidFill>
          </a:ln>
        </p:spPr>
        <p:style>
          <a:lnRef idx="2">
            <a:schemeClr val="accent6"/>
          </a:lnRef>
          <a:fillRef idx="0">
            <a:schemeClr val="accent6"/>
          </a:fillRef>
          <a:effectRef idx="1">
            <a:schemeClr val="accent6"/>
          </a:effectRef>
          <a:fontRef idx="minor">
            <a:schemeClr val="tx1"/>
          </a:fontRef>
        </p:style>
      </p:cxnSp>
      <p:cxnSp>
        <p:nvCxnSpPr>
          <p:cNvPr id="11" name="Straight Arrow Connector 10"/>
          <p:cNvCxnSpPr/>
          <p:nvPr/>
        </p:nvCxnSpPr>
        <p:spPr>
          <a:xfrm>
            <a:off x="1577075" y="6266597"/>
            <a:ext cx="2829865" cy="0"/>
          </a:xfrm>
          <a:prstGeom prst="straightConnector1">
            <a:avLst/>
          </a:prstGeom>
          <a:ln>
            <a:solidFill>
              <a:schemeClr val="accent4">
                <a:lumMod val="75000"/>
              </a:schemeClr>
            </a:solidFill>
            <a:headEnd type="arrow"/>
            <a:tailEnd type="arrow"/>
          </a:ln>
        </p:spPr>
        <p:style>
          <a:lnRef idx="3">
            <a:schemeClr val="accent4"/>
          </a:lnRef>
          <a:fillRef idx="0">
            <a:schemeClr val="accent4"/>
          </a:fillRef>
          <a:effectRef idx="2">
            <a:schemeClr val="accent4"/>
          </a:effectRef>
          <a:fontRef idx="minor">
            <a:schemeClr val="tx1"/>
          </a:fontRef>
        </p:style>
      </p:cxnSp>
      <p:cxnSp>
        <p:nvCxnSpPr>
          <p:cNvPr id="47" name="Straight Arrow Connector 46"/>
          <p:cNvCxnSpPr/>
          <p:nvPr/>
        </p:nvCxnSpPr>
        <p:spPr>
          <a:xfrm>
            <a:off x="2709737" y="5759779"/>
            <a:ext cx="1697202" cy="0"/>
          </a:xfrm>
          <a:prstGeom prst="straightConnector1">
            <a:avLst/>
          </a:prstGeom>
          <a:ln>
            <a:solidFill>
              <a:schemeClr val="accent4">
                <a:lumMod val="75000"/>
              </a:schemeClr>
            </a:solidFill>
            <a:headEnd type="arrow"/>
            <a:tailEnd type="arrow"/>
          </a:ln>
        </p:spPr>
        <p:style>
          <a:lnRef idx="3">
            <a:schemeClr val="accent4"/>
          </a:lnRef>
          <a:fillRef idx="0">
            <a:schemeClr val="accent4"/>
          </a:fillRef>
          <a:effectRef idx="2">
            <a:schemeClr val="accent4"/>
          </a:effectRef>
          <a:fontRef idx="minor">
            <a:schemeClr val="tx1"/>
          </a:fontRef>
        </p:style>
      </p:cxnSp>
      <p:cxnSp>
        <p:nvCxnSpPr>
          <p:cNvPr id="49" name="Straight Arrow Connector 48"/>
          <p:cNvCxnSpPr/>
          <p:nvPr/>
        </p:nvCxnSpPr>
        <p:spPr>
          <a:xfrm>
            <a:off x="4250922" y="5229200"/>
            <a:ext cx="234026" cy="0"/>
          </a:xfrm>
          <a:prstGeom prst="straightConnector1">
            <a:avLst/>
          </a:prstGeom>
          <a:ln>
            <a:solidFill>
              <a:schemeClr val="accent4">
                <a:lumMod val="75000"/>
              </a:schemeClr>
            </a:solidFill>
            <a:headEnd type="arrow"/>
            <a:tailEnd type="arrow"/>
          </a:ln>
        </p:spPr>
        <p:style>
          <a:lnRef idx="3">
            <a:schemeClr val="accent4"/>
          </a:lnRef>
          <a:fillRef idx="0">
            <a:schemeClr val="accent4"/>
          </a:fillRef>
          <a:effectRef idx="2">
            <a:schemeClr val="accent4"/>
          </a:effectRef>
          <a:fontRef idx="minor">
            <a:schemeClr val="tx1"/>
          </a:fontRef>
        </p:style>
      </p:cxnSp>
      <p:cxnSp>
        <p:nvCxnSpPr>
          <p:cNvPr id="52" name="Straight Arrow Connector 51"/>
          <p:cNvCxnSpPr/>
          <p:nvPr/>
        </p:nvCxnSpPr>
        <p:spPr>
          <a:xfrm>
            <a:off x="4250922" y="4725144"/>
            <a:ext cx="234026" cy="0"/>
          </a:xfrm>
          <a:prstGeom prst="straightConnector1">
            <a:avLst/>
          </a:prstGeom>
          <a:ln>
            <a:solidFill>
              <a:schemeClr val="accent4">
                <a:lumMod val="75000"/>
              </a:schemeClr>
            </a:solidFill>
            <a:headEnd type="arrow"/>
            <a:tailEnd type="arrow"/>
          </a:ln>
        </p:spPr>
        <p:style>
          <a:lnRef idx="3">
            <a:schemeClr val="accent4"/>
          </a:lnRef>
          <a:fillRef idx="0">
            <a:schemeClr val="accent4"/>
          </a:fillRef>
          <a:effectRef idx="2">
            <a:schemeClr val="accent4"/>
          </a:effectRef>
          <a:fontRef idx="minor">
            <a:schemeClr val="tx1"/>
          </a:fontRef>
        </p:style>
      </p:cxnSp>
      <p:sp>
        <p:nvSpPr>
          <p:cNvPr id="64" name="Rectangle 63"/>
          <p:cNvSpPr/>
          <p:nvPr/>
        </p:nvSpPr>
        <p:spPr>
          <a:xfrm>
            <a:off x="2818192" y="5536282"/>
            <a:ext cx="1521169"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solidFill>
                  <a:schemeClr val="tx1"/>
                </a:solidFill>
              </a:rPr>
              <a:t>Severity</a:t>
            </a:r>
            <a:r>
              <a:rPr lang="fr-FR" sz="1200" dirty="0" smtClean="0">
                <a:solidFill>
                  <a:schemeClr val="tx1"/>
                </a:solidFill>
              </a:rPr>
              <a:t> of </a:t>
            </a:r>
            <a:r>
              <a:rPr lang="fr-FR" sz="1200" b="1" dirty="0" smtClean="0">
                <a:solidFill>
                  <a:schemeClr val="tx1"/>
                </a:solidFill>
              </a:rPr>
              <a:t>SETOFF</a:t>
            </a:r>
            <a:endParaRPr lang="fr-FR" sz="1200" b="1" dirty="0">
              <a:solidFill>
                <a:schemeClr val="tx1"/>
              </a:solidFill>
            </a:endParaRPr>
          </a:p>
        </p:txBody>
      </p:sp>
      <p:sp>
        <p:nvSpPr>
          <p:cNvPr id="65" name="Rectangle 64"/>
          <p:cNvSpPr/>
          <p:nvPr/>
        </p:nvSpPr>
        <p:spPr>
          <a:xfrm>
            <a:off x="2295114" y="6093296"/>
            <a:ext cx="1326959" cy="279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solidFill>
                  <a:schemeClr val="tx1"/>
                </a:solidFill>
              </a:rPr>
              <a:t>Severity</a:t>
            </a:r>
            <a:r>
              <a:rPr lang="fr-FR" sz="1200" dirty="0" smtClean="0">
                <a:solidFill>
                  <a:schemeClr val="tx1"/>
                </a:solidFill>
              </a:rPr>
              <a:t> of</a:t>
            </a:r>
            <a:br>
              <a:rPr lang="fr-FR" sz="1200" dirty="0" smtClean="0">
                <a:solidFill>
                  <a:schemeClr val="tx1"/>
                </a:solidFill>
              </a:rPr>
            </a:br>
            <a:r>
              <a:rPr lang="fr-FR" sz="1200" dirty="0" smtClean="0">
                <a:solidFill>
                  <a:schemeClr val="tx1"/>
                </a:solidFill>
              </a:rPr>
              <a:t> </a:t>
            </a:r>
            <a:r>
              <a:rPr lang="fr-FR" sz="1200" b="1" dirty="0" smtClean="0">
                <a:solidFill>
                  <a:schemeClr val="tx1"/>
                </a:solidFill>
              </a:rPr>
              <a:t>STORAGE</a:t>
            </a:r>
            <a:endParaRPr lang="fr-FR" sz="1200" b="1" dirty="0">
              <a:solidFill>
                <a:schemeClr val="tx1"/>
              </a:solidFill>
            </a:endParaRPr>
          </a:p>
        </p:txBody>
      </p:sp>
      <p:graphicFrame>
        <p:nvGraphicFramePr>
          <p:cNvPr id="17" name="Chart 16"/>
          <p:cNvGraphicFramePr/>
          <p:nvPr>
            <p:extLst>
              <p:ext uri="{D42A27DB-BD31-4B8C-83A1-F6EECF244321}">
                <p14:modId xmlns:p14="http://schemas.microsoft.com/office/powerpoint/2010/main" val="1680265883"/>
              </p:ext>
            </p:extLst>
          </p:nvPr>
        </p:nvGraphicFramePr>
        <p:xfrm>
          <a:off x="4640966" y="1340768"/>
          <a:ext cx="5304589" cy="5499983"/>
        </p:xfrm>
        <a:graphic>
          <a:graphicData uri="http://schemas.openxmlformats.org/drawingml/2006/chart">
            <c:chart xmlns:c="http://schemas.openxmlformats.org/drawingml/2006/chart" xmlns:r="http://schemas.openxmlformats.org/officeDocument/2006/relationships" r:id="rId3"/>
          </a:graphicData>
        </a:graphic>
      </p:graphicFrame>
      <p:sp>
        <p:nvSpPr>
          <p:cNvPr id="18" name="Bent-Up Arrow 17"/>
          <p:cNvSpPr/>
          <p:nvPr/>
        </p:nvSpPr>
        <p:spPr>
          <a:xfrm>
            <a:off x="5889104" y="5737668"/>
            <a:ext cx="2106234" cy="634839"/>
          </a:xfrm>
          <a:prstGeom prst="bentUpArrow">
            <a:avLst/>
          </a:prstGeom>
          <a:solidFill>
            <a:srgbClr val="FF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sp>
        <p:nvSpPr>
          <p:cNvPr id="19" name="TextBox 18"/>
          <p:cNvSpPr txBox="1"/>
          <p:nvPr/>
        </p:nvSpPr>
        <p:spPr>
          <a:xfrm>
            <a:off x="5020165" y="6442267"/>
            <a:ext cx="3355406" cy="369332"/>
          </a:xfrm>
          <a:prstGeom prst="rect">
            <a:avLst/>
          </a:prstGeom>
          <a:noFill/>
        </p:spPr>
        <p:txBody>
          <a:bodyPr wrap="none" rtlCol="0">
            <a:spAutoFit/>
          </a:bodyPr>
          <a:lstStyle/>
          <a:p>
            <a:r>
              <a:rPr lang="fr-FR" dirty="0" err="1" smtClean="0"/>
              <a:t>Severity</a:t>
            </a:r>
            <a:r>
              <a:rPr lang="fr-FR" dirty="0" smtClean="0"/>
              <a:t>(4 </a:t>
            </a:r>
            <a:r>
              <a:rPr lang="fr-FR" dirty="0" err="1" smtClean="0"/>
              <a:t>steps</a:t>
            </a:r>
            <a:r>
              <a:rPr lang="fr-FR" dirty="0" smtClean="0"/>
              <a:t>)-</a:t>
            </a:r>
            <a:r>
              <a:rPr lang="fr-FR" dirty="0" err="1" smtClean="0"/>
              <a:t>Severity</a:t>
            </a:r>
            <a:r>
              <a:rPr lang="fr-FR" dirty="0" smtClean="0"/>
              <a:t>(3 </a:t>
            </a:r>
            <a:r>
              <a:rPr lang="fr-FR" dirty="0" err="1"/>
              <a:t>steps</a:t>
            </a:r>
            <a:r>
              <a:rPr lang="fr-FR" dirty="0"/>
              <a:t>)</a:t>
            </a:r>
          </a:p>
        </p:txBody>
      </p:sp>
      <p:sp>
        <p:nvSpPr>
          <p:cNvPr id="20" name="Down Arrow 19"/>
          <p:cNvSpPr/>
          <p:nvPr/>
        </p:nvSpPr>
        <p:spPr>
          <a:xfrm>
            <a:off x="8853433" y="2348880"/>
            <a:ext cx="468052" cy="720080"/>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
        <p:nvSpPr>
          <p:cNvPr id="70" name="Down Arrow 69"/>
          <p:cNvSpPr/>
          <p:nvPr/>
        </p:nvSpPr>
        <p:spPr>
          <a:xfrm>
            <a:off x="7761312" y="2924944"/>
            <a:ext cx="468052" cy="720080"/>
          </a:xfrm>
          <a:prstGeom prst="downArrow">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dirty="0"/>
          </a:p>
        </p:txBody>
      </p:sp>
      <p:cxnSp>
        <p:nvCxnSpPr>
          <p:cNvPr id="71" name="Straight Connector 70"/>
          <p:cNvCxnSpPr/>
          <p:nvPr/>
        </p:nvCxnSpPr>
        <p:spPr>
          <a:xfrm flipH="1" flipV="1">
            <a:off x="5459448" y="4005064"/>
            <a:ext cx="3978442" cy="360040"/>
          </a:xfrm>
          <a:prstGeom prst="line">
            <a:avLst/>
          </a:prstGeom>
          <a:ln>
            <a:solidFill>
              <a:schemeClr val="bg2">
                <a:lumMod val="90000"/>
              </a:schemeClr>
            </a:solidFill>
          </a:ln>
        </p:spPr>
        <p:style>
          <a:lnRef idx="3">
            <a:schemeClr val="accent6"/>
          </a:lnRef>
          <a:fillRef idx="0">
            <a:schemeClr val="accent6"/>
          </a:fillRef>
          <a:effectRef idx="2">
            <a:schemeClr val="accent6"/>
          </a:effectRef>
          <a:fontRef idx="minor">
            <a:schemeClr val="tx1"/>
          </a:fontRef>
        </p:style>
      </p:cxnSp>
      <p:sp>
        <p:nvSpPr>
          <p:cNvPr id="28" name="TextBox 27"/>
          <p:cNvSpPr txBox="1"/>
          <p:nvPr/>
        </p:nvSpPr>
        <p:spPr>
          <a:xfrm>
            <a:off x="9321485" y="3950923"/>
            <a:ext cx="418704" cy="369332"/>
          </a:xfrm>
          <a:prstGeom prst="rect">
            <a:avLst/>
          </a:prstGeom>
          <a:noFill/>
        </p:spPr>
        <p:txBody>
          <a:bodyPr wrap="none" rtlCol="0">
            <a:spAutoFit/>
          </a:bodyPr>
          <a:lstStyle/>
          <a:p>
            <a:r>
              <a:rPr lang="fr-FR" dirty="0" smtClean="0"/>
              <a:t>33</a:t>
            </a:r>
            <a:endParaRPr lang="fr-FR" dirty="0"/>
          </a:p>
        </p:txBody>
      </p:sp>
      <p:sp>
        <p:nvSpPr>
          <p:cNvPr id="43008" name="TextBox 43007"/>
          <p:cNvSpPr txBox="1"/>
          <p:nvPr/>
        </p:nvSpPr>
        <p:spPr>
          <a:xfrm>
            <a:off x="8751802" y="1887216"/>
            <a:ext cx="737702" cy="461665"/>
          </a:xfrm>
          <a:prstGeom prst="rect">
            <a:avLst/>
          </a:prstGeom>
          <a:noFill/>
        </p:spPr>
        <p:txBody>
          <a:bodyPr wrap="none" rtlCol="0">
            <a:spAutoFit/>
          </a:bodyPr>
          <a:lstStyle/>
          <a:p>
            <a:r>
              <a:rPr lang="fr-FR" sz="1200" dirty="0" smtClean="0"/>
              <a:t>CRITICAL</a:t>
            </a:r>
          </a:p>
          <a:p>
            <a:pPr algn="ctr"/>
            <a:r>
              <a:rPr lang="fr-FR" sz="1200" dirty="0" smtClean="0"/>
              <a:t>STEP</a:t>
            </a:r>
            <a:endParaRPr lang="fr-FR" sz="1200" dirty="0"/>
          </a:p>
        </p:txBody>
      </p:sp>
      <p:sp>
        <p:nvSpPr>
          <p:cNvPr id="73" name="TextBox 72"/>
          <p:cNvSpPr txBox="1"/>
          <p:nvPr/>
        </p:nvSpPr>
        <p:spPr>
          <a:xfrm>
            <a:off x="7617296" y="2492896"/>
            <a:ext cx="737702" cy="461665"/>
          </a:xfrm>
          <a:prstGeom prst="rect">
            <a:avLst/>
          </a:prstGeom>
          <a:noFill/>
        </p:spPr>
        <p:txBody>
          <a:bodyPr wrap="none" rtlCol="0">
            <a:spAutoFit/>
          </a:bodyPr>
          <a:lstStyle/>
          <a:p>
            <a:r>
              <a:rPr lang="fr-FR" sz="1200" dirty="0" smtClean="0"/>
              <a:t>CRITICAL</a:t>
            </a:r>
          </a:p>
          <a:p>
            <a:pPr algn="ctr"/>
            <a:r>
              <a:rPr lang="fr-FR" sz="1200" dirty="0" smtClean="0"/>
              <a:t>STEP</a:t>
            </a:r>
            <a:endParaRPr lang="fr-FR" sz="1200" dirty="0"/>
          </a:p>
        </p:txBody>
      </p:sp>
    </p:spTree>
    <p:extLst>
      <p:ext uri="{BB962C8B-B14F-4D97-AF65-F5344CB8AC3E}">
        <p14:creationId xmlns:p14="http://schemas.microsoft.com/office/powerpoint/2010/main" val="14607325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4172914" y="2708525"/>
            <a:ext cx="5583184" cy="1296540"/>
          </a:xfrm>
          <a:prstGeom prst="triangle">
            <a:avLst/>
          </a:prstGeom>
          <a:solidFill>
            <a:schemeClr val="bg2">
              <a:lumMod val="90000"/>
            </a:schemeClr>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5" name="Picture 4" descr="journee_emballage.graph.png"/>
          <p:cNvPicPr>
            <a:picLocks noChangeAspect="1"/>
          </p:cNvPicPr>
          <p:nvPr/>
        </p:nvPicPr>
        <p:blipFill>
          <a:blip r:embed="rId2" cstate="print">
            <a:clrChange>
              <a:clrFrom>
                <a:srgbClr val="FFFFFF"/>
              </a:clrFrom>
              <a:clrTo>
                <a:srgbClr val="FFFFFF">
                  <a:alpha val="0"/>
                </a:srgbClr>
              </a:clrTo>
            </a:clrChange>
          </a:blip>
          <a:srcRect t="13585" b="13585"/>
          <a:stretch>
            <a:fillRect/>
          </a:stretch>
        </p:blipFill>
        <p:spPr>
          <a:xfrm>
            <a:off x="3332666" y="1443789"/>
            <a:ext cx="6423432" cy="2501450"/>
          </a:xfrm>
          <a:prstGeom prst="rect">
            <a:avLst/>
          </a:prstGeom>
          <a:effectLst>
            <a:innerShdw blurRad="63500" dist="50800" dir="13500000">
              <a:prstClr val="black">
                <a:alpha val="50000"/>
              </a:prstClr>
            </a:innerShdw>
          </a:effectLst>
        </p:spPr>
      </p:pic>
      <p:pic>
        <p:nvPicPr>
          <p:cNvPr id="20" name="Picture 19" descr="Image1.png"/>
          <p:cNvPicPr>
            <a:picLocks noChangeAspect="1"/>
          </p:cNvPicPr>
          <p:nvPr/>
        </p:nvPicPr>
        <p:blipFill>
          <a:blip r:embed="rId3" cstate="print"/>
          <a:stretch>
            <a:fillRect/>
          </a:stretch>
        </p:blipFill>
        <p:spPr>
          <a:xfrm>
            <a:off x="0" y="827329"/>
            <a:ext cx="3678792" cy="3033719"/>
          </a:xfrm>
          <a:prstGeom prst="rect">
            <a:avLst/>
          </a:prstGeom>
          <a:effectLst>
            <a:softEdge rad="317500"/>
          </a:effectLst>
        </p:spPr>
      </p:pic>
      <p:pic>
        <p:nvPicPr>
          <p:cNvPr id="21507" name="Picture 3"/>
          <p:cNvPicPr>
            <a:picLocks noChangeAspect="1" noChangeArrowheads="1"/>
          </p:cNvPicPr>
          <p:nvPr/>
        </p:nvPicPr>
        <p:blipFill>
          <a:blip r:embed="rId4" cstate="print"/>
          <a:srcRect/>
          <a:stretch>
            <a:fillRect/>
          </a:stretch>
        </p:blipFill>
        <p:spPr bwMode="auto">
          <a:xfrm>
            <a:off x="77356" y="4215389"/>
            <a:ext cx="9734333" cy="2381963"/>
          </a:xfrm>
          <a:prstGeom prst="rect">
            <a:avLst/>
          </a:prstGeom>
          <a:noFill/>
          <a:ln w="9525">
            <a:noFill/>
            <a:miter lim="800000"/>
            <a:headEnd/>
            <a:tailEnd/>
          </a:ln>
          <a:effectLst/>
        </p:spPr>
      </p:pic>
      <p:sp>
        <p:nvSpPr>
          <p:cNvPr id="7" name="Oval 6"/>
          <p:cNvSpPr/>
          <p:nvPr/>
        </p:nvSpPr>
        <p:spPr>
          <a:xfrm>
            <a:off x="2244309" y="5760415"/>
            <a:ext cx="541738" cy="305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244309" y="6046167"/>
            <a:ext cx="541738" cy="305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10" name="Picture 6"/>
          <p:cNvPicPr>
            <a:picLocks noChangeAspect="1" noChangeArrowheads="1"/>
          </p:cNvPicPr>
          <p:nvPr/>
        </p:nvPicPr>
        <p:blipFill>
          <a:blip r:embed="rId5" cstate="print"/>
          <a:srcRect/>
          <a:stretch>
            <a:fillRect/>
          </a:stretch>
        </p:blipFill>
        <p:spPr bwMode="auto">
          <a:xfrm>
            <a:off x="696486" y="1970907"/>
            <a:ext cx="2412908" cy="739059"/>
          </a:xfrm>
          <a:prstGeom prst="rect">
            <a:avLst/>
          </a:prstGeom>
          <a:noFill/>
          <a:ln w="9525">
            <a:noFill/>
            <a:miter lim="800000"/>
            <a:headEnd/>
            <a:tailEnd/>
          </a:ln>
          <a:effectLst/>
        </p:spPr>
      </p:pic>
      <p:sp>
        <p:nvSpPr>
          <p:cNvPr id="14" name="TextBox 13"/>
          <p:cNvSpPr txBox="1"/>
          <p:nvPr/>
        </p:nvSpPr>
        <p:spPr>
          <a:xfrm>
            <a:off x="1083441" y="1470841"/>
            <a:ext cx="1422569" cy="307777"/>
          </a:xfrm>
          <a:prstGeom prst="rect">
            <a:avLst/>
          </a:prstGeom>
          <a:noFill/>
        </p:spPr>
        <p:txBody>
          <a:bodyPr wrap="none" rtlCol="0">
            <a:spAutoFit/>
          </a:bodyPr>
          <a:lstStyle/>
          <a:p>
            <a:r>
              <a:rPr lang="en-US" sz="1400" b="1" smtClean="0"/>
              <a:t>Storage : t and t</a:t>
            </a:r>
            <a:r>
              <a:rPr lang="en-US" sz="1400" b="1" baseline="30000" smtClean="0"/>
              <a:t>+</a:t>
            </a:r>
            <a:endParaRPr lang="en-US" sz="1400" b="1" baseline="30000"/>
          </a:p>
        </p:txBody>
      </p:sp>
      <p:sp>
        <p:nvSpPr>
          <p:cNvPr id="15" name="TextBox 14"/>
          <p:cNvSpPr txBox="1"/>
          <p:nvPr/>
        </p:nvSpPr>
        <p:spPr>
          <a:xfrm>
            <a:off x="696486" y="3016462"/>
            <a:ext cx="1971886" cy="307777"/>
          </a:xfrm>
          <a:prstGeom prst="rect">
            <a:avLst/>
          </a:prstGeom>
          <a:noFill/>
        </p:spPr>
        <p:txBody>
          <a:bodyPr wrap="none" rtlCol="0">
            <a:spAutoFit/>
          </a:bodyPr>
          <a:lstStyle/>
          <a:p>
            <a:r>
              <a:rPr lang="en-US" sz="1400" b="1" smtClean="0"/>
              <a:t>Oven Heating : D and D</a:t>
            </a:r>
            <a:r>
              <a:rPr lang="en-US" sz="1400" b="1" baseline="30000" smtClean="0"/>
              <a:t>+</a:t>
            </a:r>
            <a:endParaRPr lang="en-US" sz="1400" b="1" baseline="30000"/>
          </a:p>
        </p:txBody>
      </p:sp>
      <p:cxnSp>
        <p:nvCxnSpPr>
          <p:cNvPr id="23" name="Straight Connector 22"/>
          <p:cNvCxnSpPr/>
          <p:nvPr/>
        </p:nvCxnSpPr>
        <p:spPr>
          <a:xfrm flipH="1">
            <a:off x="2553874" y="2822066"/>
            <a:ext cx="154782" cy="2857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5"/>
          <p:cNvSpPr txBox="1">
            <a:spLocks/>
          </p:cNvSpPr>
          <p:nvPr/>
        </p:nvSpPr>
        <p:spPr>
          <a:xfrm>
            <a:off x="660400" y="1009632"/>
            <a:ext cx="8915400" cy="5717304"/>
          </a:xfrm>
          <a:prstGeom prst="rect">
            <a:avLst/>
          </a:prstGeom>
        </p:spPr>
        <p:txBody>
          <a:bodyPr vert="horz">
            <a:normAutofit/>
          </a:bodyPr>
          <a:lstStyle/>
          <a:p>
            <a:pPr marL="109728" marR="0" lvl="0" algn="r" defTabSz="914400" rtl="0" eaLnBrk="1" fontAlgn="auto" latinLnBrk="0" hangingPunct="1">
              <a:lnSpc>
                <a:spcPct val="100000"/>
              </a:lnSpc>
              <a:spcBef>
                <a:spcPts val="300"/>
              </a:spcBef>
              <a:spcAft>
                <a:spcPts val="0"/>
              </a:spcAft>
              <a:buClr>
                <a:schemeClr val="accent3"/>
              </a:buClr>
              <a:buSzTx/>
              <a:tabLst/>
              <a:defRPr/>
            </a:pPr>
            <a:endParaRPr kumimoji="0" lang="en-US" sz="2800" b="0" i="0" u="none" strike="noStrike" kern="1200" cap="none" spc="0" normalizeH="0" baseline="0">
              <a:ln>
                <a:noFill/>
              </a:ln>
              <a:solidFill>
                <a:schemeClr val="tx1"/>
              </a:solidFill>
              <a:effectLst/>
              <a:uLnTx/>
              <a:uFillTx/>
              <a:latin typeface="+mn-lt"/>
              <a:ea typeface="+mn-ea"/>
              <a:cs typeface="+mn-cs"/>
            </a:endParaRPr>
          </a:p>
        </p:txBody>
      </p:sp>
      <p:cxnSp>
        <p:nvCxnSpPr>
          <p:cNvPr id="29" name="Straight Connector 28"/>
          <p:cNvCxnSpPr/>
          <p:nvPr/>
        </p:nvCxnSpPr>
        <p:spPr>
          <a:xfrm rot="16200000" flipV="1">
            <a:off x="2490035" y="1765692"/>
            <a:ext cx="285752" cy="1547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itle 2"/>
          <p:cNvSpPr>
            <a:spLocks noGrp="1"/>
          </p:cNvSpPr>
          <p:nvPr>
            <p:ph type="title"/>
          </p:nvPr>
        </p:nvSpPr>
        <p:spPr>
          <a:xfrm>
            <a:off x="56456" y="44624"/>
            <a:ext cx="9777536" cy="1008112"/>
          </a:xfrm>
        </p:spPr>
        <p:txBody>
          <a:bodyPr>
            <a:noAutofit/>
          </a:bodyPr>
          <a:lstStyle/>
          <a:p>
            <a:r>
              <a:rPr lang="en-US" sz="3200" b="1" dirty="0" smtClean="0"/>
              <a:t>RULE 3</a:t>
            </a:r>
            <a:r>
              <a:rPr lang="en-US" sz="2000" b="1" dirty="0" smtClean="0"/>
              <a:t>: </a:t>
            </a:r>
            <a:r>
              <a:rPr lang="en-US" sz="1800" dirty="0" smtClean="0"/>
              <a:t>RATING COMBINED MODALITIES REQUIRES TO ASSESS THE CUMULATIVE EFFECT OF ALL COMBINATIONS (e.g. excessive storage and heating)</a:t>
            </a:r>
            <a:endParaRPr lang="en-US" sz="2200" dirty="0"/>
          </a:p>
        </p:txBody>
      </p:sp>
      <p:sp>
        <p:nvSpPr>
          <p:cNvPr id="17" name="TextBox 16"/>
          <p:cNvSpPr txBox="1"/>
          <p:nvPr/>
        </p:nvSpPr>
        <p:spPr>
          <a:xfrm>
            <a:off x="3149110" y="2009265"/>
            <a:ext cx="361558" cy="307777"/>
          </a:xfrm>
          <a:prstGeom prst="rect">
            <a:avLst/>
          </a:prstGeom>
          <a:noFill/>
          <a:ln>
            <a:solidFill>
              <a:schemeClr val="tx1"/>
            </a:solidFill>
          </a:ln>
        </p:spPr>
        <p:txBody>
          <a:bodyPr wrap="square" rtlCol="0">
            <a:spAutoFit/>
          </a:bodyPr>
          <a:lstStyle/>
          <a:p>
            <a:r>
              <a:rPr lang="en-US" sz="1400" b="1" smtClean="0"/>
              <a:t>t</a:t>
            </a:r>
            <a:endParaRPr lang="en-US" sz="1400" b="1"/>
          </a:p>
        </p:txBody>
      </p:sp>
      <p:sp>
        <p:nvSpPr>
          <p:cNvPr id="18" name="TextBox 17"/>
          <p:cNvSpPr txBox="1"/>
          <p:nvPr/>
        </p:nvSpPr>
        <p:spPr>
          <a:xfrm>
            <a:off x="3149110" y="2333402"/>
            <a:ext cx="298480" cy="307777"/>
          </a:xfrm>
          <a:prstGeom prst="rect">
            <a:avLst/>
          </a:prstGeom>
          <a:noFill/>
          <a:ln>
            <a:solidFill>
              <a:schemeClr val="tx1"/>
            </a:solidFill>
          </a:ln>
        </p:spPr>
        <p:txBody>
          <a:bodyPr wrap="none" rtlCol="0">
            <a:spAutoFit/>
          </a:bodyPr>
          <a:lstStyle/>
          <a:p>
            <a:r>
              <a:rPr lang="en-US" sz="1400" b="1" smtClean="0"/>
              <a:t>D</a:t>
            </a:r>
            <a:endParaRPr lang="en-US" sz="1400" b="1"/>
          </a:p>
        </p:txBody>
      </p:sp>
      <p:sp>
        <p:nvSpPr>
          <p:cNvPr id="19" name="TextBox 18"/>
          <p:cNvSpPr txBox="1"/>
          <p:nvPr/>
        </p:nvSpPr>
        <p:spPr>
          <a:xfrm>
            <a:off x="3510668" y="2333402"/>
            <a:ext cx="357790" cy="307777"/>
          </a:xfrm>
          <a:prstGeom prst="rect">
            <a:avLst/>
          </a:prstGeom>
          <a:noFill/>
          <a:ln>
            <a:solidFill>
              <a:schemeClr val="tx1"/>
            </a:solidFill>
          </a:ln>
        </p:spPr>
        <p:txBody>
          <a:bodyPr wrap="none" rtlCol="0">
            <a:spAutoFit/>
          </a:bodyPr>
          <a:lstStyle/>
          <a:p>
            <a:r>
              <a:rPr lang="en-US" sz="1400" b="1" smtClean="0"/>
              <a:t>D</a:t>
            </a:r>
            <a:r>
              <a:rPr lang="en-US" sz="1400" b="1" baseline="30000" smtClean="0"/>
              <a:t>+</a:t>
            </a:r>
            <a:endParaRPr lang="en-US" sz="1400" b="1" baseline="30000"/>
          </a:p>
        </p:txBody>
      </p:sp>
      <p:sp>
        <p:nvSpPr>
          <p:cNvPr id="22" name="TextBox 21"/>
          <p:cNvSpPr txBox="1"/>
          <p:nvPr/>
        </p:nvSpPr>
        <p:spPr>
          <a:xfrm>
            <a:off x="3525641" y="2009265"/>
            <a:ext cx="419247" cy="307777"/>
          </a:xfrm>
          <a:prstGeom prst="rect">
            <a:avLst/>
          </a:prstGeom>
          <a:noFill/>
          <a:ln>
            <a:solidFill>
              <a:schemeClr val="tx1"/>
            </a:solidFill>
          </a:ln>
        </p:spPr>
        <p:txBody>
          <a:bodyPr wrap="square" rtlCol="0">
            <a:spAutoFit/>
          </a:bodyPr>
          <a:lstStyle/>
          <a:p>
            <a:r>
              <a:rPr lang="en-US" sz="1400" b="1" smtClean="0"/>
              <a:t>t</a:t>
            </a:r>
            <a:r>
              <a:rPr lang="en-US" sz="1400" b="1" baseline="30000" smtClean="0"/>
              <a:t>+</a:t>
            </a:r>
            <a:endParaRPr lang="en-US" sz="1400" b="1" baseline="30000"/>
          </a:p>
        </p:txBody>
      </p:sp>
      <p:sp>
        <p:nvSpPr>
          <p:cNvPr id="10" name="TextBox 9"/>
          <p:cNvSpPr txBox="1"/>
          <p:nvPr/>
        </p:nvSpPr>
        <p:spPr>
          <a:xfrm>
            <a:off x="7995338" y="2420888"/>
            <a:ext cx="1272592" cy="954107"/>
          </a:xfrm>
          <a:prstGeom prst="rect">
            <a:avLst/>
          </a:prstGeom>
          <a:noFill/>
        </p:spPr>
        <p:txBody>
          <a:bodyPr wrap="none" rtlCol="0">
            <a:spAutoFit/>
          </a:bodyPr>
          <a:lstStyle/>
          <a:p>
            <a:r>
              <a:rPr lang="en-US" sz="1400" dirty="0" smtClean="0">
                <a:solidFill>
                  <a:schemeClr val="bg2">
                    <a:lumMod val="10000"/>
                  </a:schemeClr>
                </a:solidFill>
              </a:rPr>
              <a:t>additional</a:t>
            </a:r>
          </a:p>
          <a:p>
            <a:r>
              <a:rPr lang="en-US" sz="1400" dirty="0">
                <a:solidFill>
                  <a:schemeClr val="bg2">
                    <a:lumMod val="10000"/>
                  </a:schemeClr>
                </a:solidFill>
              </a:rPr>
              <a:t>m</a:t>
            </a:r>
            <a:r>
              <a:rPr lang="en-US" sz="1400" dirty="0" smtClean="0">
                <a:solidFill>
                  <a:schemeClr val="bg2">
                    <a:lumMod val="10000"/>
                  </a:schemeClr>
                </a:solidFill>
              </a:rPr>
              <a:t>odalities</a:t>
            </a:r>
          </a:p>
          <a:p>
            <a:r>
              <a:rPr lang="en-US" sz="1400" dirty="0">
                <a:solidFill>
                  <a:schemeClr val="bg2">
                    <a:lumMod val="10000"/>
                  </a:schemeClr>
                </a:solidFill>
              </a:rPr>
              <a:t>g</a:t>
            </a:r>
            <a:r>
              <a:rPr lang="en-US" sz="1400" dirty="0" smtClean="0">
                <a:solidFill>
                  <a:schemeClr val="bg2">
                    <a:lumMod val="10000"/>
                  </a:schemeClr>
                </a:solidFill>
              </a:rPr>
              <a:t>enerated by</a:t>
            </a:r>
          </a:p>
          <a:p>
            <a:r>
              <a:rPr lang="en-US" sz="1400" dirty="0" smtClean="0">
                <a:solidFill>
                  <a:schemeClr val="bg2">
                    <a:lumMod val="10000"/>
                  </a:schemeClr>
                </a:solidFill>
              </a:rPr>
              <a:t>FMECAENGINE</a:t>
            </a:r>
            <a:endParaRPr lang="en-US" sz="1400" dirty="0">
              <a:solidFill>
                <a:schemeClr val="bg2">
                  <a:lumMod val="10000"/>
                </a:schemeClr>
              </a:solidFill>
            </a:endParaRPr>
          </a:p>
        </p:txBody>
      </p:sp>
      <p:sp>
        <p:nvSpPr>
          <p:cNvPr id="11" name="TextBox 10"/>
          <p:cNvSpPr txBox="1"/>
          <p:nvPr/>
        </p:nvSpPr>
        <p:spPr>
          <a:xfrm>
            <a:off x="4314099" y="5589241"/>
            <a:ext cx="1387110" cy="584775"/>
          </a:xfrm>
          <a:prstGeom prst="rect">
            <a:avLst/>
          </a:prstGeom>
          <a:noFill/>
        </p:spPr>
        <p:txBody>
          <a:bodyPr wrap="none" rtlCol="0">
            <a:spAutoFit/>
          </a:bodyPr>
          <a:lstStyle/>
          <a:p>
            <a:pPr algn="ctr"/>
            <a:r>
              <a:rPr lang="en-US" sz="1600" dirty="0" smtClean="0">
                <a:solidFill>
                  <a:schemeClr val="accent6">
                    <a:lumMod val="50000"/>
                  </a:schemeClr>
                </a:solidFill>
                <a:effectLst>
                  <a:outerShdw blurRad="38100" dist="38100" dir="2700000" algn="tl">
                    <a:srgbClr val="000000">
                      <a:alpha val="43137"/>
                    </a:srgbClr>
                  </a:outerShdw>
                </a:effectLst>
              </a:rPr>
              <a:t>Missing values</a:t>
            </a:r>
          </a:p>
          <a:p>
            <a:pPr algn="ctr"/>
            <a:r>
              <a:rPr lang="en-US" sz="1600" dirty="0" smtClean="0">
                <a:solidFill>
                  <a:schemeClr val="accent6">
                    <a:lumMod val="50000"/>
                  </a:schemeClr>
                </a:solidFill>
                <a:effectLst>
                  <a:outerShdw blurRad="38100" dist="38100" dir="2700000" algn="tl">
                    <a:srgbClr val="000000">
                      <a:alpha val="43137"/>
                    </a:srgbClr>
                  </a:outerShdw>
                </a:effectLst>
              </a:rPr>
              <a:t>are inherited</a:t>
            </a:r>
            <a:endParaRPr lang="en-US" sz="1600" dirty="0">
              <a:solidFill>
                <a:schemeClr val="accent6">
                  <a:lumMod val="50000"/>
                </a:schemeClr>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à coins arrondis 11"/>
          <p:cNvSpPr/>
          <p:nvPr/>
        </p:nvSpPr>
        <p:spPr>
          <a:xfrm>
            <a:off x="2423283" y="6307852"/>
            <a:ext cx="4488688" cy="382773"/>
          </a:xfrm>
          <a:prstGeom prst="round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dirty="0" smtClean="0"/>
              <a:t>TO BE WEIGHTED BY EXPERTS</a:t>
            </a:r>
            <a:endParaRPr lang="fr-FR" dirty="0"/>
          </a:p>
        </p:txBody>
      </p:sp>
      <p:sp>
        <p:nvSpPr>
          <p:cNvPr id="8" name="Bent-Up Arrow 7"/>
          <p:cNvSpPr/>
          <p:nvPr/>
        </p:nvSpPr>
        <p:spPr>
          <a:xfrm>
            <a:off x="6911971" y="5700063"/>
            <a:ext cx="1393041" cy="893541"/>
          </a:xfrm>
          <a:prstGeom prst="bentUpArrow">
            <a:avLst>
              <a:gd name="adj1" fmla="val 18112"/>
              <a:gd name="adj2" fmla="val 25000"/>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ent-Up Arrow 8"/>
          <p:cNvSpPr/>
          <p:nvPr/>
        </p:nvSpPr>
        <p:spPr>
          <a:xfrm flipH="1">
            <a:off x="1030243" y="5700063"/>
            <a:ext cx="1393041" cy="893541"/>
          </a:xfrm>
          <a:prstGeom prst="bentUpArrow">
            <a:avLst>
              <a:gd name="adj1" fmla="val 18112"/>
              <a:gd name="adj2" fmla="val 25000"/>
              <a:gd name="adj3" fmla="val 25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Up Arrow 9"/>
          <p:cNvSpPr/>
          <p:nvPr/>
        </p:nvSpPr>
        <p:spPr>
          <a:xfrm>
            <a:off x="3312717" y="5696745"/>
            <a:ext cx="354807" cy="601195"/>
          </a:xfrm>
          <a:prstGeom prst="upArrow">
            <a:avLst>
              <a:gd name="adj1" fmla="val 50000"/>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Up Arrow 10"/>
          <p:cNvSpPr/>
          <p:nvPr/>
        </p:nvSpPr>
        <p:spPr>
          <a:xfrm>
            <a:off x="5628470" y="5706657"/>
            <a:ext cx="354807" cy="601195"/>
          </a:xfrm>
          <a:prstGeom prst="upArrow">
            <a:avLst>
              <a:gd name="adj1" fmla="val 50000"/>
              <a:gd name="adj2" fmla="val 50000"/>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11" descr="journee_emballage.result.png"/>
          <p:cNvPicPr>
            <a:picLocks noChangeAspect="1"/>
          </p:cNvPicPr>
          <p:nvPr/>
        </p:nvPicPr>
        <p:blipFill>
          <a:blip r:embed="rId2" cstate="print"/>
          <a:srcRect t="11105" b="11160"/>
          <a:stretch>
            <a:fillRect/>
          </a:stretch>
        </p:blipFill>
        <p:spPr>
          <a:xfrm>
            <a:off x="488504" y="1052736"/>
            <a:ext cx="9056851" cy="4572000"/>
          </a:xfrm>
          <a:prstGeom prst="rect">
            <a:avLst/>
          </a:prstGeom>
        </p:spPr>
      </p:pic>
      <p:sp>
        <p:nvSpPr>
          <p:cNvPr id="16" name="TextBox 15"/>
          <p:cNvSpPr txBox="1"/>
          <p:nvPr/>
        </p:nvSpPr>
        <p:spPr>
          <a:xfrm>
            <a:off x="2936586" y="2838687"/>
            <a:ext cx="247184" cy="307777"/>
          </a:xfrm>
          <a:prstGeom prst="rect">
            <a:avLst/>
          </a:prstGeom>
          <a:noFill/>
          <a:ln>
            <a:solidFill>
              <a:schemeClr val="tx1"/>
            </a:solidFill>
          </a:ln>
        </p:spPr>
        <p:txBody>
          <a:bodyPr wrap="none" rtlCol="0">
            <a:spAutoFit/>
          </a:bodyPr>
          <a:lstStyle/>
          <a:p>
            <a:r>
              <a:rPr lang="fr-FR" sz="1400" b="1" dirty="0" smtClean="0"/>
              <a:t>t</a:t>
            </a:r>
            <a:endParaRPr lang="fr-FR" sz="1400" b="1" dirty="0"/>
          </a:p>
        </p:txBody>
      </p:sp>
      <p:sp>
        <p:nvSpPr>
          <p:cNvPr id="17" name="TextBox 16"/>
          <p:cNvSpPr txBox="1"/>
          <p:nvPr/>
        </p:nvSpPr>
        <p:spPr>
          <a:xfrm>
            <a:off x="5983277" y="2838687"/>
            <a:ext cx="415391" cy="307777"/>
          </a:xfrm>
          <a:prstGeom prst="rect">
            <a:avLst/>
          </a:prstGeom>
          <a:noFill/>
          <a:ln>
            <a:solidFill>
              <a:schemeClr val="tx1"/>
            </a:solidFill>
          </a:ln>
        </p:spPr>
        <p:txBody>
          <a:bodyPr wrap="square" rtlCol="0">
            <a:spAutoFit/>
          </a:bodyPr>
          <a:lstStyle/>
          <a:p>
            <a:r>
              <a:rPr lang="fr-FR" sz="1400" b="1" dirty="0" smtClean="0"/>
              <a:t>t</a:t>
            </a:r>
            <a:r>
              <a:rPr lang="fr-FR" sz="1400" b="1" baseline="30000" dirty="0" smtClean="0"/>
              <a:t>+</a:t>
            </a:r>
            <a:endParaRPr lang="fr-FR" sz="1400" b="1" baseline="30000" dirty="0"/>
          </a:p>
        </p:txBody>
      </p:sp>
      <p:sp>
        <p:nvSpPr>
          <p:cNvPr id="18" name="TextBox 17"/>
          <p:cNvSpPr txBox="1"/>
          <p:nvPr/>
        </p:nvSpPr>
        <p:spPr>
          <a:xfrm>
            <a:off x="617519" y="3909251"/>
            <a:ext cx="298480" cy="307777"/>
          </a:xfrm>
          <a:prstGeom prst="rect">
            <a:avLst/>
          </a:prstGeom>
          <a:noFill/>
          <a:ln>
            <a:solidFill>
              <a:schemeClr val="tx1"/>
            </a:solidFill>
          </a:ln>
        </p:spPr>
        <p:txBody>
          <a:bodyPr wrap="none" rtlCol="0">
            <a:spAutoFit/>
          </a:bodyPr>
          <a:lstStyle/>
          <a:p>
            <a:r>
              <a:rPr lang="fr-FR" sz="1400" b="1" dirty="0" smtClean="0"/>
              <a:t>D</a:t>
            </a:r>
            <a:endParaRPr lang="fr-FR" sz="1400" b="1" dirty="0"/>
          </a:p>
        </p:txBody>
      </p:sp>
      <p:sp>
        <p:nvSpPr>
          <p:cNvPr id="19" name="TextBox 18"/>
          <p:cNvSpPr txBox="1"/>
          <p:nvPr/>
        </p:nvSpPr>
        <p:spPr>
          <a:xfrm>
            <a:off x="3816325" y="3910257"/>
            <a:ext cx="357790" cy="307777"/>
          </a:xfrm>
          <a:prstGeom prst="rect">
            <a:avLst/>
          </a:prstGeom>
          <a:noFill/>
          <a:ln>
            <a:solidFill>
              <a:schemeClr val="tx1"/>
            </a:solidFill>
          </a:ln>
        </p:spPr>
        <p:txBody>
          <a:bodyPr wrap="none" rtlCol="0">
            <a:spAutoFit/>
          </a:bodyPr>
          <a:lstStyle/>
          <a:p>
            <a:r>
              <a:rPr lang="fr-FR" sz="1400" b="1" dirty="0" smtClean="0"/>
              <a:t>D</a:t>
            </a:r>
            <a:r>
              <a:rPr lang="fr-FR" sz="1400" b="1" baseline="30000" dirty="0" smtClean="0"/>
              <a:t>+</a:t>
            </a:r>
            <a:endParaRPr lang="fr-FR" sz="1400" b="1" baseline="30000" dirty="0"/>
          </a:p>
        </p:txBody>
      </p:sp>
      <p:sp>
        <p:nvSpPr>
          <p:cNvPr id="20" name="TextBox 19"/>
          <p:cNvSpPr txBox="1"/>
          <p:nvPr/>
        </p:nvSpPr>
        <p:spPr>
          <a:xfrm>
            <a:off x="4745019" y="3910257"/>
            <a:ext cx="298480" cy="307777"/>
          </a:xfrm>
          <a:prstGeom prst="rect">
            <a:avLst/>
          </a:prstGeom>
          <a:noFill/>
          <a:ln>
            <a:solidFill>
              <a:schemeClr val="tx1"/>
            </a:solidFill>
          </a:ln>
        </p:spPr>
        <p:txBody>
          <a:bodyPr wrap="none" rtlCol="0">
            <a:spAutoFit/>
          </a:bodyPr>
          <a:lstStyle/>
          <a:p>
            <a:r>
              <a:rPr lang="fr-FR" sz="1400" b="1" dirty="0" smtClean="0"/>
              <a:t>D</a:t>
            </a:r>
            <a:endParaRPr lang="fr-FR" sz="1400" b="1" dirty="0"/>
          </a:p>
        </p:txBody>
      </p:sp>
      <p:sp>
        <p:nvSpPr>
          <p:cNvPr id="21" name="TextBox 20"/>
          <p:cNvSpPr txBox="1"/>
          <p:nvPr/>
        </p:nvSpPr>
        <p:spPr>
          <a:xfrm>
            <a:off x="8924142" y="3910257"/>
            <a:ext cx="357790" cy="307777"/>
          </a:xfrm>
          <a:prstGeom prst="rect">
            <a:avLst/>
          </a:prstGeom>
          <a:noFill/>
          <a:ln>
            <a:solidFill>
              <a:schemeClr val="tx1"/>
            </a:solidFill>
          </a:ln>
        </p:spPr>
        <p:txBody>
          <a:bodyPr wrap="none" rtlCol="0">
            <a:spAutoFit/>
          </a:bodyPr>
          <a:lstStyle/>
          <a:p>
            <a:r>
              <a:rPr lang="fr-FR" sz="1400" b="1" dirty="0" smtClean="0"/>
              <a:t>D</a:t>
            </a:r>
            <a:r>
              <a:rPr lang="fr-FR" sz="1400" b="1" baseline="30000" dirty="0" smtClean="0"/>
              <a:t>+</a:t>
            </a:r>
            <a:endParaRPr lang="fr-FR" sz="1400" b="1" baseline="30000" dirty="0"/>
          </a:p>
        </p:txBody>
      </p:sp>
      <p:sp>
        <p:nvSpPr>
          <p:cNvPr id="22" name="Title 2"/>
          <p:cNvSpPr>
            <a:spLocks noGrp="1"/>
          </p:cNvSpPr>
          <p:nvPr>
            <p:ph type="title"/>
          </p:nvPr>
        </p:nvSpPr>
        <p:spPr>
          <a:xfrm>
            <a:off x="272480" y="-18256"/>
            <a:ext cx="8915400" cy="1143000"/>
          </a:xfrm>
        </p:spPr>
        <p:txBody>
          <a:bodyPr>
            <a:noAutofit/>
          </a:bodyPr>
          <a:lstStyle/>
          <a:p>
            <a:r>
              <a:rPr lang="fr-FR" sz="3600" b="1" dirty="0" smtClean="0"/>
              <a:t>RULE 3</a:t>
            </a:r>
            <a:r>
              <a:rPr lang="fr-FR" sz="3200" b="1" dirty="0" smtClean="0"/>
              <a:t>:</a:t>
            </a:r>
            <a:r>
              <a:rPr lang="fr-FR" sz="2400" b="1" dirty="0" smtClean="0"/>
              <a:t> </a:t>
            </a:r>
            <a:r>
              <a:rPr lang="fr-FR" sz="2800" dirty="0" smtClean="0"/>
              <a:t>RATING COMBINED EFFECTS</a:t>
            </a:r>
            <a:br>
              <a:rPr lang="fr-FR" sz="2800" dirty="0" smtClean="0"/>
            </a:br>
            <a:r>
              <a:rPr lang="fr-FR" sz="2800" dirty="0" err="1" smtClean="0"/>
              <a:t>here:tD</a:t>
            </a:r>
            <a:r>
              <a:rPr lang="fr-FR" sz="2800" dirty="0" smtClean="0"/>
              <a:t> &lt; </a:t>
            </a:r>
            <a:r>
              <a:rPr lang="fr-FR" sz="2800" dirty="0" err="1" smtClean="0"/>
              <a:t>tD</a:t>
            </a:r>
            <a:r>
              <a:rPr lang="fr-FR" sz="2800" baseline="30000" dirty="0" smtClean="0"/>
              <a:t>+</a:t>
            </a:r>
            <a:r>
              <a:rPr lang="fr-FR" sz="2800" dirty="0" smtClean="0"/>
              <a:t>&lt; </a:t>
            </a:r>
            <a:r>
              <a:rPr lang="fr-FR" sz="2800" dirty="0" err="1" smtClean="0"/>
              <a:t>t</a:t>
            </a:r>
            <a:r>
              <a:rPr lang="fr-FR" sz="2800" baseline="30000" dirty="0" err="1" smtClean="0"/>
              <a:t>+</a:t>
            </a:r>
            <a:r>
              <a:rPr lang="fr-FR" sz="2800" dirty="0" err="1" smtClean="0"/>
              <a:t>D</a:t>
            </a:r>
            <a:r>
              <a:rPr lang="fr-FR" sz="2800" dirty="0" smtClean="0"/>
              <a:t> &lt; </a:t>
            </a:r>
            <a:r>
              <a:rPr lang="fr-FR" sz="2800" dirty="0" err="1" smtClean="0"/>
              <a:t>t</a:t>
            </a:r>
            <a:r>
              <a:rPr lang="fr-FR" sz="2800" baseline="30000" dirty="0" err="1" smtClean="0"/>
              <a:t>+</a:t>
            </a:r>
            <a:r>
              <a:rPr lang="fr-FR" sz="2800" dirty="0" err="1" smtClean="0"/>
              <a:t>D</a:t>
            </a:r>
            <a:r>
              <a:rPr lang="fr-FR" sz="2800" baseline="30000" dirty="0" smtClean="0"/>
              <a:t>+</a:t>
            </a:r>
            <a:endParaRPr lang="fr-FR"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116632"/>
            <a:ext cx="8915400" cy="1143000"/>
          </a:xfrm>
        </p:spPr>
        <p:txBody>
          <a:bodyPr>
            <a:noAutofit/>
          </a:bodyPr>
          <a:lstStyle/>
          <a:p>
            <a:r>
              <a:rPr lang="en-US" sz="3200" b="1" dirty="0" smtClean="0"/>
              <a:t>RULE 3</a:t>
            </a:r>
            <a:r>
              <a:rPr lang="en-US" sz="3200" dirty="0" smtClean="0"/>
              <a:t>:</a:t>
            </a:r>
            <a:r>
              <a:rPr lang="en-US" sz="3600" dirty="0" smtClean="0"/>
              <a:t> </a:t>
            </a:r>
            <a:r>
              <a:rPr lang="en-US" sz="2400" dirty="0" smtClean="0"/>
              <a:t>MODAL CRITICALITY ASSOCIATED TO [</a:t>
            </a:r>
            <a:r>
              <a:rPr lang="en-US" sz="2400" dirty="0" err="1" smtClean="0"/>
              <a:t>t,D</a:t>
            </a:r>
            <a:r>
              <a:rPr lang="en-US" sz="2400" dirty="0" smtClean="0"/>
              <a:t>] × [</a:t>
            </a:r>
            <a:r>
              <a:rPr lang="en-US" sz="2400" dirty="0" err="1" smtClean="0"/>
              <a:t>t</a:t>
            </a:r>
            <a:r>
              <a:rPr lang="en-US" sz="2400" baseline="30000" dirty="0" err="1" smtClean="0"/>
              <a:t>+</a:t>
            </a:r>
            <a:r>
              <a:rPr lang="en-US" sz="2400" dirty="0" err="1" smtClean="0"/>
              <a:t>,D</a:t>
            </a:r>
            <a:r>
              <a:rPr lang="en-US" sz="2400" baseline="30000" dirty="0" smtClean="0"/>
              <a:t>+</a:t>
            </a:r>
            <a:r>
              <a:rPr lang="en-US" sz="2400" dirty="0" smtClean="0"/>
              <a:t>]</a:t>
            </a:r>
            <a:br>
              <a:rPr lang="en-US" sz="2400" dirty="0" smtClean="0"/>
            </a:br>
            <a:r>
              <a:rPr lang="en-US" sz="2000" dirty="0" smtClean="0">
                <a:sym typeface="Wingdings" pitchFamily="2" charset="2"/>
              </a:rPr>
              <a:t></a:t>
            </a:r>
            <a:r>
              <a:rPr lang="en-US" sz="2000" dirty="0" smtClean="0"/>
              <a:t> all sequences with omitted steps (1..3) are tested (</a:t>
            </a:r>
            <a:r>
              <a:rPr lang="en-US" sz="2000" b="1" u="sng" dirty="0" smtClean="0"/>
              <a:t>43 simulations </a:t>
            </a:r>
            <a:r>
              <a:rPr lang="en-US" sz="2000" b="1" dirty="0" smtClean="0"/>
              <a:t>!</a:t>
            </a:r>
            <a:r>
              <a:rPr lang="en-US" sz="2000" dirty="0" smtClean="0"/>
              <a:t>).</a:t>
            </a:r>
            <a:endParaRPr lang="en-US" sz="2000" dirty="0"/>
          </a:p>
        </p:txBody>
      </p:sp>
      <p:pic>
        <p:nvPicPr>
          <p:cNvPr id="9" name="Picture 2" descr="C:\Data\Olivier\Communications\LNE2011\drafts\omission.result.png"/>
          <p:cNvPicPr>
            <a:picLocks noGrp="1" noChangeAspect="1" noChangeArrowheads="1"/>
          </p:cNvPicPr>
          <p:nvPr>
            <p:ph idx="4294967295"/>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1556792"/>
            <a:ext cx="9906000" cy="935583"/>
          </a:xfrm>
          <a:prstGeom prst="rect">
            <a:avLst/>
          </a:prstGeom>
          <a:noFill/>
          <a:extLst>
            <a:ext uri="{909E8E84-426E-40DD-AFC4-6F175D3DCCD1}">
              <a14:hiddenFill xmlns:a14="http://schemas.microsoft.com/office/drawing/2010/main">
                <a:solidFill>
                  <a:srgbClr val="FFFFFF"/>
                </a:solidFill>
              </a14:hiddenFill>
            </a:ext>
          </a:extLst>
        </p:spPr>
      </p:pic>
      <p:pic>
        <p:nvPicPr>
          <p:cNvPr id="44035" name="Picture 3" descr="C:\Data\Olivier\Communications\LNE2011\drafts\omission.pare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 r="373" b="47516"/>
          <a:stretch/>
        </p:blipFill>
        <p:spPr bwMode="auto">
          <a:xfrm>
            <a:off x="4293" y="3437513"/>
            <a:ext cx="4618508" cy="338195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Data\Olivier\Communications\LNE2011\drafts\omission.inherit.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6592" y="2405500"/>
            <a:ext cx="7911686" cy="13568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60878" y="1583214"/>
            <a:ext cx="992579" cy="261610"/>
          </a:xfrm>
          <a:prstGeom prst="rect">
            <a:avLst/>
          </a:prstGeom>
          <a:noFill/>
        </p:spPr>
        <p:txBody>
          <a:bodyPr wrap="none" rtlCol="0">
            <a:spAutoFit/>
          </a:bodyPr>
          <a:lstStyle/>
          <a:p>
            <a:r>
              <a:rPr lang="en-US" sz="1100" dirty="0" smtClean="0"/>
              <a:t>TREE RESULTS</a:t>
            </a:r>
            <a:endParaRPr lang="en-US" sz="1100" dirty="0"/>
          </a:p>
        </p:txBody>
      </p:sp>
      <p:sp>
        <p:nvSpPr>
          <p:cNvPr id="17" name="TextBox 16"/>
          <p:cNvSpPr txBox="1"/>
          <p:nvPr/>
        </p:nvSpPr>
        <p:spPr>
          <a:xfrm>
            <a:off x="2846766" y="2421268"/>
            <a:ext cx="3108543" cy="261610"/>
          </a:xfrm>
          <a:prstGeom prst="rect">
            <a:avLst/>
          </a:prstGeom>
          <a:noFill/>
        </p:spPr>
        <p:txBody>
          <a:bodyPr wrap="none" rtlCol="0">
            <a:spAutoFit/>
          </a:bodyPr>
          <a:lstStyle/>
          <a:p>
            <a:r>
              <a:rPr lang="en-US" sz="1100" smtClean="0"/>
              <a:t>TREE INHERITANCE BETWEEN TESTED CONDITIONS</a:t>
            </a:r>
            <a:endParaRPr lang="en-US" sz="1100"/>
          </a:p>
        </p:txBody>
      </p:sp>
      <p:sp>
        <p:nvSpPr>
          <p:cNvPr id="19" name="TextBox 18"/>
          <p:cNvSpPr txBox="1"/>
          <p:nvPr/>
        </p:nvSpPr>
        <p:spPr>
          <a:xfrm>
            <a:off x="116463" y="2290083"/>
            <a:ext cx="2099024" cy="230832"/>
          </a:xfrm>
          <a:prstGeom prst="rect">
            <a:avLst/>
          </a:prstGeom>
          <a:noFill/>
        </p:spPr>
        <p:txBody>
          <a:bodyPr wrap="square" rtlCol="0">
            <a:spAutoFit/>
          </a:bodyPr>
          <a:lstStyle/>
          <a:p>
            <a:r>
              <a:rPr lang="en-US" sz="900" smtClean="0"/>
              <a:t>NAMES OF LAST STEP</a:t>
            </a:r>
            <a:endParaRPr lang="en-US" sz="900"/>
          </a:p>
        </p:txBody>
      </p:sp>
      <p:pic>
        <p:nvPicPr>
          <p:cNvPr id="16" name="Picture 3" descr="C:\Data\Olivier\Communications\LNE2011\drafts\omission.pare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 t="52608" b="3374"/>
          <a:stretch/>
        </p:blipFill>
        <p:spPr bwMode="auto">
          <a:xfrm>
            <a:off x="4699591" y="3493456"/>
            <a:ext cx="5206409" cy="33645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852173" y="5949280"/>
            <a:ext cx="2099024" cy="369332"/>
          </a:xfrm>
          <a:prstGeom prst="rect">
            <a:avLst/>
          </a:prstGeom>
          <a:noFill/>
        </p:spPr>
        <p:txBody>
          <a:bodyPr wrap="square" rtlCol="0">
            <a:spAutoFit/>
          </a:bodyPr>
          <a:lstStyle/>
          <a:p>
            <a:r>
              <a:rPr lang="en-US" sz="900" smtClean="0"/>
              <a:t>NAMES</a:t>
            </a:r>
          </a:p>
          <a:p>
            <a:r>
              <a:rPr lang="en-US" sz="900" smtClean="0"/>
              <a:t>OF LAST STEP</a:t>
            </a:r>
            <a:endParaRPr lang="en-US" sz="90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C:\Data\Olivier\INRA\Etudiants &amp; visiteurs\Audrey Goujon\illustration_fmeca\modalcriticality\omission\PARETO_fmecamodal.png"/>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t="4323"/>
          <a:stretch/>
        </p:blipFill>
        <p:spPr bwMode="auto">
          <a:xfrm>
            <a:off x="5848989" y="1712042"/>
            <a:ext cx="4072563" cy="50293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Data\Olivier\Communications\LNE2011\drafts\omission.severity.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t="75955" b="2582"/>
          <a:stretch/>
        </p:blipFill>
        <p:spPr bwMode="auto">
          <a:xfrm>
            <a:off x="1949" y="4423047"/>
            <a:ext cx="3222859" cy="2128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fr-FR" sz="3200" b="1" dirty="0"/>
              <a:t>RULE 3</a:t>
            </a:r>
            <a:r>
              <a:rPr lang="fr-FR" sz="2800" dirty="0"/>
              <a:t>:</a:t>
            </a:r>
            <a:r>
              <a:rPr lang="fr-FR" sz="3600" dirty="0"/>
              <a:t> </a:t>
            </a:r>
            <a:r>
              <a:rPr lang="fr-FR" sz="2400" dirty="0"/>
              <a:t>MODAL CRITICALITY ASSOCIATED TO [</a:t>
            </a:r>
            <a:r>
              <a:rPr lang="fr-FR" sz="2400" dirty="0" err="1"/>
              <a:t>t,D</a:t>
            </a:r>
            <a:r>
              <a:rPr lang="fr-FR" sz="2400" dirty="0"/>
              <a:t>] × [</a:t>
            </a:r>
            <a:r>
              <a:rPr lang="fr-FR" sz="2400" dirty="0" err="1"/>
              <a:t>t</a:t>
            </a:r>
            <a:r>
              <a:rPr lang="fr-FR" sz="2400" baseline="30000" dirty="0" err="1"/>
              <a:t>+</a:t>
            </a:r>
            <a:r>
              <a:rPr lang="fr-FR" sz="2400" dirty="0" err="1"/>
              <a:t>,D</a:t>
            </a:r>
            <a:r>
              <a:rPr lang="fr-FR" sz="2400" baseline="30000" dirty="0"/>
              <a:t>+</a:t>
            </a:r>
            <a:r>
              <a:rPr lang="fr-FR" sz="2400" dirty="0"/>
              <a:t>]</a:t>
            </a:r>
            <a:r>
              <a:rPr lang="fr-FR" sz="2000" dirty="0"/>
              <a:t/>
            </a:r>
            <a:br>
              <a:rPr lang="fr-FR" sz="2000" dirty="0"/>
            </a:br>
            <a:r>
              <a:rPr lang="fr-FR" sz="2000" dirty="0">
                <a:sym typeface="Wingdings" pitchFamily="2" charset="2"/>
              </a:rPr>
              <a:t></a:t>
            </a:r>
            <a:r>
              <a:rPr lang="fr-FR" sz="2000" dirty="0"/>
              <a:t> all </a:t>
            </a:r>
            <a:r>
              <a:rPr lang="fr-FR" sz="2000" dirty="0" err="1"/>
              <a:t>sequences</a:t>
            </a:r>
            <a:r>
              <a:rPr lang="fr-FR" sz="2000" dirty="0"/>
              <a:t> </a:t>
            </a:r>
            <a:r>
              <a:rPr lang="fr-FR" sz="2000" dirty="0" err="1"/>
              <a:t>with</a:t>
            </a:r>
            <a:r>
              <a:rPr lang="fr-FR" sz="2000" dirty="0"/>
              <a:t> </a:t>
            </a:r>
            <a:r>
              <a:rPr lang="fr-FR" sz="2000" dirty="0" err="1"/>
              <a:t>omitted</a:t>
            </a:r>
            <a:r>
              <a:rPr lang="fr-FR" sz="2000" dirty="0"/>
              <a:t> </a:t>
            </a:r>
            <a:r>
              <a:rPr lang="fr-FR" sz="2000" dirty="0" err="1"/>
              <a:t>steps</a:t>
            </a:r>
            <a:r>
              <a:rPr lang="fr-FR" sz="2000" dirty="0"/>
              <a:t> (1..3) are </a:t>
            </a:r>
            <a:r>
              <a:rPr lang="fr-FR" sz="2000" dirty="0" err="1"/>
              <a:t>tested</a:t>
            </a:r>
            <a:r>
              <a:rPr lang="fr-FR" sz="2000" dirty="0"/>
              <a:t> (43 simulations).</a:t>
            </a:r>
            <a:br>
              <a:rPr lang="fr-FR" sz="2000" dirty="0"/>
            </a:br>
            <a:endParaRPr lang="fr-FR" sz="2000" dirty="0"/>
          </a:p>
        </p:txBody>
      </p:sp>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82" y="1412776"/>
            <a:ext cx="5565998"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6" name="Picture 2" descr="C:\Data\Olivier\Communications\LNE2011\drafts\omission.severity.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75955" r="51954" b="2582"/>
          <a:stretch/>
        </p:blipFill>
        <p:spPr bwMode="auto">
          <a:xfrm>
            <a:off x="2504134" y="4437111"/>
            <a:ext cx="3096938" cy="2128465"/>
          </a:xfrm>
          <a:prstGeom prst="rect">
            <a:avLst/>
          </a:prstGeom>
          <a:noFill/>
          <a:extLst>
            <a:ext uri="{909E8E84-426E-40DD-AFC4-6F175D3DCCD1}">
              <a14:hiddenFill xmlns:a14="http://schemas.microsoft.com/office/drawing/2010/main">
                <a:solidFill>
                  <a:srgbClr val="FFFFFF"/>
                </a:solidFill>
              </a14:hiddenFill>
            </a:ext>
          </a:extLst>
        </p:spPr>
      </p:pic>
      <p:sp>
        <p:nvSpPr>
          <p:cNvPr id="3" name="Minus 2"/>
          <p:cNvSpPr/>
          <p:nvPr/>
        </p:nvSpPr>
        <p:spPr>
          <a:xfrm>
            <a:off x="2432720" y="5125017"/>
            <a:ext cx="720877" cy="896271"/>
          </a:xfrm>
          <a:prstGeom prst="mathMinus">
            <a:avLst/>
          </a:prstGeom>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dirty="0"/>
          </a:p>
        </p:txBody>
      </p:sp>
      <p:sp>
        <p:nvSpPr>
          <p:cNvPr id="25" name="Bent-Up Arrow 24"/>
          <p:cNvSpPr/>
          <p:nvPr/>
        </p:nvSpPr>
        <p:spPr>
          <a:xfrm>
            <a:off x="5529064" y="5737668"/>
            <a:ext cx="2106234" cy="634839"/>
          </a:xfrm>
          <a:prstGeom prst="bentUpArrow">
            <a:avLst/>
          </a:prstGeom>
          <a:solidFill>
            <a:srgbClr val="FF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sp>
        <p:nvSpPr>
          <p:cNvPr id="26" name="TextBox 25"/>
          <p:cNvSpPr txBox="1"/>
          <p:nvPr/>
        </p:nvSpPr>
        <p:spPr>
          <a:xfrm>
            <a:off x="5020165" y="6442267"/>
            <a:ext cx="3355406" cy="369332"/>
          </a:xfrm>
          <a:prstGeom prst="rect">
            <a:avLst/>
          </a:prstGeom>
          <a:noFill/>
        </p:spPr>
        <p:txBody>
          <a:bodyPr wrap="none" rtlCol="0">
            <a:spAutoFit/>
          </a:bodyPr>
          <a:lstStyle/>
          <a:p>
            <a:r>
              <a:rPr lang="fr-FR" dirty="0" err="1" smtClean="0"/>
              <a:t>Severity</a:t>
            </a:r>
            <a:r>
              <a:rPr lang="fr-FR" dirty="0" smtClean="0"/>
              <a:t>(4 </a:t>
            </a:r>
            <a:r>
              <a:rPr lang="fr-FR" dirty="0" err="1" smtClean="0"/>
              <a:t>steps</a:t>
            </a:r>
            <a:r>
              <a:rPr lang="fr-FR" dirty="0" smtClean="0"/>
              <a:t>)-</a:t>
            </a:r>
            <a:r>
              <a:rPr lang="fr-FR" dirty="0" err="1" smtClean="0"/>
              <a:t>Severity</a:t>
            </a:r>
            <a:r>
              <a:rPr lang="fr-FR" dirty="0" smtClean="0"/>
              <a:t>(3 </a:t>
            </a:r>
            <a:r>
              <a:rPr lang="fr-FR" dirty="0" err="1"/>
              <a:t>steps</a:t>
            </a:r>
            <a:r>
              <a:rPr lang="fr-FR" dirty="0"/>
              <a:t>)</a:t>
            </a:r>
          </a:p>
        </p:txBody>
      </p:sp>
      <p:sp>
        <p:nvSpPr>
          <p:cNvPr id="7" name="TextBox 6"/>
          <p:cNvSpPr txBox="1"/>
          <p:nvPr/>
        </p:nvSpPr>
        <p:spPr>
          <a:xfrm>
            <a:off x="7293260" y="2636913"/>
            <a:ext cx="474810" cy="307777"/>
          </a:xfrm>
          <a:prstGeom prst="rect">
            <a:avLst/>
          </a:prstGeom>
          <a:noFill/>
        </p:spPr>
        <p:txBody>
          <a:bodyPr wrap="none" rtlCol="0">
            <a:spAutoFit/>
          </a:bodyPr>
          <a:lstStyle/>
          <a:p>
            <a:r>
              <a:rPr lang="fr-FR" sz="1400" dirty="0" err="1" smtClean="0"/>
              <a:t>t</a:t>
            </a:r>
            <a:r>
              <a:rPr lang="fr-FR" sz="1400" baseline="30000" dirty="0" err="1" smtClean="0"/>
              <a:t>+</a:t>
            </a:r>
            <a:r>
              <a:rPr lang="fr-FR" sz="1400" dirty="0" err="1" smtClean="0"/>
              <a:t>D</a:t>
            </a:r>
            <a:r>
              <a:rPr lang="fr-FR" sz="1400" baseline="30000" dirty="0" smtClean="0"/>
              <a:t>+</a:t>
            </a:r>
            <a:endParaRPr lang="fr-FR" sz="1400" baseline="30000" dirty="0"/>
          </a:p>
        </p:txBody>
      </p:sp>
      <p:sp>
        <p:nvSpPr>
          <p:cNvPr id="27" name="TextBox 26"/>
          <p:cNvSpPr txBox="1"/>
          <p:nvPr/>
        </p:nvSpPr>
        <p:spPr>
          <a:xfrm>
            <a:off x="7283353" y="1844825"/>
            <a:ext cx="415498" cy="307777"/>
          </a:xfrm>
          <a:prstGeom prst="rect">
            <a:avLst/>
          </a:prstGeom>
          <a:noFill/>
        </p:spPr>
        <p:txBody>
          <a:bodyPr wrap="none" rtlCol="0">
            <a:spAutoFit/>
          </a:bodyPr>
          <a:lstStyle/>
          <a:p>
            <a:r>
              <a:rPr lang="fr-FR" sz="1400" dirty="0" err="1" smtClean="0"/>
              <a:t>t</a:t>
            </a:r>
            <a:r>
              <a:rPr lang="fr-FR" sz="1400" baseline="30000" dirty="0" err="1" smtClean="0"/>
              <a:t>+</a:t>
            </a:r>
            <a:r>
              <a:rPr lang="fr-FR" sz="1400" dirty="0" err="1" smtClean="0"/>
              <a:t>D</a:t>
            </a:r>
            <a:endParaRPr lang="fr-FR" sz="1400" dirty="0"/>
          </a:p>
        </p:txBody>
      </p:sp>
      <p:sp>
        <p:nvSpPr>
          <p:cNvPr id="28" name="TextBox 27"/>
          <p:cNvSpPr txBox="1"/>
          <p:nvPr/>
        </p:nvSpPr>
        <p:spPr>
          <a:xfrm>
            <a:off x="7149461" y="3505676"/>
            <a:ext cx="245580" cy="307777"/>
          </a:xfrm>
          <a:prstGeom prst="rect">
            <a:avLst/>
          </a:prstGeom>
          <a:noFill/>
        </p:spPr>
        <p:txBody>
          <a:bodyPr wrap="none" rtlCol="0">
            <a:spAutoFit/>
          </a:bodyPr>
          <a:lstStyle/>
          <a:p>
            <a:r>
              <a:rPr lang="fr-FR" sz="1400" dirty="0" smtClean="0">
                <a:solidFill>
                  <a:srgbClr val="92D050"/>
                </a:solidFill>
              </a:rPr>
              <a:t>t</a:t>
            </a:r>
            <a:endParaRPr lang="fr-FR" sz="1400" baseline="30000" dirty="0">
              <a:solidFill>
                <a:srgbClr val="92D050"/>
              </a:solidFill>
            </a:endParaRPr>
          </a:p>
        </p:txBody>
      </p:sp>
      <p:sp>
        <p:nvSpPr>
          <p:cNvPr id="29" name="TextBox 28"/>
          <p:cNvSpPr txBox="1"/>
          <p:nvPr/>
        </p:nvSpPr>
        <p:spPr>
          <a:xfrm>
            <a:off x="8151355" y="3913312"/>
            <a:ext cx="354584" cy="307777"/>
          </a:xfrm>
          <a:prstGeom prst="rect">
            <a:avLst/>
          </a:prstGeom>
          <a:noFill/>
        </p:spPr>
        <p:txBody>
          <a:bodyPr wrap="none" rtlCol="0">
            <a:spAutoFit/>
          </a:bodyPr>
          <a:lstStyle/>
          <a:p>
            <a:r>
              <a:rPr lang="fr-FR" sz="1400" dirty="0" smtClean="0">
                <a:solidFill>
                  <a:srgbClr val="00B0F0"/>
                </a:solidFill>
              </a:rPr>
              <a:t>D</a:t>
            </a:r>
            <a:r>
              <a:rPr lang="fr-FR" sz="1400" baseline="30000" dirty="0" smtClean="0">
                <a:solidFill>
                  <a:srgbClr val="00B0F0"/>
                </a:solidFill>
              </a:rPr>
              <a:t>+</a:t>
            </a:r>
            <a:endParaRPr lang="fr-FR" sz="1400" baseline="30000" dirty="0">
              <a:solidFill>
                <a:srgbClr val="00B0F0"/>
              </a:solidFill>
            </a:endParaRPr>
          </a:p>
        </p:txBody>
      </p:sp>
      <p:sp>
        <p:nvSpPr>
          <p:cNvPr id="30" name="TextBox 29"/>
          <p:cNvSpPr txBox="1"/>
          <p:nvPr/>
        </p:nvSpPr>
        <p:spPr>
          <a:xfrm>
            <a:off x="7908171" y="3518837"/>
            <a:ext cx="401072" cy="307777"/>
          </a:xfrm>
          <a:prstGeom prst="rect">
            <a:avLst/>
          </a:prstGeom>
          <a:noFill/>
        </p:spPr>
        <p:txBody>
          <a:bodyPr wrap="none" rtlCol="0">
            <a:spAutoFit/>
          </a:bodyPr>
          <a:lstStyle/>
          <a:p>
            <a:r>
              <a:rPr lang="fr-FR" sz="1400" dirty="0" err="1" smtClean="0">
                <a:solidFill>
                  <a:srgbClr val="92D050"/>
                </a:solidFill>
              </a:rPr>
              <a:t>t,D</a:t>
            </a:r>
            <a:endParaRPr lang="fr-FR" sz="1400" baseline="30000" dirty="0">
              <a:solidFill>
                <a:srgbClr val="92D050"/>
              </a:solidFill>
            </a:endParaRPr>
          </a:p>
        </p:txBody>
      </p:sp>
      <p:sp>
        <p:nvSpPr>
          <p:cNvPr id="31" name="TextBox 30"/>
          <p:cNvSpPr txBox="1"/>
          <p:nvPr/>
        </p:nvSpPr>
        <p:spPr>
          <a:xfrm>
            <a:off x="7908171" y="3719757"/>
            <a:ext cx="580608" cy="307777"/>
          </a:xfrm>
          <a:prstGeom prst="rect">
            <a:avLst/>
          </a:prstGeom>
          <a:noFill/>
        </p:spPr>
        <p:txBody>
          <a:bodyPr wrap="none" rtlCol="0">
            <a:spAutoFit/>
          </a:bodyPr>
          <a:lstStyle/>
          <a:p>
            <a:r>
              <a:rPr lang="fr-FR" sz="1400" dirty="0" err="1" smtClean="0">
                <a:solidFill>
                  <a:srgbClr val="00CCFF"/>
                </a:solidFill>
              </a:rPr>
              <a:t>t+,D</a:t>
            </a:r>
            <a:r>
              <a:rPr lang="fr-FR" sz="1400" dirty="0" smtClean="0">
                <a:solidFill>
                  <a:srgbClr val="00CCFF"/>
                </a:solidFill>
              </a:rPr>
              <a:t>+</a:t>
            </a:r>
            <a:endParaRPr lang="fr-FR" sz="1400" baseline="30000" dirty="0">
              <a:solidFill>
                <a:srgbClr val="00CCFF"/>
              </a:solidFill>
            </a:endParaRPr>
          </a:p>
        </p:txBody>
      </p:sp>
    </p:spTree>
    <p:extLst>
      <p:ext uri="{BB962C8B-B14F-4D97-AF65-F5344CB8AC3E}">
        <p14:creationId xmlns:p14="http://schemas.microsoft.com/office/powerpoint/2010/main" val="19544873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a:xfrm>
            <a:off x="755576" y="4005064"/>
            <a:ext cx="3960440" cy="1430771"/>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w="9525" cap="flat" cmpd="sng" algn="ctr">
            <a:no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 name="Title 1"/>
          <p:cNvSpPr>
            <a:spLocks noGrp="1"/>
          </p:cNvSpPr>
          <p:nvPr>
            <p:ph type="title"/>
          </p:nvPr>
        </p:nvSpPr>
        <p:spPr>
          <a:xfrm>
            <a:off x="495300" y="188640"/>
            <a:ext cx="8915400" cy="1143000"/>
          </a:xfrm>
        </p:spPr>
        <p:txBody>
          <a:bodyPr>
            <a:normAutofit/>
          </a:bodyPr>
          <a:lstStyle/>
          <a:p>
            <a:pPr algn="l"/>
            <a:r>
              <a:rPr lang="en-US" sz="3600" b="1" dirty="0" smtClean="0"/>
              <a:t>RATING SEVERITY</a:t>
            </a:r>
            <a:br>
              <a:rPr lang="en-US" sz="3600" b="1" dirty="0" smtClean="0"/>
            </a:br>
            <a:r>
              <a:rPr lang="en-US" sz="2700" dirty="0" smtClean="0"/>
              <a:t>for a broad range of conditions</a:t>
            </a:r>
            <a:endParaRPr lang="en-US" dirty="0"/>
          </a:p>
        </p:txBody>
      </p:sp>
      <p:pic>
        <p:nvPicPr>
          <p:cNvPr id="8" name="Picture 2" descr="C:\Data\Olivier\INRA\Etudiants &amp; visiteurs\Audrey Goujon\illustration_fmeca\modalcriticality\omission\RISK_fmecamodal.png"/>
          <p:cNvPicPr>
            <a:picLocks noGrp="1" noChangeAspect="1" noChangeArrowheads="1"/>
          </p:cNvPicPr>
          <p:nvPr>
            <p:ph idx="4294967295"/>
          </p:nvPr>
        </p:nvPicPr>
        <p:blipFill>
          <a:blip r:embed="rId2" cstate="print">
            <a:extLst>
              <a:ext uri="{28A0092B-C50C-407E-A947-70E740481C1C}">
                <a14:useLocalDpi xmlns:a14="http://schemas.microsoft.com/office/drawing/2010/main" val="0"/>
              </a:ext>
            </a:extLst>
          </a:blip>
          <a:srcRect/>
          <a:stretch>
            <a:fillRect/>
          </a:stretch>
        </p:blipFill>
        <p:spPr bwMode="auto">
          <a:xfrm>
            <a:off x="5601072" y="663575"/>
            <a:ext cx="3748087" cy="6194425"/>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H="1">
            <a:off x="2456723" y="1340768"/>
            <a:ext cx="4836537" cy="3024336"/>
          </a:xfrm>
          <a:prstGeom prst="straightConnector1">
            <a:avLst/>
          </a:prstGeom>
          <a:ln>
            <a:solidFill>
              <a:srgbClr val="CCFF99"/>
            </a:solidFill>
            <a:tailEnd type="arrow"/>
          </a:ln>
        </p:spPr>
        <p:style>
          <a:lnRef idx="3">
            <a:schemeClr val="dk1"/>
          </a:lnRef>
          <a:fillRef idx="0">
            <a:schemeClr val="dk1"/>
          </a:fillRef>
          <a:effectRef idx="2">
            <a:schemeClr val="dk1"/>
          </a:effectRef>
          <a:fontRef idx="minor">
            <a:schemeClr val="tx1"/>
          </a:fontRef>
        </p:style>
      </p:cxnSp>
      <p:grpSp>
        <p:nvGrpSpPr>
          <p:cNvPr id="3" name="Group 8"/>
          <p:cNvGrpSpPr/>
          <p:nvPr/>
        </p:nvGrpSpPr>
        <p:grpSpPr>
          <a:xfrm>
            <a:off x="2300706" y="1755478"/>
            <a:ext cx="2839803" cy="4661967"/>
            <a:chOff x="2635218" y="1700808"/>
            <a:chExt cx="2621357" cy="4661967"/>
          </a:xfrm>
        </p:grpSpPr>
        <p:sp>
          <p:nvSpPr>
            <p:cNvPr id="10" name="Rectangle 9"/>
            <p:cNvSpPr/>
            <p:nvPr/>
          </p:nvSpPr>
          <p:spPr>
            <a:xfrm>
              <a:off x="3563889" y="2008460"/>
              <a:ext cx="774749" cy="288032"/>
            </a:xfrm>
            <a:prstGeom prst="rect">
              <a:avLst/>
            </a:prstGeom>
            <a:noFill/>
            <a:ln>
              <a:solidFill>
                <a:srgbClr val="FFCCCC"/>
              </a:solidFill>
            </a:ln>
            <a:effectLst>
              <a:glow rad="469900">
                <a:srgbClr val="CCFF99">
                  <a:alpha val="35000"/>
                </a:srgbClr>
              </a:glow>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sp>
          <p:nvSpPr>
            <p:cNvPr id="7" name="Rectangle 6"/>
            <p:cNvSpPr/>
            <p:nvPr/>
          </p:nvSpPr>
          <p:spPr>
            <a:xfrm>
              <a:off x="3452813" y="4509120"/>
              <a:ext cx="975171" cy="288032"/>
            </a:xfrm>
            <a:prstGeom prst="rect">
              <a:avLst/>
            </a:prstGeom>
            <a:noFill/>
            <a:ln>
              <a:solidFill>
                <a:srgbClr val="FFCCCC"/>
              </a:solidFill>
            </a:ln>
            <a:effectLst>
              <a:glow rad="469900">
                <a:srgbClr val="FF0000">
                  <a:alpha val="32000"/>
                </a:srgbClr>
              </a:glow>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pic>
          <p:nvPicPr>
            <p:cNvPr id="6" name="Picture 5" descr="C:\Data\Olivier\INRA\Etudiants &amp; visiteurs\Audrey Goujon\illustration_fmeca\tmp3\illustration3_fmecaengine.input.graph.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5218" y="1700808"/>
              <a:ext cx="2621357" cy="46619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Straight Arrow Connector 13"/>
          <p:cNvCxnSpPr/>
          <p:nvPr/>
        </p:nvCxnSpPr>
        <p:spPr>
          <a:xfrm rot="10800000" flipV="1">
            <a:off x="4484948" y="1484784"/>
            <a:ext cx="3924436" cy="3079006"/>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sp>
        <p:nvSpPr>
          <p:cNvPr id="18" name="Rectangle 17"/>
          <p:cNvSpPr/>
          <p:nvPr/>
        </p:nvSpPr>
        <p:spPr>
          <a:xfrm>
            <a:off x="1336798" y="4563789"/>
            <a:ext cx="1056435" cy="288032"/>
          </a:xfrm>
          <a:prstGeom prst="rect">
            <a:avLst/>
          </a:prstGeom>
          <a:noFill/>
          <a:ln>
            <a:solidFill>
              <a:srgbClr val="FFCCCC"/>
            </a:solidFill>
          </a:ln>
          <a:effectLst>
            <a:glow rad="469900">
              <a:srgbClr val="CCFF99">
                <a:alpha val="32000"/>
              </a:srgbClr>
            </a:glow>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pic>
        <p:nvPicPr>
          <p:cNvPr id="19" name="Picture 18" descr="C:\Data\Olivier\INRA\Etudiants &amp; visiteurs\Audrey Goujon\illustration_fmeca\tmp3\illustration3_fmecaengine.input.graph.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53776" b="23112"/>
          <a:stretch/>
        </p:blipFill>
        <p:spPr bwMode="auto">
          <a:xfrm>
            <a:off x="451070" y="4262512"/>
            <a:ext cx="2839803" cy="107746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p:cNvCxnSpPr/>
          <p:nvPr/>
        </p:nvCxnSpPr>
        <p:spPr>
          <a:xfrm rot="10800000">
            <a:off x="4094906" y="2420888"/>
            <a:ext cx="2874318" cy="576064"/>
          </a:xfrm>
          <a:prstGeom prst="straightConnector1">
            <a:avLst/>
          </a:prstGeom>
          <a:ln>
            <a:solidFill>
              <a:srgbClr val="CCFF99"/>
            </a:solidFill>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99945" y="5359589"/>
            <a:ext cx="2473705" cy="584775"/>
          </a:xfrm>
          <a:prstGeom prst="rect">
            <a:avLst/>
          </a:prstGeom>
          <a:noFill/>
        </p:spPr>
        <p:txBody>
          <a:bodyPr wrap="square" rtlCol="0">
            <a:spAutoFit/>
          </a:bodyPr>
          <a:lstStyle/>
          <a:p>
            <a:r>
              <a:rPr lang="en-US" sz="1600" dirty="0" smtClean="0"/>
              <a:t>Severity of “storage” depends on context.</a:t>
            </a:r>
            <a:endParaRPr lang="en-US" sz="1600" dirty="0"/>
          </a:p>
        </p:txBody>
      </p:sp>
      <p:sp>
        <p:nvSpPr>
          <p:cNvPr id="28" name="Down Arrow 27"/>
          <p:cNvSpPr/>
          <p:nvPr/>
        </p:nvSpPr>
        <p:spPr>
          <a:xfrm rot="10800000">
            <a:off x="9201472" y="1340769"/>
            <a:ext cx="612801" cy="4860653"/>
          </a:xfrm>
          <a:prstGeom prst="downArrow">
            <a:avLst/>
          </a:prstGeom>
          <a:ln/>
        </p:spPr>
        <p:style>
          <a:lnRef idx="1">
            <a:schemeClr val="dk1"/>
          </a:lnRef>
          <a:fillRef idx="3">
            <a:schemeClr val="dk1"/>
          </a:fillRef>
          <a:effectRef idx="2">
            <a:schemeClr val="dk1"/>
          </a:effectRef>
          <a:fontRef idx="minor">
            <a:schemeClr val="lt1"/>
          </a:fontRef>
        </p:style>
        <p:txBody>
          <a:bodyPr vert="vert" rtlCol="0" anchor="ctr"/>
          <a:lstStyle/>
          <a:p>
            <a:pPr algn="ctr"/>
            <a:r>
              <a:rPr lang="en-US" dirty="0" smtClean="0"/>
              <a:t>Increasing  criticality</a:t>
            </a:r>
            <a:endParaRPr lang="en-US" dirty="0"/>
          </a:p>
        </p:txBody>
      </p:sp>
      <p:sp>
        <p:nvSpPr>
          <p:cNvPr id="29" name="TextBox 28"/>
          <p:cNvSpPr txBox="1"/>
          <p:nvPr/>
        </p:nvSpPr>
        <p:spPr>
          <a:xfrm>
            <a:off x="7761313" y="5996430"/>
            <a:ext cx="948529" cy="276999"/>
          </a:xfrm>
          <a:prstGeom prst="rect">
            <a:avLst/>
          </a:prstGeom>
          <a:noFill/>
        </p:spPr>
        <p:txBody>
          <a:bodyPr wrap="none" rtlCol="0">
            <a:spAutoFit/>
          </a:bodyPr>
          <a:lstStyle/>
          <a:p>
            <a:r>
              <a:rPr lang="fr-FR" sz="1200" dirty="0" err="1" smtClean="0">
                <a:solidFill>
                  <a:srgbClr val="FF0000"/>
                </a:solidFill>
              </a:rPr>
              <a:t>catastrophic</a:t>
            </a:r>
            <a:endParaRPr lang="fr-FR" sz="1200" dirty="0">
              <a:solidFill>
                <a:srgbClr val="FF0000"/>
              </a:solidFill>
            </a:endParaRPr>
          </a:p>
        </p:txBody>
      </p:sp>
      <p:sp>
        <p:nvSpPr>
          <p:cNvPr id="31" name="TextBox 30"/>
          <p:cNvSpPr txBox="1"/>
          <p:nvPr/>
        </p:nvSpPr>
        <p:spPr>
          <a:xfrm>
            <a:off x="6665867" y="5996430"/>
            <a:ext cx="598562" cy="276999"/>
          </a:xfrm>
          <a:prstGeom prst="rect">
            <a:avLst/>
          </a:prstGeom>
          <a:noFill/>
        </p:spPr>
        <p:txBody>
          <a:bodyPr wrap="none" rtlCol="0">
            <a:spAutoFit/>
          </a:bodyPr>
          <a:lstStyle/>
          <a:p>
            <a:r>
              <a:rPr lang="fr-FR" sz="1200" dirty="0" err="1" smtClean="0">
                <a:solidFill>
                  <a:srgbClr val="00B050"/>
                </a:solidFill>
              </a:rPr>
              <a:t>critical</a:t>
            </a:r>
            <a:endParaRPr lang="fr-FR" sz="1200" dirty="0">
              <a:solidFill>
                <a:srgbClr val="00B050"/>
              </a:solidFill>
            </a:endParaRPr>
          </a:p>
        </p:txBody>
      </p:sp>
    </p:spTree>
    <p:extLst>
      <p:ext uri="{BB962C8B-B14F-4D97-AF65-F5344CB8AC3E}">
        <p14:creationId xmlns:p14="http://schemas.microsoft.com/office/powerpoint/2010/main" val="8947128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64"/>
          <p:cNvSpPr/>
          <p:nvPr/>
        </p:nvSpPr>
        <p:spPr>
          <a:xfrm>
            <a:off x="1211581" y="2595490"/>
            <a:ext cx="4768820" cy="3235733"/>
          </a:xfrm>
          <a:custGeom>
            <a:avLst/>
            <a:gdLst>
              <a:gd name="connsiteX0" fmla="*/ 0 w 4557932"/>
              <a:gd name="connsiteY0" fmla="*/ 0 h 3228536"/>
              <a:gd name="connsiteX1" fmla="*/ 2989384 w 4557932"/>
              <a:gd name="connsiteY1" fmla="*/ 956603 h 3228536"/>
              <a:gd name="connsiteX2" fmla="*/ 4557932 w 4557932"/>
              <a:gd name="connsiteY2" fmla="*/ 3214468 h 3228536"/>
              <a:gd name="connsiteX3" fmla="*/ 7033 w 4557932"/>
              <a:gd name="connsiteY3" fmla="*/ 3228536 h 3228536"/>
              <a:gd name="connsiteX4" fmla="*/ 0 w 4557932"/>
              <a:gd name="connsiteY4" fmla="*/ 0 h 3228536"/>
              <a:gd name="connsiteX0" fmla="*/ 0 w 4557932"/>
              <a:gd name="connsiteY0" fmla="*/ 0 h 3228536"/>
              <a:gd name="connsiteX1" fmla="*/ 2174222 w 4557932"/>
              <a:gd name="connsiteY1" fmla="*/ 1608733 h 3228536"/>
              <a:gd name="connsiteX2" fmla="*/ 4557932 w 4557932"/>
              <a:gd name="connsiteY2" fmla="*/ 3214468 h 3228536"/>
              <a:gd name="connsiteX3" fmla="*/ 7033 w 4557932"/>
              <a:gd name="connsiteY3" fmla="*/ 3228536 h 3228536"/>
              <a:gd name="connsiteX4" fmla="*/ 0 w 4557932"/>
              <a:gd name="connsiteY4" fmla="*/ 0 h 3228536"/>
              <a:gd name="connsiteX0" fmla="*/ 0 w 4401988"/>
              <a:gd name="connsiteY0" fmla="*/ 0 h 3235733"/>
              <a:gd name="connsiteX1" fmla="*/ 2174222 w 4401988"/>
              <a:gd name="connsiteY1" fmla="*/ 1608733 h 3235733"/>
              <a:gd name="connsiteX2" fmla="*/ 4401988 w 4401988"/>
              <a:gd name="connsiteY2" fmla="*/ 3235733 h 3235733"/>
              <a:gd name="connsiteX3" fmla="*/ 7033 w 4401988"/>
              <a:gd name="connsiteY3" fmla="*/ 3228536 h 3235733"/>
              <a:gd name="connsiteX4" fmla="*/ 0 w 4401988"/>
              <a:gd name="connsiteY4" fmla="*/ 0 h 3235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1988" h="3235733">
                <a:moveTo>
                  <a:pt x="0" y="0"/>
                </a:moveTo>
                <a:lnTo>
                  <a:pt x="2174222" y="1608733"/>
                </a:lnTo>
                <a:lnTo>
                  <a:pt x="4401988" y="3235733"/>
                </a:lnTo>
                <a:lnTo>
                  <a:pt x="7033" y="3228536"/>
                </a:lnTo>
                <a:cubicBezTo>
                  <a:pt x="4689" y="2152357"/>
                  <a:pt x="2344" y="1076179"/>
                  <a:pt x="0" y="0"/>
                </a:cubicBezTo>
                <a:close/>
              </a:path>
            </a:pathLst>
          </a:custGeom>
          <a:solidFill>
            <a:srgbClr val="CCFF99"/>
          </a:solidFill>
        </p:spPr>
        <p:style>
          <a:lnRef idx="1">
            <a:schemeClr val="accent6"/>
          </a:lnRef>
          <a:fillRef idx="3">
            <a:schemeClr val="accent6"/>
          </a:fillRef>
          <a:effectRef idx="2">
            <a:schemeClr val="accent6"/>
          </a:effectRef>
          <a:fontRef idx="minor">
            <a:schemeClr val="lt1"/>
          </a:fontRef>
        </p:style>
        <p:txBody>
          <a:bodyPr rtlCol="0" anchor="ctr"/>
          <a:lstStyle/>
          <a:p>
            <a:r>
              <a:rPr lang="fr-FR" dirty="0" smtClean="0">
                <a:solidFill>
                  <a:srgbClr val="00B050"/>
                </a:solidFill>
              </a:rPr>
              <a:t>Acceptable</a:t>
            </a:r>
          </a:p>
          <a:p>
            <a:r>
              <a:rPr lang="fr-FR" dirty="0" err="1" smtClean="0">
                <a:solidFill>
                  <a:srgbClr val="00B050"/>
                </a:solidFill>
              </a:rPr>
              <a:t>region</a:t>
            </a:r>
            <a:endParaRPr lang="fr-FR" dirty="0">
              <a:solidFill>
                <a:srgbClr val="00B050"/>
              </a:solidFill>
            </a:endParaRPr>
          </a:p>
        </p:txBody>
      </p:sp>
      <p:sp>
        <p:nvSpPr>
          <p:cNvPr id="9" name="Title 8"/>
          <p:cNvSpPr>
            <a:spLocks noGrp="1"/>
          </p:cNvSpPr>
          <p:nvPr>
            <p:ph type="title"/>
          </p:nvPr>
        </p:nvSpPr>
        <p:spPr>
          <a:xfrm>
            <a:off x="116463" y="404664"/>
            <a:ext cx="8915400" cy="557808"/>
          </a:xfrm>
        </p:spPr>
        <p:txBody>
          <a:bodyPr>
            <a:noAutofit/>
          </a:bodyPr>
          <a:lstStyle/>
          <a:p>
            <a:r>
              <a:rPr lang="fr-FR" sz="3600" b="1" dirty="0" smtClean="0"/>
              <a:t>HOW DOES IT WORK?</a:t>
            </a:r>
            <a:endParaRPr lang="fr-FR" sz="3600" b="1" dirty="0"/>
          </a:p>
        </p:txBody>
      </p:sp>
      <p:sp>
        <p:nvSpPr>
          <p:cNvPr id="10" name="Up Arrow 9"/>
          <p:cNvSpPr/>
          <p:nvPr/>
        </p:nvSpPr>
        <p:spPr>
          <a:xfrm>
            <a:off x="921321" y="1844824"/>
            <a:ext cx="390043" cy="4536504"/>
          </a:xfrm>
          <a:prstGeom prst="upArrow">
            <a:avLst/>
          </a:prstGeom>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sp>
        <p:nvSpPr>
          <p:cNvPr id="11" name="Up Arrow 10"/>
          <p:cNvSpPr/>
          <p:nvPr/>
        </p:nvSpPr>
        <p:spPr>
          <a:xfrm rot="5400000">
            <a:off x="3783639" y="2597908"/>
            <a:ext cx="360040" cy="6630737"/>
          </a:xfrm>
          <a:prstGeom prst="upArrow">
            <a:avLst/>
          </a:prstGeom>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fr-FR" dirty="0"/>
          </a:p>
        </p:txBody>
      </p:sp>
      <p:sp>
        <p:nvSpPr>
          <p:cNvPr id="12" name="TextBox 11"/>
          <p:cNvSpPr txBox="1"/>
          <p:nvPr/>
        </p:nvSpPr>
        <p:spPr>
          <a:xfrm>
            <a:off x="686509" y="1382669"/>
            <a:ext cx="1717008" cy="369332"/>
          </a:xfrm>
          <a:prstGeom prst="rect">
            <a:avLst/>
          </a:prstGeom>
          <a:noFill/>
        </p:spPr>
        <p:txBody>
          <a:bodyPr wrap="none" rtlCol="0">
            <a:spAutoFit/>
          </a:bodyPr>
          <a:lstStyle/>
          <a:p>
            <a:r>
              <a:rPr lang="fr-FR" dirty="0" smtClean="0"/>
              <a:t>CF (substance 2)</a:t>
            </a:r>
            <a:endParaRPr lang="fr-FR" dirty="0"/>
          </a:p>
        </p:txBody>
      </p:sp>
      <p:sp>
        <p:nvSpPr>
          <p:cNvPr id="13" name="TextBox 12"/>
          <p:cNvSpPr txBox="1"/>
          <p:nvPr/>
        </p:nvSpPr>
        <p:spPr>
          <a:xfrm>
            <a:off x="7425411" y="5723964"/>
            <a:ext cx="1717008" cy="369332"/>
          </a:xfrm>
          <a:prstGeom prst="rect">
            <a:avLst/>
          </a:prstGeom>
          <a:noFill/>
        </p:spPr>
        <p:txBody>
          <a:bodyPr wrap="none" rtlCol="0">
            <a:spAutoFit/>
          </a:bodyPr>
          <a:lstStyle/>
          <a:p>
            <a:r>
              <a:rPr lang="fr-FR" dirty="0" smtClean="0"/>
              <a:t>CF (substance 1)</a:t>
            </a:r>
            <a:endParaRPr lang="fr-FR" dirty="0"/>
          </a:p>
        </p:txBody>
      </p:sp>
      <p:cxnSp>
        <p:nvCxnSpPr>
          <p:cNvPr id="17" name="Straight Connector 16"/>
          <p:cNvCxnSpPr/>
          <p:nvPr/>
        </p:nvCxnSpPr>
        <p:spPr>
          <a:xfrm flipH="1" flipV="1">
            <a:off x="921321" y="2419846"/>
            <a:ext cx="5435835" cy="3669214"/>
          </a:xfrm>
          <a:prstGeom prst="line">
            <a:avLst/>
          </a:prstGeom>
        </p:spPr>
        <p:style>
          <a:lnRef idx="3">
            <a:schemeClr val="accent3"/>
          </a:lnRef>
          <a:fillRef idx="0">
            <a:schemeClr val="accent3"/>
          </a:fillRef>
          <a:effectRef idx="2">
            <a:schemeClr val="accent3"/>
          </a:effectRef>
          <a:fontRef idx="minor">
            <a:schemeClr val="tx1"/>
          </a:fontRef>
        </p:style>
      </p:cxnSp>
      <p:sp>
        <p:nvSpPr>
          <p:cNvPr id="20" name="TextBox 19"/>
          <p:cNvSpPr txBox="1"/>
          <p:nvPr/>
        </p:nvSpPr>
        <p:spPr>
          <a:xfrm>
            <a:off x="116463" y="2380238"/>
            <a:ext cx="663964" cy="369332"/>
          </a:xfrm>
          <a:prstGeom prst="rect">
            <a:avLst/>
          </a:prstGeom>
          <a:noFill/>
        </p:spPr>
        <p:txBody>
          <a:bodyPr wrap="none" rtlCol="0">
            <a:spAutoFit/>
          </a:bodyPr>
          <a:lstStyle/>
          <a:p>
            <a:r>
              <a:rPr lang="fr-FR" dirty="0" smtClean="0"/>
              <a:t>SML</a:t>
            </a:r>
            <a:r>
              <a:rPr lang="fr-FR" baseline="-25000" dirty="0" smtClean="0"/>
              <a:t>2</a:t>
            </a:r>
            <a:endParaRPr lang="fr-FR" baseline="-25000" dirty="0"/>
          </a:p>
        </p:txBody>
      </p:sp>
      <p:sp>
        <p:nvSpPr>
          <p:cNvPr id="21" name="TextBox 20"/>
          <p:cNvSpPr txBox="1"/>
          <p:nvPr/>
        </p:nvSpPr>
        <p:spPr>
          <a:xfrm>
            <a:off x="5948016" y="6165304"/>
            <a:ext cx="663964" cy="369332"/>
          </a:xfrm>
          <a:prstGeom prst="rect">
            <a:avLst/>
          </a:prstGeom>
          <a:noFill/>
        </p:spPr>
        <p:txBody>
          <a:bodyPr wrap="none" rtlCol="0">
            <a:spAutoFit/>
          </a:bodyPr>
          <a:lstStyle/>
          <a:p>
            <a:r>
              <a:rPr lang="fr-FR" dirty="0" smtClean="0"/>
              <a:t>SML</a:t>
            </a:r>
            <a:r>
              <a:rPr lang="fr-FR" baseline="-25000" dirty="0" smtClean="0"/>
              <a:t>1</a:t>
            </a:r>
            <a:endParaRPr lang="fr-FR" baseline="-25000" dirty="0"/>
          </a:p>
        </p:txBody>
      </p:sp>
      <p:grpSp>
        <p:nvGrpSpPr>
          <p:cNvPr id="2" name="Group 24"/>
          <p:cNvGrpSpPr/>
          <p:nvPr/>
        </p:nvGrpSpPr>
        <p:grpSpPr>
          <a:xfrm rot="5400000">
            <a:off x="7185902" y="2529245"/>
            <a:ext cx="3959702" cy="780658"/>
            <a:chOff x="4714876" y="4708657"/>
            <a:chExt cx="3959702" cy="720607"/>
          </a:xfrm>
        </p:grpSpPr>
        <p:sp>
          <p:nvSpPr>
            <p:cNvPr id="26" name="Rounded Rectangle 25"/>
            <p:cNvSpPr/>
            <p:nvPr/>
          </p:nvSpPr>
          <p:spPr>
            <a:xfrm>
              <a:off x="471487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27" name="Rounded Rectangle 26"/>
            <p:cNvSpPr/>
            <p:nvPr/>
          </p:nvSpPr>
          <p:spPr>
            <a:xfrm>
              <a:off x="542925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28" name="Straight Arrow Connector 27"/>
            <p:cNvCxnSpPr>
              <a:stCxn id="26" idx="3"/>
              <a:endCxn id="27" idx="1"/>
            </p:cNvCxnSpPr>
            <p:nvPr/>
          </p:nvCxnSpPr>
          <p:spPr>
            <a:xfrm>
              <a:off x="5049122" y="4857760"/>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29" name="Rounded Rectangle 28"/>
            <p:cNvSpPr/>
            <p:nvPr/>
          </p:nvSpPr>
          <p:spPr>
            <a:xfrm>
              <a:off x="614363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30" name="Straight Arrow Connector 29"/>
            <p:cNvCxnSpPr>
              <a:endCxn id="29" idx="1"/>
            </p:cNvCxnSpPr>
            <p:nvPr/>
          </p:nvCxnSpPr>
          <p:spPr>
            <a:xfrm>
              <a:off x="5763502" y="4857760"/>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31" name="Rounded Rectangle 30"/>
            <p:cNvSpPr/>
            <p:nvPr/>
          </p:nvSpPr>
          <p:spPr>
            <a:xfrm>
              <a:off x="5428521" y="5143512"/>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32" name="Rounded Rectangle 31"/>
            <p:cNvSpPr/>
            <p:nvPr/>
          </p:nvSpPr>
          <p:spPr>
            <a:xfrm>
              <a:off x="6142901" y="5143512"/>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33" name="Straight Arrow Connector 32"/>
            <p:cNvCxnSpPr>
              <a:stCxn id="31" idx="3"/>
              <a:endCxn id="32" idx="1"/>
            </p:cNvCxnSpPr>
            <p:nvPr/>
          </p:nvCxnSpPr>
          <p:spPr>
            <a:xfrm>
              <a:off x="5762767" y="5286388"/>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34" name="Rounded Rectangle 33"/>
            <p:cNvSpPr/>
            <p:nvPr/>
          </p:nvSpPr>
          <p:spPr>
            <a:xfrm>
              <a:off x="6877920"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35" name="Straight Arrow Connector 34"/>
            <p:cNvCxnSpPr>
              <a:endCxn id="34" idx="1"/>
            </p:cNvCxnSpPr>
            <p:nvPr/>
          </p:nvCxnSpPr>
          <p:spPr>
            <a:xfrm>
              <a:off x="6477882" y="4857760"/>
              <a:ext cx="400038"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36" name="Rounded Rectangle 35"/>
            <p:cNvSpPr/>
            <p:nvPr/>
          </p:nvSpPr>
          <p:spPr>
            <a:xfrm>
              <a:off x="7599174" y="4708657"/>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37" name="Straight Arrow Connector 36"/>
            <p:cNvCxnSpPr>
              <a:endCxn id="36" idx="1"/>
            </p:cNvCxnSpPr>
            <p:nvPr/>
          </p:nvCxnSpPr>
          <p:spPr>
            <a:xfrm>
              <a:off x="7222874" y="4851533"/>
              <a:ext cx="376300"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38" name="Rounded Rectangle 37"/>
            <p:cNvSpPr/>
            <p:nvPr/>
          </p:nvSpPr>
          <p:spPr>
            <a:xfrm>
              <a:off x="8340332" y="4708657"/>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39" name="Straight Arrow Connector 38"/>
            <p:cNvCxnSpPr>
              <a:endCxn id="38" idx="1"/>
            </p:cNvCxnSpPr>
            <p:nvPr/>
          </p:nvCxnSpPr>
          <p:spPr>
            <a:xfrm>
              <a:off x="7937254" y="4851533"/>
              <a:ext cx="403078"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cxnSp>
          <p:nvCxnSpPr>
            <p:cNvPr id="40" name="Straight Arrow Connector 39"/>
            <p:cNvCxnSpPr>
              <a:stCxn id="32" idx="3"/>
              <a:endCxn id="34" idx="1"/>
            </p:cNvCxnSpPr>
            <p:nvPr/>
          </p:nvCxnSpPr>
          <p:spPr>
            <a:xfrm flipV="1">
              <a:off x="6477147" y="4857760"/>
              <a:ext cx="400773" cy="42862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grpSp>
      <p:grpSp>
        <p:nvGrpSpPr>
          <p:cNvPr id="3" name="Group 40"/>
          <p:cNvGrpSpPr/>
          <p:nvPr/>
        </p:nvGrpSpPr>
        <p:grpSpPr>
          <a:xfrm rot="5400000">
            <a:off x="6428198" y="1622121"/>
            <a:ext cx="2500330" cy="1238259"/>
            <a:chOff x="1071538" y="4286256"/>
            <a:chExt cx="2500330" cy="1143008"/>
          </a:xfrm>
        </p:grpSpPr>
        <p:sp>
          <p:nvSpPr>
            <p:cNvPr id="42" name="Rounded Rectangle 41"/>
            <p:cNvSpPr/>
            <p:nvPr/>
          </p:nvSpPr>
          <p:spPr>
            <a:xfrm>
              <a:off x="1071538" y="4286256"/>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43" name="Rounded Rectangle 42"/>
            <p:cNvSpPr/>
            <p:nvPr/>
          </p:nvSpPr>
          <p:spPr>
            <a:xfrm>
              <a:off x="1071538"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44" name="Rounded Rectangle 43"/>
            <p:cNvSpPr/>
            <p:nvPr/>
          </p:nvSpPr>
          <p:spPr>
            <a:xfrm>
              <a:off x="1785918" y="4500570"/>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45" name="Rounded Rectangle 44"/>
            <p:cNvSpPr/>
            <p:nvPr/>
          </p:nvSpPr>
          <p:spPr>
            <a:xfrm>
              <a:off x="1785918" y="4929198"/>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46" name="Rounded Rectangle 45"/>
            <p:cNvSpPr/>
            <p:nvPr/>
          </p:nvSpPr>
          <p:spPr>
            <a:xfrm>
              <a:off x="2500298"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47" name="Rounded Rectangle 46"/>
            <p:cNvSpPr/>
            <p:nvPr/>
          </p:nvSpPr>
          <p:spPr>
            <a:xfrm>
              <a:off x="3237622"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48" name="Straight Arrow Connector 47"/>
            <p:cNvCxnSpPr>
              <a:stCxn id="42" idx="3"/>
              <a:endCxn id="44" idx="1"/>
            </p:cNvCxnSpPr>
            <p:nvPr/>
          </p:nvCxnSpPr>
          <p:spPr>
            <a:xfrm>
              <a:off x="1405784" y="4429132"/>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49" name="Straight Arrow Connector 48"/>
            <p:cNvCxnSpPr>
              <a:stCxn id="43" idx="3"/>
              <a:endCxn id="45" idx="1"/>
            </p:cNvCxnSpPr>
            <p:nvPr/>
          </p:nvCxnSpPr>
          <p:spPr>
            <a:xfrm>
              <a:off x="1405784" y="4857760"/>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50" name="Straight Arrow Connector 49"/>
            <p:cNvCxnSpPr>
              <a:stCxn id="44" idx="3"/>
              <a:endCxn id="46" idx="1"/>
            </p:cNvCxnSpPr>
            <p:nvPr/>
          </p:nvCxnSpPr>
          <p:spPr>
            <a:xfrm>
              <a:off x="2120164" y="4643446"/>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51" name="Straight Arrow Connector 50"/>
            <p:cNvCxnSpPr>
              <a:stCxn id="45" idx="3"/>
              <a:endCxn id="46" idx="1"/>
            </p:cNvCxnSpPr>
            <p:nvPr/>
          </p:nvCxnSpPr>
          <p:spPr>
            <a:xfrm flipV="1">
              <a:off x="2120164" y="4857760"/>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52" name="Straight Arrow Connector 51"/>
            <p:cNvCxnSpPr>
              <a:stCxn id="46" idx="3"/>
              <a:endCxn id="47" idx="1"/>
            </p:cNvCxnSpPr>
            <p:nvPr/>
          </p:nvCxnSpPr>
          <p:spPr>
            <a:xfrm>
              <a:off x="2834544" y="4857760"/>
              <a:ext cx="403078" cy="1588"/>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sp>
          <p:nvSpPr>
            <p:cNvPr id="53" name="Rounded Rectangle 52"/>
            <p:cNvSpPr/>
            <p:nvPr/>
          </p:nvSpPr>
          <p:spPr>
            <a:xfrm>
              <a:off x="1071538" y="5143512"/>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54" name="Straight Arrow Connector 53"/>
            <p:cNvCxnSpPr>
              <a:stCxn id="53" idx="3"/>
              <a:endCxn id="45" idx="1"/>
            </p:cNvCxnSpPr>
            <p:nvPr/>
          </p:nvCxnSpPr>
          <p:spPr>
            <a:xfrm flipV="1">
              <a:off x="1405784" y="5072074"/>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grpSp>
      <p:sp>
        <p:nvSpPr>
          <p:cNvPr id="58" name="Freeform 57"/>
          <p:cNvSpPr/>
          <p:nvPr/>
        </p:nvSpPr>
        <p:spPr>
          <a:xfrm>
            <a:off x="1219200" y="1470074"/>
            <a:ext cx="2364274" cy="4346917"/>
          </a:xfrm>
          <a:custGeom>
            <a:avLst/>
            <a:gdLst>
              <a:gd name="connsiteX0" fmla="*/ 0 w 2182407"/>
              <a:gd name="connsiteY0" fmla="*/ 4346917 h 4346917"/>
              <a:gd name="connsiteX1" fmla="*/ 865163 w 2182407"/>
              <a:gd name="connsiteY1" fmla="*/ 4100732 h 4346917"/>
              <a:gd name="connsiteX2" fmla="*/ 1533379 w 2182407"/>
              <a:gd name="connsiteY2" fmla="*/ 3151163 h 4346917"/>
              <a:gd name="connsiteX3" fmla="*/ 2082019 w 2182407"/>
              <a:gd name="connsiteY3" fmla="*/ 1420837 h 4346917"/>
              <a:gd name="connsiteX4" fmla="*/ 2180493 w 2182407"/>
              <a:gd name="connsiteY4" fmla="*/ 0 h 4346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2407" h="4346917">
                <a:moveTo>
                  <a:pt x="0" y="4346917"/>
                </a:moveTo>
                <a:cubicBezTo>
                  <a:pt x="304800" y="4323470"/>
                  <a:pt x="609600" y="4300024"/>
                  <a:pt x="865163" y="4100732"/>
                </a:cubicBezTo>
                <a:cubicBezTo>
                  <a:pt x="1120726" y="3901440"/>
                  <a:pt x="1330570" y="3597812"/>
                  <a:pt x="1533379" y="3151163"/>
                </a:cubicBezTo>
                <a:cubicBezTo>
                  <a:pt x="1736188" y="2704514"/>
                  <a:pt x="1974167" y="1946031"/>
                  <a:pt x="2082019" y="1420837"/>
                </a:cubicBezTo>
                <a:cubicBezTo>
                  <a:pt x="2189871" y="895643"/>
                  <a:pt x="2185182" y="447821"/>
                  <a:pt x="2180493" y="0"/>
                </a:cubicBezTo>
              </a:path>
            </a:pathLst>
          </a:custGeom>
          <a:ln>
            <a:solidFill>
              <a:srgbClr val="0070C0"/>
            </a:solidFill>
            <a:headEnd type="none" w="med" len="med"/>
            <a:tailEnd type="triangle" w="lg" len="lg"/>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59" name="Oval 58"/>
          <p:cNvSpPr/>
          <p:nvPr/>
        </p:nvSpPr>
        <p:spPr>
          <a:xfrm>
            <a:off x="3044202" y="3848186"/>
            <a:ext cx="239298" cy="217971"/>
          </a:xfrm>
          <a:prstGeom prst="ellipse">
            <a:avLst/>
          </a:prstGeom>
          <a:solidFill>
            <a:srgbClr val="0070C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2</a:t>
            </a:r>
            <a:endParaRPr lang="fr-FR" sz="1050" dirty="0"/>
          </a:p>
        </p:txBody>
      </p:sp>
      <p:sp>
        <p:nvSpPr>
          <p:cNvPr id="60" name="Oval 59"/>
          <p:cNvSpPr/>
          <p:nvPr/>
        </p:nvSpPr>
        <p:spPr>
          <a:xfrm>
            <a:off x="2471276" y="5013177"/>
            <a:ext cx="239298" cy="217971"/>
          </a:xfrm>
          <a:prstGeom prst="ellipse">
            <a:avLst/>
          </a:prstGeom>
          <a:solidFill>
            <a:srgbClr val="0070C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1</a:t>
            </a:r>
            <a:endParaRPr lang="fr-FR" sz="1050" dirty="0"/>
          </a:p>
        </p:txBody>
      </p:sp>
      <p:sp>
        <p:nvSpPr>
          <p:cNvPr id="61" name="Oval 60"/>
          <p:cNvSpPr/>
          <p:nvPr/>
        </p:nvSpPr>
        <p:spPr>
          <a:xfrm>
            <a:off x="3426467" y="2435332"/>
            <a:ext cx="239298" cy="217971"/>
          </a:xfrm>
          <a:prstGeom prst="ellipse">
            <a:avLst/>
          </a:prstGeom>
          <a:solidFill>
            <a:srgbClr val="0070C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3</a:t>
            </a:r>
            <a:endParaRPr lang="fr-FR" sz="1050" dirty="0"/>
          </a:p>
        </p:txBody>
      </p:sp>
      <p:sp>
        <p:nvSpPr>
          <p:cNvPr id="64" name="Freeform 63"/>
          <p:cNvSpPr/>
          <p:nvPr/>
        </p:nvSpPr>
        <p:spPr>
          <a:xfrm>
            <a:off x="1242061" y="4754881"/>
            <a:ext cx="2514600" cy="1055077"/>
          </a:xfrm>
          <a:custGeom>
            <a:avLst/>
            <a:gdLst>
              <a:gd name="connsiteX0" fmla="*/ 0 w 2321169"/>
              <a:gd name="connsiteY0" fmla="*/ 1055077 h 1055077"/>
              <a:gd name="connsiteX1" fmla="*/ 611945 w 2321169"/>
              <a:gd name="connsiteY1" fmla="*/ 696351 h 1055077"/>
              <a:gd name="connsiteX2" fmla="*/ 2321169 w 2321169"/>
              <a:gd name="connsiteY2" fmla="*/ 0 h 1055077"/>
            </a:gdLst>
            <a:ahLst/>
            <a:cxnLst>
              <a:cxn ang="0">
                <a:pos x="connsiteX0" y="connsiteY0"/>
              </a:cxn>
              <a:cxn ang="0">
                <a:pos x="connsiteX1" y="connsiteY1"/>
              </a:cxn>
              <a:cxn ang="0">
                <a:pos x="connsiteX2" y="connsiteY2"/>
              </a:cxn>
            </a:cxnLst>
            <a:rect l="l" t="t" r="r" b="b"/>
            <a:pathLst>
              <a:path w="2321169" h="1055077">
                <a:moveTo>
                  <a:pt x="0" y="1055077"/>
                </a:moveTo>
                <a:cubicBezTo>
                  <a:pt x="112542" y="963637"/>
                  <a:pt x="225084" y="872197"/>
                  <a:pt x="611945" y="696351"/>
                </a:cubicBezTo>
                <a:cubicBezTo>
                  <a:pt x="998807" y="520505"/>
                  <a:pt x="1659988" y="260252"/>
                  <a:pt x="2321169" y="0"/>
                </a:cubicBezTo>
              </a:path>
            </a:pathLst>
          </a:custGeom>
          <a:ln>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66" name="Oval 65"/>
          <p:cNvSpPr/>
          <p:nvPr/>
        </p:nvSpPr>
        <p:spPr>
          <a:xfrm>
            <a:off x="1364601" y="5527195"/>
            <a:ext cx="239298" cy="217971"/>
          </a:xfrm>
          <a:prstGeom prst="ellipse">
            <a:avLst/>
          </a:prstGeom>
          <a:solidFill>
            <a:srgbClr val="C0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1</a:t>
            </a:r>
            <a:endParaRPr lang="fr-FR" sz="1050" dirty="0"/>
          </a:p>
        </p:txBody>
      </p:sp>
      <p:sp>
        <p:nvSpPr>
          <p:cNvPr id="67" name="Oval 66"/>
          <p:cNvSpPr/>
          <p:nvPr/>
        </p:nvSpPr>
        <p:spPr>
          <a:xfrm>
            <a:off x="2021607" y="5249396"/>
            <a:ext cx="239298" cy="217971"/>
          </a:xfrm>
          <a:prstGeom prst="ellipse">
            <a:avLst/>
          </a:prstGeom>
          <a:solidFill>
            <a:srgbClr val="C0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2</a:t>
            </a:r>
            <a:endParaRPr lang="fr-FR" sz="1050" dirty="0"/>
          </a:p>
        </p:txBody>
      </p:sp>
      <p:sp>
        <p:nvSpPr>
          <p:cNvPr id="71" name="Oval 70"/>
          <p:cNvSpPr/>
          <p:nvPr/>
        </p:nvSpPr>
        <p:spPr>
          <a:xfrm>
            <a:off x="3546116" y="4681455"/>
            <a:ext cx="239298" cy="217971"/>
          </a:xfrm>
          <a:prstGeom prst="ellipse">
            <a:avLst/>
          </a:prstGeom>
          <a:solidFill>
            <a:srgbClr val="C00000"/>
          </a:solidFill>
          <a:ln>
            <a:noFill/>
          </a:ln>
          <a:effectLst>
            <a:outerShdw blurRad="127000" dist="38100" dir="2700000" algn="ctr">
              <a:srgbClr val="000000">
                <a:alpha val="45000"/>
              </a:srgb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fr-FR" sz="1050" dirty="0" smtClean="0"/>
              <a:t>3</a:t>
            </a:r>
            <a:endParaRPr lang="fr-FR" sz="1050" dirty="0"/>
          </a:p>
        </p:txBody>
      </p:sp>
      <p:sp>
        <p:nvSpPr>
          <p:cNvPr id="72" name="TextBox 71"/>
          <p:cNvSpPr txBox="1"/>
          <p:nvPr/>
        </p:nvSpPr>
        <p:spPr>
          <a:xfrm>
            <a:off x="4376891" y="4144109"/>
            <a:ext cx="3153171" cy="646331"/>
          </a:xfrm>
          <a:prstGeom prst="rect">
            <a:avLst/>
          </a:prstGeom>
          <a:noFill/>
        </p:spPr>
        <p:txBody>
          <a:bodyPr wrap="none" rtlCol="0">
            <a:spAutoFit/>
          </a:bodyPr>
          <a:lstStyle/>
          <a:p>
            <a:r>
              <a:rPr lang="en-US" dirty="0" smtClean="0"/>
              <a:t>CF(substance1)+CF(substance2)</a:t>
            </a:r>
          </a:p>
          <a:p>
            <a:r>
              <a:rPr lang="en-US" dirty="0" smtClean="0"/>
              <a:t>&lt;Overall migration limit</a:t>
            </a:r>
            <a:endParaRPr lang="en-US" dirty="0"/>
          </a:p>
        </p:txBody>
      </p:sp>
    </p:spTree>
    <p:extLst>
      <p:ext uri="{BB962C8B-B14F-4D97-AF65-F5344CB8AC3E}">
        <p14:creationId xmlns:p14="http://schemas.microsoft.com/office/powerpoint/2010/main" val="18392604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384"/>
            <a:ext cx="8915400" cy="1143000"/>
          </a:xfrm>
        </p:spPr>
        <p:txBody>
          <a:bodyPr>
            <a:normAutofit/>
          </a:bodyPr>
          <a:lstStyle/>
          <a:p>
            <a:r>
              <a:rPr lang="en-US" sz="3200" b="1" dirty="0" smtClean="0"/>
              <a:t>APPLICATION:</a:t>
            </a:r>
            <a:r>
              <a:rPr lang="en-US" sz="4000" b="1" dirty="0" smtClean="0"/>
              <a:t> </a:t>
            </a:r>
            <a:r>
              <a:rPr lang="en-US" sz="3200" b="1" dirty="0" smtClean="0"/>
              <a:t>CONCURRENT DESIGN/SCREENING</a:t>
            </a:r>
            <a:endParaRPr lang="en-US" sz="4000" b="1" dirty="0"/>
          </a:p>
        </p:txBody>
      </p:sp>
      <p:sp>
        <p:nvSpPr>
          <p:cNvPr id="6" name="Text Placeholder 5"/>
          <p:cNvSpPr>
            <a:spLocks noGrp="1"/>
          </p:cNvSpPr>
          <p:nvPr>
            <p:ph type="body" sz="half" idx="4294967295"/>
          </p:nvPr>
        </p:nvSpPr>
        <p:spPr>
          <a:xfrm>
            <a:off x="5527675" y="1196975"/>
            <a:ext cx="4378325" cy="457200"/>
          </a:xfrm>
        </p:spPr>
        <p:txBody>
          <a:bodyPr>
            <a:normAutofit fontScale="92500" lnSpcReduction="20000"/>
          </a:bodyPr>
          <a:lstStyle/>
          <a:p>
            <a:r>
              <a:rPr lang="en-US" smtClean="0"/>
              <a:t>DESIGN B</a:t>
            </a:r>
            <a:endParaRPr lang="en-US"/>
          </a:p>
        </p:txBody>
      </p:sp>
      <p:sp>
        <p:nvSpPr>
          <p:cNvPr id="4" name="Text Placeholder 3"/>
          <p:cNvSpPr>
            <a:spLocks noGrp="1"/>
          </p:cNvSpPr>
          <p:nvPr>
            <p:ph type="body" idx="4294967295"/>
          </p:nvPr>
        </p:nvSpPr>
        <p:spPr>
          <a:xfrm>
            <a:off x="0" y="1196975"/>
            <a:ext cx="4378325" cy="457200"/>
          </a:xfrm>
        </p:spPr>
        <p:txBody>
          <a:bodyPr>
            <a:normAutofit fontScale="92500" lnSpcReduction="20000"/>
          </a:bodyPr>
          <a:lstStyle/>
          <a:p>
            <a:r>
              <a:rPr lang="en-US" smtClean="0"/>
              <a:t>DESIGN A</a:t>
            </a:r>
            <a:endParaRPr lang="en-US"/>
          </a:p>
        </p:txBody>
      </p:sp>
      <p:pic>
        <p:nvPicPr>
          <p:cNvPr id="10" name="Picture 2" descr="http://www.pays-iroise.com/media/contenu/image/dechets/points-propres/emballages-plastique-06-bouteille-lait-poignee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34564" y1="24554" x2="25503" y2="50446"/>
                      </a14:backgroundRemoval>
                    </a14:imgEffect>
                  </a14:imgLayer>
                </a14:imgProps>
              </a:ext>
            </a:extLst>
          </a:blip>
          <a:srcRect/>
          <a:stretch>
            <a:fillRect/>
          </a:stretch>
        </p:blipFill>
        <p:spPr bwMode="auto">
          <a:xfrm>
            <a:off x="3424414" y="908721"/>
            <a:ext cx="1552585" cy="2154543"/>
          </a:xfrm>
          <a:prstGeom prst="rect">
            <a:avLst/>
          </a:prstGeom>
          <a:noFill/>
          <a:ln>
            <a:noFill/>
          </a:ln>
        </p:spPr>
      </p:pic>
      <p:pic>
        <p:nvPicPr>
          <p:cNvPr id="11" name="Picture 6" descr="http://www.trendsnow.net/cms/uploads/archives/6a00d83451599c69e201156f34e6b5970b.jpg"/>
          <p:cNvPicPr>
            <a:picLocks noChangeAspect="1" noChangeArrowheads="1"/>
          </p:cNvPicPr>
          <p:nvPr/>
        </p:nvPicPr>
        <p:blipFill>
          <a:blip r:embed="rId4" cstate="print"/>
          <a:srcRect r="62500"/>
          <a:stretch>
            <a:fillRect/>
          </a:stretch>
        </p:blipFill>
        <p:spPr bwMode="auto">
          <a:xfrm>
            <a:off x="8463390" y="908720"/>
            <a:ext cx="1085946" cy="1642030"/>
          </a:xfrm>
          <a:prstGeom prst="rect">
            <a:avLst/>
          </a:prstGeom>
          <a:ln>
            <a:noFill/>
          </a:ln>
          <a:effectLst>
            <a:softEdge rad="112500"/>
          </a:effectLst>
        </p:spPr>
      </p:pic>
      <p:sp>
        <p:nvSpPr>
          <p:cNvPr id="13" name="Rectangle 12"/>
          <p:cNvSpPr/>
          <p:nvPr/>
        </p:nvSpPr>
        <p:spPr>
          <a:xfrm>
            <a:off x="8866668" y="1709420"/>
            <a:ext cx="486030" cy="923330"/>
          </a:xfrm>
          <a:prstGeom prst="rect">
            <a:avLst/>
          </a:prstGeom>
        </p:spPr>
        <p:txBody>
          <a:bodyPr wrap="none">
            <a:spAutoFit/>
          </a:bodyPr>
          <a:lstStyle/>
          <a:p>
            <a:r>
              <a:rPr lang="en-US" sz="5400" smtClean="0">
                <a:effectLst>
                  <a:outerShdw blurRad="38100" dist="38100" dir="2700000" algn="tl">
                    <a:srgbClr val="000000">
                      <a:alpha val="43137"/>
                    </a:srgbClr>
                  </a:outerShdw>
                </a:effectLst>
                <a:latin typeface="Algerian" pitchFamily="82" charset="0"/>
              </a:rPr>
              <a:t>?</a:t>
            </a:r>
            <a:endParaRPr lang="en-US" sz="5400">
              <a:effectLst>
                <a:outerShdw blurRad="38100" dist="38100" dir="2700000" algn="tl">
                  <a:srgbClr val="000000">
                    <a:alpha val="43137"/>
                  </a:srgbClr>
                </a:outerShdw>
              </a:effectLst>
              <a:latin typeface="Algerian" pitchFamily="82" charset="0"/>
            </a:endParaRPr>
          </a:p>
        </p:txBody>
      </p:sp>
      <p:sp>
        <p:nvSpPr>
          <p:cNvPr id="14" name="Rectangle 13"/>
          <p:cNvSpPr/>
          <p:nvPr/>
        </p:nvSpPr>
        <p:spPr>
          <a:xfrm>
            <a:off x="3937439" y="1723271"/>
            <a:ext cx="486030" cy="923330"/>
          </a:xfrm>
          <a:prstGeom prst="rect">
            <a:avLst/>
          </a:prstGeom>
        </p:spPr>
        <p:txBody>
          <a:bodyPr wrap="none">
            <a:spAutoFit/>
          </a:bodyPr>
          <a:lstStyle/>
          <a:p>
            <a:r>
              <a:rPr lang="en-US" sz="5400" smtClean="0">
                <a:effectLst>
                  <a:outerShdw blurRad="38100" dist="38100" dir="2700000" algn="tl">
                    <a:srgbClr val="000000">
                      <a:alpha val="43137"/>
                    </a:srgbClr>
                  </a:outerShdw>
                </a:effectLst>
                <a:latin typeface="Algerian" pitchFamily="82" charset="0"/>
              </a:rPr>
              <a:t>?</a:t>
            </a:r>
            <a:endParaRPr lang="en-US" sz="5400">
              <a:effectLst>
                <a:outerShdw blurRad="38100" dist="38100" dir="2700000" algn="tl">
                  <a:srgbClr val="000000">
                    <a:alpha val="43137"/>
                  </a:srgbClr>
                </a:outerShdw>
              </a:effectLst>
              <a:latin typeface="Algerian" pitchFamily="82" charset="0"/>
            </a:endParaRPr>
          </a:p>
        </p:txBody>
      </p:sp>
      <p:grpSp>
        <p:nvGrpSpPr>
          <p:cNvPr id="7" name="Group 58"/>
          <p:cNvGrpSpPr/>
          <p:nvPr/>
        </p:nvGrpSpPr>
        <p:grpSpPr>
          <a:xfrm rot="5400000">
            <a:off x="5695893" y="3921947"/>
            <a:ext cx="3959702" cy="780658"/>
            <a:chOff x="4714876" y="4708657"/>
            <a:chExt cx="3959702" cy="720607"/>
          </a:xfrm>
        </p:grpSpPr>
        <p:sp>
          <p:nvSpPr>
            <p:cNvPr id="60" name="Rounded Rectangle 59"/>
            <p:cNvSpPr/>
            <p:nvPr/>
          </p:nvSpPr>
          <p:spPr>
            <a:xfrm>
              <a:off x="471487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61" name="Rounded Rectangle 60"/>
            <p:cNvSpPr/>
            <p:nvPr/>
          </p:nvSpPr>
          <p:spPr>
            <a:xfrm>
              <a:off x="542925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62" name="Straight Arrow Connector 61"/>
            <p:cNvCxnSpPr>
              <a:stCxn id="60" idx="3"/>
              <a:endCxn id="61" idx="1"/>
            </p:cNvCxnSpPr>
            <p:nvPr/>
          </p:nvCxnSpPr>
          <p:spPr>
            <a:xfrm>
              <a:off x="5049122" y="4857760"/>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63" name="Rounded Rectangle 62"/>
            <p:cNvSpPr/>
            <p:nvPr/>
          </p:nvSpPr>
          <p:spPr>
            <a:xfrm>
              <a:off x="6143636"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64" name="Straight Arrow Connector 63"/>
            <p:cNvCxnSpPr>
              <a:endCxn id="63" idx="1"/>
            </p:cNvCxnSpPr>
            <p:nvPr/>
          </p:nvCxnSpPr>
          <p:spPr>
            <a:xfrm>
              <a:off x="5763502" y="4857760"/>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65" name="Rounded Rectangle 64"/>
            <p:cNvSpPr/>
            <p:nvPr/>
          </p:nvSpPr>
          <p:spPr>
            <a:xfrm>
              <a:off x="5428521" y="5143512"/>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66" name="Rounded Rectangle 65"/>
            <p:cNvSpPr/>
            <p:nvPr/>
          </p:nvSpPr>
          <p:spPr>
            <a:xfrm>
              <a:off x="6142901" y="5143512"/>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67" name="Straight Arrow Connector 66"/>
            <p:cNvCxnSpPr>
              <a:stCxn id="65" idx="3"/>
              <a:endCxn id="66" idx="1"/>
            </p:cNvCxnSpPr>
            <p:nvPr/>
          </p:nvCxnSpPr>
          <p:spPr>
            <a:xfrm>
              <a:off x="5762767" y="5286388"/>
              <a:ext cx="380134"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68" name="Rounded Rectangle 67"/>
            <p:cNvSpPr/>
            <p:nvPr/>
          </p:nvSpPr>
          <p:spPr>
            <a:xfrm>
              <a:off x="6877920" y="4714884"/>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69" name="Straight Arrow Connector 68"/>
            <p:cNvCxnSpPr>
              <a:endCxn id="68" idx="1"/>
            </p:cNvCxnSpPr>
            <p:nvPr/>
          </p:nvCxnSpPr>
          <p:spPr>
            <a:xfrm>
              <a:off x="6477882" y="4857760"/>
              <a:ext cx="400038"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70" name="Rounded Rectangle 69"/>
            <p:cNvSpPr/>
            <p:nvPr/>
          </p:nvSpPr>
          <p:spPr>
            <a:xfrm>
              <a:off x="7599174" y="4708657"/>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71" name="Straight Arrow Connector 70"/>
            <p:cNvCxnSpPr>
              <a:endCxn id="70" idx="1"/>
            </p:cNvCxnSpPr>
            <p:nvPr/>
          </p:nvCxnSpPr>
          <p:spPr>
            <a:xfrm>
              <a:off x="7222874" y="4851533"/>
              <a:ext cx="376300"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sp>
          <p:nvSpPr>
            <p:cNvPr id="72" name="Rounded Rectangle 71"/>
            <p:cNvSpPr/>
            <p:nvPr/>
          </p:nvSpPr>
          <p:spPr>
            <a:xfrm>
              <a:off x="8340332" y="4708657"/>
              <a:ext cx="334246" cy="285752"/>
            </a:xfrm>
            <a:prstGeom prst="roundRect">
              <a:avLst>
                <a:gd name="adj" fmla="val 10000"/>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73" name="Straight Arrow Connector 72"/>
            <p:cNvCxnSpPr>
              <a:endCxn id="72" idx="1"/>
            </p:cNvCxnSpPr>
            <p:nvPr/>
          </p:nvCxnSpPr>
          <p:spPr>
            <a:xfrm>
              <a:off x="7937254" y="4851533"/>
              <a:ext cx="403078" cy="158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cxnSp>
          <p:nvCxnSpPr>
            <p:cNvPr id="74" name="Straight Arrow Connector 73"/>
            <p:cNvCxnSpPr>
              <a:stCxn id="66" idx="3"/>
              <a:endCxn id="68" idx="1"/>
            </p:cNvCxnSpPr>
            <p:nvPr/>
          </p:nvCxnSpPr>
          <p:spPr>
            <a:xfrm flipV="1">
              <a:off x="6477147" y="4857760"/>
              <a:ext cx="400773" cy="428628"/>
            </a:xfrm>
            <a:prstGeom prst="straightConnector1">
              <a:avLst/>
            </a:prstGeom>
            <a:noFill/>
            <a:ln w="25400" cap="flat" cmpd="sng" algn="ctr">
              <a:solidFill>
                <a:sysClr val="windowText" lastClr="000000"/>
              </a:solidFill>
              <a:prstDash val="solid"/>
              <a:headEnd type="none"/>
              <a:tailEnd type="triangle"/>
            </a:ln>
            <a:effectLst>
              <a:outerShdw blurRad="40000" dist="20000" dir="5400000" rotWithShape="0">
                <a:srgbClr val="000000">
                  <a:alpha val="38000"/>
                </a:srgbClr>
              </a:outerShdw>
            </a:effectLst>
          </p:spPr>
        </p:cxnSp>
      </p:grpSp>
      <p:grpSp>
        <p:nvGrpSpPr>
          <p:cNvPr id="8" name="Group 74"/>
          <p:cNvGrpSpPr/>
          <p:nvPr/>
        </p:nvGrpSpPr>
        <p:grpSpPr>
          <a:xfrm rot="5400000">
            <a:off x="378018" y="3550609"/>
            <a:ext cx="2500330" cy="1238259"/>
            <a:chOff x="1071538" y="4286256"/>
            <a:chExt cx="2500330" cy="1143008"/>
          </a:xfrm>
        </p:grpSpPr>
        <p:sp>
          <p:nvSpPr>
            <p:cNvPr id="76" name="Rounded Rectangle 75"/>
            <p:cNvSpPr/>
            <p:nvPr/>
          </p:nvSpPr>
          <p:spPr>
            <a:xfrm>
              <a:off x="1071538" y="4286256"/>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77" name="Rounded Rectangle 76"/>
            <p:cNvSpPr/>
            <p:nvPr/>
          </p:nvSpPr>
          <p:spPr>
            <a:xfrm>
              <a:off x="1071538"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78" name="Rounded Rectangle 77"/>
            <p:cNvSpPr/>
            <p:nvPr/>
          </p:nvSpPr>
          <p:spPr>
            <a:xfrm>
              <a:off x="1785918" y="4500570"/>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79" name="Rounded Rectangle 78"/>
            <p:cNvSpPr/>
            <p:nvPr/>
          </p:nvSpPr>
          <p:spPr>
            <a:xfrm>
              <a:off x="1785918" y="4929198"/>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80" name="Rounded Rectangle 79"/>
            <p:cNvSpPr/>
            <p:nvPr/>
          </p:nvSpPr>
          <p:spPr>
            <a:xfrm>
              <a:off x="2500298"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sp>
          <p:nvSpPr>
            <p:cNvPr id="81" name="Rounded Rectangle 80"/>
            <p:cNvSpPr/>
            <p:nvPr/>
          </p:nvSpPr>
          <p:spPr>
            <a:xfrm>
              <a:off x="3237622" y="4714884"/>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82" name="Straight Arrow Connector 81"/>
            <p:cNvCxnSpPr>
              <a:stCxn id="76" idx="3"/>
              <a:endCxn id="78" idx="1"/>
            </p:cNvCxnSpPr>
            <p:nvPr/>
          </p:nvCxnSpPr>
          <p:spPr>
            <a:xfrm>
              <a:off x="1405784" y="4429132"/>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83" name="Straight Arrow Connector 82"/>
            <p:cNvCxnSpPr>
              <a:stCxn id="77" idx="3"/>
              <a:endCxn id="79" idx="1"/>
            </p:cNvCxnSpPr>
            <p:nvPr/>
          </p:nvCxnSpPr>
          <p:spPr>
            <a:xfrm>
              <a:off x="1405784" y="4857760"/>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84" name="Straight Arrow Connector 83"/>
            <p:cNvCxnSpPr>
              <a:stCxn id="78" idx="3"/>
              <a:endCxn id="80" idx="1"/>
            </p:cNvCxnSpPr>
            <p:nvPr/>
          </p:nvCxnSpPr>
          <p:spPr>
            <a:xfrm>
              <a:off x="2120164" y="4643446"/>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85" name="Straight Arrow Connector 84"/>
            <p:cNvCxnSpPr>
              <a:stCxn id="79" idx="3"/>
              <a:endCxn id="80" idx="1"/>
            </p:cNvCxnSpPr>
            <p:nvPr/>
          </p:nvCxnSpPr>
          <p:spPr>
            <a:xfrm flipV="1">
              <a:off x="2120164" y="4857760"/>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cxnSp>
          <p:nvCxnSpPr>
            <p:cNvPr id="86" name="Straight Arrow Connector 85"/>
            <p:cNvCxnSpPr>
              <a:stCxn id="80" idx="3"/>
              <a:endCxn id="81" idx="1"/>
            </p:cNvCxnSpPr>
            <p:nvPr/>
          </p:nvCxnSpPr>
          <p:spPr>
            <a:xfrm>
              <a:off x="2834544" y="4857760"/>
              <a:ext cx="403078" cy="1588"/>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sp>
          <p:nvSpPr>
            <p:cNvPr id="87" name="Rounded Rectangle 86"/>
            <p:cNvSpPr/>
            <p:nvPr/>
          </p:nvSpPr>
          <p:spPr>
            <a:xfrm>
              <a:off x="1071538" y="5143512"/>
              <a:ext cx="334246" cy="285752"/>
            </a:xfrm>
            <a:prstGeom prst="roundRect">
              <a:avLst>
                <a:gd name="adj" fmla="val 10000"/>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 lastClr="FFFFFF"/>
                </a:solidFill>
                <a:effectLst/>
                <a:uLnTx/>
                <a:uFillTx/>
                <a:latin typeface="Calibri"/>
                <a:ea typeface="+mn-ea"/>
                <a:cs typeface="+mn-cs"/>
              </a:endParaRPr>
            </a:p>
          </p:txBody>
        </p:sp>
        <p:cxnSp>
          <p:nvCxnSpPr>
            <p:cNvPr id="88" name="Straight Arrow Connector 87"/>
            <p:cNvCxnSpPr>
              <a:stCxn id="87" idx="3"/>
              <a:endCxn id="79" idx="1"/>
            </p:cNvCxnSpPr>
            <p:nvPr/>
          </p:nvCxnSpPr>
          <p:spPr>
            <a:xfrm flipV="1">
              <a:off x="1405784" y="5072074"/>
              <a:ext cx="380134" cy="214314"/>
            </a:xfrm>
            <a:prstGeom prst="straightConnector1">
              <a:avLst/>
            </a:prstGeom>
            <a:noFill/>
            <a:ln w="25400" cap="flat" cmpd="sng" algn="ctr">
              <a:solidFill>
                <a:sysClr val="windowText" lastClr="000000"/>
              </a:solidFill>
              <a:prstDash val="solid"/>
              <a:headEnd type="none" w="med" len="med"/>
              <a:tailEnd type="triangle" w="med" len="med"/>
            </a:ln>
            <a:effectLst>
              <a:outerShdw blurRad="40000" dist="20000" dir="5400000" rotWithShape="0">
                <a:srgbClr val="000000">
                  <a:alpha val="38000"/>
                </a:srgbClr>
              </a:outerShdw>
            </a:effectLst>
          </p:spPr>
        </p:cxnSp>
      </p:grpSp>
      <p:sp>
        <p:nvSpPr>
          <p:cNvPr id="89" name="TextBox 88"/>
          <p:cNvSpPr txBox="1"/>
          <p:nvPr/>
        </p:nvSpPr>
        <p:spPr>
          <a:xfrm>
            <a:off x="2924775" y="3063998"/>
            <a:ext cx="3588400" cy="3416320"/>
          </a:xfrm>
          <a:prstGeom prst="rect">
            <a:avLst/>
          </a:prstGeom>
          <a:noFill/>
        </p:spPr>
        <p:txBody>
          <a:bodyPr wrap="square" rtlCol="0">
            <a:spAutoFit/>
          </a:bodyPr>
          <a:lstStyle/>
          <a:p>
            <a:r>
              <a:rPr lang="en-US" b="1" dirty="0" smtClean="0"/>
              <a:t>Identification</a:t>
            </a:r>
            <a:r>
              <a:rPr lang="en-US" dirty="0" smtClean="0"/>
              <a:t> of </a:t>
            </a:r>
          </a:p>
          <a:p>
            <a:pPr marL="285750" indent="-285750">
              <a:buFont typeface="Arial" pitchFamily="34" charset="0"/>
              <a:buChar char="•"/>
            </a:pPr>
            <a:r>
              <a:rPr lang="en-US" dirty="0" smtClean="0"/>
              <a:t>critical components</a:t>
            </a:r>
          </a:p>
          <a:p>
            <a:pPr marL="285750" indent="-285750">
              <a:buFont typeface="Arial" pitchFamily="34" charset="0"/>
              <a:buChar char="•"/>
            </a:pPr>
            <a:r>
              <a:rPr lang="en-US" dirty="0" smtClean="0"/>
              <a:t>critical steps</a:t>
            </a:r>
          </a:p>
          <a:p>
            <a:pPr marL="285750" indent="-285750">
              <a:buFont typeface="Arial" pitchFamily="34" charset="0"/>
              <a:buChar char="•"/>
            </a:pPr>
            <a:r>
              <a:rPr lang="en-US" dirty="0" smtClean="0"/>
              <a:t>uncorrectable design areas</a:t>
            </a:r>
          </a:p>
          <a:p>
            <a:endParaRPr lang="en-US" dirty="0" smtClean="0"/>
          </a:p>
          <a:p>
            <a:r>
              <a:rPr lang="en-US" b="1" dirty="0" smtClean="0"/>
              <a:t>Feed results into</a:t>
            </a:r>
          </a:p>
          <a:p>
            <a:pPr marL="285750" indent="-285750">
              <a:buFont typeface="Arial" pitchFamily="34" charset="0"/>
              <a:buChar char="•"/>
            </a:pPr>
            <a:r>
              <a:rPr lang="en-US" dirty="0" smtClean="0"/>
              <a:t>Design</a:t>
            </a:r>
          </a:p>
          <a:p>
            <a:pPr marL="285750" indent="-285750">
              <a:buFont typeface="Arial" pitchFamily="34" charset="0"/>
              <a:buChar char="•"/>
            </a:pPr>
            <a:r>
              <a:rPr lang="en-US" dirty="0" smtClean="0"/>
              <a:t>Quality management procedures</a:t>
            </a:r>
          </a:p>
          <a:p>
            <a:pPr marL="285750" indent="-285750">
              <a:buFont typeface="Arial" pitchFamily="34" charset="0"/>
              <a:buChar char="•"/>
            </a:pPr>
            <a:r>
              <a:rPr lang="en-US" dirty="0" smtClean="0"/>
              <a:t>Suppliers audit</a:t>
            </a:r>
          </a:p>
          <a:p>
            <a:pPr marL="285750" indent="-285750">
              <a:buFont typeface="Arial" pitchFamily="34" charset="0"/>
              <a:buChar char="•"/>
            </a:pPr>
            <a:endParaRPr lang="en-US" dirty="0"/>
          </a:p>
          <a:p>
            <a:r>
              <a:rPr lang="en-US" b="1" dirty="0" smtClean="0"/>
              <a:t>Considering related decisions</a:t>
            </a:r>
          </a:p>
          <a:p>
            <a:pPr marL="285750" indent="-285750">
              <a:buFont typeface="Arial" pitchFamily="34" charset="0"/>
              <a:buChar char="•"/>
            </a:pPr>
            <a:endParaRPr lang="en-US" dirty="0"/>
          </a:p>
        </p:txBody>
      </p:sp>
    </p:spTree>
    <p:extLst>
      <p:ext uri="{BB962C8B-B14F-4D97-AF65-F5344CB8AC3E}">
        <p14:creationId xmlns:p14="http://schemas.microsoft.com/office/powerpoint/2010/main" val="18495213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45998" y="1844824"/>
            <a:ext cx="1908104"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r>
              <a:rPr lang="fr-FR" b="1" dirty="0" err="1" smtClean="0"/>
              <a:t>Which</a:t>
            </a:r>
            <a:r>
              <a:rPr lang="fr-FR" b="1" dirty="0" smtClean="0"/>
              <a:t> </a:t>
            </a:r>
            <a:r>
              <a:rPr lang="fr-FR" b="1" dirty="0" err="1" smtClean="0"/>
              <a:t>kind</a:t>
            </a:r>
            <a:r>
              <a:rPr lang="fr-FR" b="1" dirty="0" smtClean="0"/>
              <a:t> of </a:t>
            </a:r>
            <a:r>
              <a:rPr lang="fr-FR" b="1" dirty="0" err="1" smtClean="0"/>
              <a:t>problem</a:t>
            </a:r>
            <a:r>
              <a:rPr lang="fr-FR" b="1" dirty="0" smtClean="0"/>
              <a:t> </a:t>
            </a:r>
            <a:r>
              <a:rPr lang="fr-FR" b="1" dirty="0" err="1" smtClean="0"/>
              <a:t>can</a:t>
            </a:r>
            <a:r>
              <a:rPr lang="fr-FR" b="1" dirty="0" smtClean="0"/>
              <a:t> </a:t>
            </a:r>
            <a:r>
              <a:rPr lang="fr-FR" b="1" dirty="0" err="1" smtClean="0"/>
              <a:t>be</a:t>
            </a:r>
            <a:r>
              <a:rPr lang="fr-FR" b="1" dirty="0" smtClean="0"/>
              <a:t> </a:t>
            </a:r>
            <a:r>
              <a:rPr lang="fr-FR" b="1" dirty="0" err="1" smtClean="0"/>
              <a:t>solved</a:t>
            </a:r>
            <a:r>
              <a:rPr lang="fr-FR" b="1" dirty="0" smtClean="0"/>
              <a:t> ?</a:t>
            </a:r>
            <a:endParaRPr lang="fr-FR" b="1" dirty="0"/>
          </a:p>
        </p:txBody>
      </p:sp>
      <p:pic>
        <p:nvPicPr>
          <p:cNvPr id="7171" name="Picture 3" descr="C:\Data\Olivier\INRA\Projects\SafeFoodPack_design\CIFRE\CIFRE_concepts_v4.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966" t="10504" b="54351"/>
          <a:stretch/>
        </p:blipFill>
        <p:spPr bwMode="auto">
          <a:xfrm>
            <a:off x="2338552" y="1772816"/>
            <a:ext cx="7567448" cy="47976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1650009"/>
            <a:ext cx="848544" cy="842887"/>
          </a:xfrm>
          <a:prstGeom prst="rect">
            <a:avLst/>
          </a:prstGeom>
          <a:noFill/>
          <a:ln w="9525">
            <a:noFill/>
            <a:miter lim="800000"/>
            <a:headEnd/>
            <a:tailEnd/>
          </a:ln>
          <a:effectLst>
            <a:outerShdw blurRad="76200" dir="18900000" sy="23000" kx="-1200000" algn="bl" rotWithShape="0">
              <a:prstClr val="black">
                <a:alpha val="20000"/>
              </a:prstClr>
            </a:outerShdw>
            <a:softEdge rad="31750"/>
          </a:effectLst>
        </p:spPr>
      </p:pic>
    </p:spTree>
    <p:extLst>
      <p:ext uri="{BB962C8B-B14F-4D97-AF65-F5344CB8AC3E}">
        <p14:creationId xmlns:p14="http://schemas.microsoft.com/office/powerpoint/2010/main" val="3675498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2" y="44624"/>
            <a:ext cx="8706172" cy="576064"/>
          </a:xfrm>
        </p:spPr>
        <p:txBody>
          <a:bodyPr>
            <a:noAutofit/>
          </a:bodyPr>
          <a:lstStyle/>
          <a:p>
            <a:pPr algn="l"/>
            <a:r>
              <a:rPr lang="en-US" sz="3600" b="1" dirty="0" smtClean="0"/>
              <a:t>COMPLEX EXAMPLE OF COMBINED EFFECTS</a:t>
            </a:r>
            <a:endParaRPr lang="en-US" dirty="0"/>
          </a:p>
        </p:txBody>
      </p:sp>
      <p:pic>
        <p:nvPicPr>
          <p:cNvPr id="90" name="Picture 28"/>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88886" y="5841739"/>
            <a:ext cx="1883446" cy="848330"/>
          </a:xfrm>
          <a:prstGeom prst="rect">
            <a:avLst/>
          </a:prstGeom>
          <a:noFill/>
          <a:ln w="9525">
            <a:noFill/>
            <a:miter lim="800000"/>
            <a:headEnd/>
            <a:tailEnd/>
          </a:ln>
          <a:effectLst/>
        </p:spPr>
      </p:pic>
      <p:pic>
        <p:nvPicPr>
          <p:cNvPr id="91"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49581" y="2273055"/>
            <a:ext cx="8936922" cy="4214842"/>
          </a:xfrm>
          <a:prstGeom prst="rect">
            <a:avLst/>
          </a:prstGeom>
          <a:noFill/>
          <a:ln w="9525">
            <a:noFill/>
            <a:miter lim="800000"/>
            <a:headEnd/>
            <a:tailEnd/>
          </a:ln>
          <a:effectLst/>
        </p:spPr>
      </p:pic>
      <p:sp>
        <p:nvSpPr>
          <p:cNvPr id="92" name="Rectangle 91"/>
          <p:cNvSpPr/>
          <p:nvPr/>
        </p:nvSpPr>
        <p:spPr>
          <a:xfrm>
            <a:off x="1523054" y="5904251"/>
            <a:ext cx="857256" cy="214314"/>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93" name="Rectangle 92"/>
          <p:cNvSpPr/>
          <p:nvPr/>
        </p:nvSpPr>
        <p:spPr>
          <a:xfrm>
            <a:off x="4948254" y="3786221"/>
            <a:ext cx="671353" cy="214314"/>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94" name="Rectangle 93"/>
          <p:cNvSpPr/>
          <p:nvPr/>
        </p:nvSpPr>
        <p:spPr>
          <a:xfrm>
            <a:off x="3346406" y="3773253"/>
            <a:ext cx="857256" cy="214314"/>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95" name="Rectangle 94"/>
          <p:cNvSpPr/>
          <p:nvPr/>
        </p:nvSpPr>
        <p:spPr>
          <a:xfrm>
            <a:off x="631762" y="5844955"/>
            <a:ext cx="857256" cy="214314"/>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96" name="Group 95"/>
          <p:cNvGrpSpPr/>
          <p:nvPr/>
        </p:nvGrpSpPr>
        <p:grpSpPr>
          <a:xfrm>
            <a:off x="3582002" y="3771047"/>
            <a:ext cx="693098" cy="530817"/>
            <a:chOff x="3214678" y="3311849"/>
            <a:chExt cx="919390" cy="688655"/>
          </a:xfrm>
          <a:effectLst>
            <a:glow rad="228600">
              <a:srgbClr val="483737">
                <a:satMod val="175000"/>
                <a:alpha val="40000"/>
              </a:srgbClr>
            </a:glow>
          </a:effectLst>
        </p:grpSpPr>
        <p:sp>
          <p:nvSpPr>
            <p:cNvPr id="97" name="Oval 96"/>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98" name="Group 49"/>
            <p:cNvGrpSpPr/>
            <p:nvPr/>
          </p:nvGrpSpPr>
          <p:grpSpPr>
            <a:xfrm>
              <a:off x="3214678" y="3311849"/>
              <a:ext cx="919390" cy="688655"/>
              <a:chOff x="3214678" y="3311849"/>
              <a:chExt cx="919390" cy="688655"/>
            </a:xfrm>
          </p:grpSpPr>
          <p:sp>
            <p:nvSpPr>
              <p:cNvPr id="99" name="Pie 98"/>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00" name="Picture 21" descr="http://t0.gstatic.com/images?q=tbn:ANd9GcTOwb76VKJ4CVLlruBOjuPwPLOgFke-g7_c6fMJY1A8cNE-BvegdA"/>
              <p:cNvPicPr>
                <a:picLocks noChangeAspect="1" noChangeArrowheads="1"/>
              </p:cNvPicPr>
              <p:nvPr/>
            </p:nvPicPr>
            <p:blipFill>
              <a:blip r:embed="rId4"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sp>
        <p:nvSpPr>
          <p:cNvPr id="101" name="Right Arrow 100"/>
          <p:cNvSpPr/>
          <p:nvPr/>
        </p:nvSpPr>
        <p:spPr>
          <a:xfrm>
            <a:off x="423333" y="1605829"/>
            <a:ext cx="7929618" cy="428628"/>
          </a:xfrm>
          <a:prstGeom prst="rightArrow">
            <a:avLst/>
          </a:prstGeom>
          <a:gradFill rotWithShape="1">
            <a:gsLst>
              <a:gs pos="0">
                <a:srgbClr val="916F6F">
                  <a:tint val="1000"/>
                  <a:satMod val="255000"/>
                </a:srgbClr>
              </a:gs>
              <a:gs pos="55000">
                <a:srgbClr val="916F6F">
                  <a:tint val="12000"/>
                  <a:satMod val="255000"/>
                </a:srgbClr>
              </a:gs>
              <a:gs pos="100000">
                <a:srgbClr val="916F6F">
                  <a:tint val="45000"/>
                  <a:satMod val="250000"/>
                </a:srgbClr>
              </a:gs>
            </a:gsLst>
            <a:path path="circle">
              <a:fillToRect l="-40000" t="-90000" r="140000" b="190000"/>
            </a:path>
          </a:gradFill>
          <a:ln w="9525" cap="flat" cmpd="sng" algn="ctr">
            <a:solidFill>
              <a:srgbClr val="916F6F"/>
            </a:solidFill>
            <a:prstDash val="solid"/>
          </a:ln>
          <a:effectLst>
            <a:outerShdw blurRad="515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latin typeface="Georgia"/>
              <a:ea typeface="+mn-ea"/>
              <a:cs typeface="+mn-cs"/>
            </a:endParaRPr>
          </a:p>
        </p:txBody>
      </p:sp>
      <p:cxnSp>
        <p:nvCxnSpPr>
          <p:cNvPr id="102" name="Straight Connector 101"/>
          <p:cNvCxnSpPr/>
          <p:nvPr/>
        </p:nvCxnSpPr>
        <p:spPr>
          <a:xfrm rot="5400000">
            <a:off x="1489812" y="1819746"/>
            <a:ext cx="571504" cy="1588"/>
          </a:xfrm>
          <a:prstGeom prst="line">
            <a:avLst/>
          </a:prstGeom>
          <a:noFill/>
          <a:ln w="38100" cap="flat" cmpd="sng" algn="ctr">
            <a:solidFill>
              <a:srgbClr val="483737"/>
            </a:solidFill>
            <a:prstDash val="solid"/>
          </a:ln>
          <a:effectLst/>
        </p:spPr>
      </p:cxnSp>
      <p:cxnSp>
        <p:nvCxnSpPr>
          <p:cNvPr id="103" name="Straight Connector 102"/>
          <p:cNvCxnSpPr/>
          <p:nvPr/>
        </p:nvCxnSpPr>
        <p:spPr>
          <a:xfrm rot="5400000">
            <a:off x="4168340" y="1819746"/>
            <a:ext cx="571504" cy="1588"/>
          </a:xfrm>
          <a:prstGeom prst="line">
            <a:avLst/>
          </a:prstGeom>
          <a:noFill/>
          <a:ln w="38100" cap="flat" cmpd="sng" algn="ctr">
            <a:solidFill>
              <a:srgbClr val="483737"/>
            </a:solidFill>
            <a:prstDash val="solid"/>
          </a:ln>
          <a:effectLst/>
        </p:spPr>
      </p:cxnSp>
      <p:cxnSp>
        <p:nvCxnSpPr>
          <p:cNvPr id="104" name="Straight Connector 9"/>
          <p:cNvCxnSpPr/>
          <p:nvPr/>
        </p:nvCxnSpPr>
        <p:spPr>
          <a:xfrm rot="5400000">
            <a:off x="6846868" y="1819746"/>
            <a:ext cx="571504" cy="1588"/>
          </a:xfrm>
          <a:prstGeom prst="line">
            <a:avLst/>
          </a:prstGeom>
          <a:noFill/>
          <a:ln w="38100" cap="flat" cmpd="sng" algn="ctr">
            <a:solidFill>
              <a:srgbClr val="483737"/>
            </a:solidFill>
            <a:prstDash val="solid"/>
          </a:ln>
          <a:effectLst/>
        </p:spPr>
      </p:cxnSp>
      <p:sp>
        <p:nvSpPr>
          <p:cNvPr id="105" name="TextBox 104"/>
          <p:cNvSpPr txBox="1"/>
          <p:nvPr/>
        </p:nvSpPr>
        <p:spPr>
          <a:xfrm>
            <a:off x="1489018" y="2046599"/>
            <a:ext cx="5950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200</a:t>
            </a:r>
            <a:endParaRPr kumimoji="0" lang="fr-FR" sz="1800" b="0" i="0" u="none" strike="noStrike" kern="0" cap="none" spc="0" normalizeH="0" baseline="0" noProof="0" dirty="0">
              <a:ln>
                <a:noFill/>
              </a:ln>
              <a:solidFill>
                <a:sysClr val="windowText" lastClr="000000"/>
              </a:solidFill>
              <a:effectLst/>
              <a:uLnTx/>
              <a:uFillTx/>
            </a:endParaRPr>
          </a:p>
        </p:txBody>
      </p:sp>
      <p:sp>
        <p:nvSpPr>
          <p:cNvPr id="106" name="TextBox 105"/>
          <p:cNvSpPr txBox="1"/>
          <p:nvPr/>
        </p:nvSpPr>
        <p:spPr>
          <a:xfrm>
            <a:off x="4180131" y="2046599"/>
            <a:ext cx="5741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350</a:t>
            </a:r>
            <a:endParaRPr kumimoji="0" lang="fr-FR" sz="1800" b="0" i="0" u="none" strike="noStrike" kern="0" cap="none" spc="0" normalizeH="0" baseline="0" noProof="0" dirty="0">
              <a:ln>
                <a:noFill/>
              </a:ln>
              <a:solidFill>
                <a:sysClr val="windowText" lastClr="000000"/>
              </a:solidFill>
              <a:effectLst/>
              <a:uLnTx/>
              <a:uFillTx/>
            </a:endParaRPr>
          </a:p>
        </p:txBody>
      </p:sp>
      <p:sp>
        <p:nvSpPr>
          <p:cNvPr id="107" name="TextBox 106"/>
          <p:cNvSpPr txBox="1"/>
          <p:nvPr/>
        </p:nvSpPr>
        <p:spPr>
          <a:xfrm>
            <a:off x="6844176" y="2046599"/>
            <a:ext cx="5966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600</a:t>
            </a:r>
            <a:endParaRPr kumimoji="0" lang="fr-FR" sz="1800" b="0" i="0" u="none" strike="noStrike" kern="0" cap="none" spc="0" normalizeH="0" baseline="0" noProof="0" dirty="0">
              <a:ln>
                <a:noFill/>
              </a:ln>
              <a:solidFill>
                <a:sysClr val="windowText" lastClr="000000"/>
              </a:solidFill>
              <a:effectLst/>
              <a:uLnTx/>
              <a:uFillTx/>
            </a:endParaRPr>
          </a:p>
        </p:txBody>
      </p:sp>
      <p:sp>
        <p:nvSpPr>
          <p:cNvPr id="108" name="TextBox 107"/>
          <p:cNvSpPr txBox="1"/>
          <p:nvPr/>
        </p:nvSpPr>
        <p:spPr>
          <a:xfrm>
            <a:off x="8256347" y="1605829"/>
            <a:ext cx="13051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 M (g/mol)</a:t>
            </a:r>
            <a:endParaRPr kumimoji="0" lang="fr-FR" sz="1800" b="0" i="0" u="none" strike="noStrike" kern="0" cap="none" spc="0" normalizeH="0" baseline="0" noProof="0" dirty="0">
              <a:ln>
                <a:noFill/>
              </a:ln>
              <a:solidFill>
                <a:sysClr val="windowText" lastClr="000000"/>
              </a:solidFill>
              <a:effectLst/>
              <a:uLnTx/>
              <a:uFillTx/>
            </a:endParaRPr>
          </a:p>
        </p:txBody>
      </p:sp>
      <p:pic>
        <p:nvPicPr>
          <p:cNvPr id="109" name="Picture 15" descr="http://t0.gstatic.com/images?q=tbn:ANd9GcRaEmPHNq7Gr7Tw84kLFghs5qV3fwGiA3UsrlvMJpZOXuQOvjdV"/>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846735" y="2320819"/>
            <a:ext cx="642942" cy="1095244"/>
          </a:xfrm>
          <a:prstGeom prst="rect">
            <a:avLst/>
          </a:prstGeom>
          <a:noFill/>
          <a:effectLst>
            <a:glow rad="228600">
              <a:srgbClr val="483737">
                <a:satMod val="175000"/>
                <a:alpha val="40000"/>
              </a:srgbClr>
            </a:glow>
            <a:outerShdw blurRad="76200" dir="18900000" sy="23000" kx="-1200000" algn="bl" rotWithShape="0">
              <a:prstClr val="black">
                <a:alpha val="20000"/>
              </a:prstClr>
            </a:outerShdw>
          </a:effectLst>
        </p:spPr>
      </p:pic>
      <p:pic>
        <p:nvPicPr>
          <p:cNvPr id="110" name="Picture 19" descr="http://t2.gstatic.com/images?q=tbn:ANd9GcToYl9RY0paFXmTNAATK_2zye4hwxFf5KJH--wZBSZ4lieD_nRn"/>
          <p:cNvPicPr>
            <a:picLocks noChangeAspect="1" noChangeArrowheads="1"/>
          </p:cNvPicPr>
          <p:nvPr/>
        </p:nvPicPr>
        <p:blipFill>
          <a:blip r:embed="rId6" cstate="print">
            <a:clrChange>
              <a:clrFrom>
                <a:srgbClr val="FDFEF9"/>
              </a:clrFrom>
              <a:clrTo>
                <a:srgbClr val="FDFEF9">
                  <a:alpha val="0"/>
                </a:srgbClr>
              </a:clrTo>
            </a:clrChange>
          </a:blip>
          <a:srcRect/>
          <a:stretch>
            <a:fillRect/>
          </a:stretch>
        </p:blipFill>
        <p:spPr bwMode="auto">
          <a:xfrm>
            <a:off x="2489150" y="2321241"/>
            <a:ext cx="766079" cy="1094400"/>
          </a:xfrm>
          <a:prstGeom prst="rect">
            <a:avLst/>
          </a:prstGeom>
          <a:noFill/>
          <a:effectLst>
            <a:glow rad="228600">
              <a:srgbClr val="483737">
                <a:satMod val="175000"/>
                <a:alpha val="40000"/>
              </a:srgbClr>
            </a:glow>
            <a:outerShdw blurRad="76200" dir="18900000" sy="23000" kx="-1200000" algn="bl" rotWithShape="0">
              <a:prstClr val="black">
                <a:alpha val="20000"/>
              </a:prstClr>
            </a:outerShdw>
          </a:effectLst>
        </p:spPr>
      </p:pic>
      <p:grpSp>
        <p:nvGrpSpPr>
          <p:cNvPr id="111" name="Group 110"/>
          <p:cNvGrpSpPr/>
          <p:nvPr/>
        </p:nvGrpSpPr>
        <p:grpSpPr>
          <a:xfrm>
            <a:off x="917514" y="3714571"/>
            <a:ext cx="693098" cy="530817"/>
            <a:chOff x="488056" y="3255373"/>
            <a:chExt cx="919390" cy="688655"/>
          </a:xfrm>
          <a:effectLst>
            <a:glow rad="228600">
              <a:srgbClr val="483737">
                <a:satMod val="175000"/>
                <a:alpha val="40000"/>
              </a:srgbClr>
            </a:glow>
          </a:effectLst>
        </p:grpSpPr>
        <p:sp>
          <p:nvSpPr>
            <p:cNvPr id="112" name="Oval 111"/>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13" name="Pie 112"/>
            <p:cNvSpPr/>
            <p:nvPr/>
          </p:nvSpPr>
          <p:spPr>
            <a:xfrm rot="16200000">
              <a:off x="670675"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14" name="Picture 21" descr="http://t0.gstatic.com/images?q=tbn:ANd9GcTOwb76VKJ4CVLlruBOjuPwPLOgFke-g7_c6fMJY1A8cNE-BvegdA"/>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115" name="Group 114"/>
          <p:cNvGrpSpPr/>
          <p:nvPr/>
        </p:nvGrpSpPr>
        <p:grpSpPr>
          <a:xfrm>
            <a:off x="7725406" y="3801798"/>
            <a:ext cx="693098" cy="530817"/>
            <a:chOff x="3214678" y="3311849"/>
            <a:chExt cx="919390" cy="688655"/>
          </a:xfrm>
          <a:effectLst>
            <a:glow rad="228600">
              <a:srgbClr val="483737">
                <a:satMod val="175000"/>
                <a:alpha val="40000"/>
              </a:srgbClr>
            </a:glow>
          </a:effectLst>
        </p:grpSpPr>
        <p:sp>
          <p:nvSpPr>
            <p:cNvPr id="116" name="Oval 115"/>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117" name="Group 49"/>
            <p:cNvGrpSpPr/>
            <p:nvPr/>
          </p:nvGrpSpPr>
          <p:grpSpPr>
            <a:xfrm>
              <a:off x="3214678" y="3311849"/>
              <a:ext cx="919390" cy="688655"/>
              <a:chOff x="3214678" y="3311849"/>
              <a:chExt cx="919390" cy="688655"/>
            </a:xfrm>
          </p:grpSpPr>
          <p:sp>
            <p:nvSpPr>
              <p:cNvPr id="118" name="Pie 117"/>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19" name="Picture 21" descr="http://t0.gstatic.com/images?q=tbn:ANd9GcTOwb76VKJ4CVLlruBOjuPwPLOgFke-g7_c6fMJY1A8cNE-BvegdA"/>
              <p:cNvPicPr>
                <a:picLocks noChangeAspect="1" noChangeArrowheads="1"/>
              </p:cNvPicPr>
              <p:nvPr/>
            </p:nvPicPr>
            <p:blipFill>
              <a:blip r:embed="rId4"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120" name="Group 119"/>
          <p:cNvGrpSpPr/>
          <p:nvPr/>
        </p:nvGrpSpPr>
        <p:grpSpPr>
          <a:xfrm>
            <a:off x="4703728" y="3745322"/>
            <a:ext cx="693098" cy="530817"/>
            <a:chOff x="488056" y="3255373"/>
            <a:chExt cx="919390" cy="688655"/>
          </a:xfrm>
          <a:effectLst>
            <a:glow rad="228600">
              <a:srgbClr val="483737">
                <a:satMod val="175000"/>
                <a:alpha val="40000"/>
              </a:srgbClr>
            </a:glow>
          </a:effectLst>
        </p:grpSpPr>
        <p:sp>
          <p:nvSpPr>
            <p:cNvPr id="121" name="Oval 120"/>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22" name="Pie 121"/>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23" name="Picture 21" descr="http://t0.gstatic.com/images?q=tbn:ANd9GcTOwb76VKJ4CVLlruBOjuPwPLOgFke-g7_c6fMJY1A8cNE-BvegdA"/>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cxnSp>
        <p:nvCxnSpPr>
          <p:cNvPr id="124" name="Straight Connector 123"/>
          <p:cNvCxnSpPr/>
          <p:nvPr/>
        </p:nvCxnSpPr>
        <p:spPr>
          <a:xfrm rot="16200000" flipH="1">
            <a:off x="5461953" y="3871785"/>
            <a:ext cx="268013" cy="1"/>
          </a:xfrm>
          <a:prstGeom prst="line">
            <a:avLst/>
          </a:prstGeom>
          <a:noFill/>
          <a:ln w="9525" cap="flat" cmpd="sng" algn="ctr">
            <a:solidFill>
              <a:srgbClr val="916F6F"/>
            </a:solidFill>
            <a:prstDash val="solid"/>
          </a:ln>
          <a:effectLst/>
        </p:spPr>
      </p:cxnSp>
      <p:sp>
        <p:nvSpPr>
          <p:cNvPr id="125" name="Rectangle 124"/>
          <p:cNvSpPr/>
          <p:nvPr/>
        </p:nvSpPr>
        <p:spPr>
          <a:xfrm>
            <a:off x="346042" y="5344889"/>
            <a:ext cx="1928794" cy="857256"/>
          </a:xfrm>
          <a:prstGeom prst="rect">
            <a:avLst/>
          </a:prstGeom>
          <a:solidFill>
            <a:sysClr val="window" lastClr="FFFFFF"/>
          </a:soli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126" name="Picture 23" descr="http://t2.gstatic.com/images?q=tbn:ANd9GcRhkbudrdNfWIxeljHVhwXd4nWADROrwfQKcrKUfCnVbfplfrlnnA"/>
          <p:cNvPicPr>
            <a:picLocks noChangeAspect="1" noChangeArrowheads="1"/>
          </p:cNvPicPr>
          <p:nvPr/>
        </p:nvPicPr>
        <p:blipFill>
          <a:blip r:embed="rId7" cstate="print">
            <a:clrChange>
              <a:clrFrom>
                <a:srgbClr val="FFFFFF"/>
              </a:clrFrom>
              <a:clrTo>
                <a:srgbClr val="FFFFFF">
                  <a:alpha val="0"/>
                </a:srgbClr>
              </a:clrTo>
            </a:clrChange>
          </a:blip>
          <a:srcRect l="16195" t="18227" r="6204" b="12517"/>
          <a:stretch>
            <a:fillRect/>
          </a:stretch>
        </p:blipFill>
        <p:spPr bwMode="auto">
          <a:xfrm flipH="1">
            <a:off x="1411288" y="5487765"/>
            <a:ext cx="720672" cy="643180"/>
          </a:xfrm>
          <a:prstGeom prst="rect">
            <a:avLst/>
          </a:prstGeom>
          <a:ln>
            <a:noFill/>
          </a:ln>
          <a:effectLst>
            <a:glow rad="228600">
              <a:srgbClr val="483737">
                <a:satMod val="175000"/>
                <a:alpha val="40000"/>
              </a:srgbClr>
            </a:glow>
            <a:outerShdw blurRad="292100" dist="139700" dir="2700000" algn="tl" rotWithShape="0">
              <a:srgbClr val="333333">
                <a:alpha val="65000"/>
              </a:srgbClr>
            </a:outerShdw>
          </a:effectLst>
        </p:spPr>
      </p:pic>
      <p:pic>
        <p:nvPicPr>
          <p:cNvPr id="127" name="Picture 23" descr="http://t2.gstatic.com/images?q=tbn:ANd9GcRhkbudrdNfWIxeljHVhwXd4nWADROrwfQKcrKUfCnVbfplfrlnnA"/>
          <p:cNvPicPr>
            <a:picLocks noChangeAspect="1" noChangeArrowheads="1"/>
          </p:cNvPicPr>
          <p:nvPr/>
        </p:nvPicPr>
        <p:blipFill>
          <a:blip r:embed="rId7" cstate="print">
            <a:clrChange>
              <a:clrFrom>
                <a:srgbClr val="FFFFFF"/>
              </a:clrFrom>
              <a:clrTo>
                <a:srgbClr val="FFFFFF">
                  <a:alpha val="0"/>
                </a:srgbClr>
              </a:clrTo>
            </a:clrChange>
          </a:blip>
          <a:srcRect l="16195" t="18227" r="6204" b="12517"/>
          <a:stretch>
            <a:fillRect/>
          </a:stretch>
        </p:blipFill>
        <p:spPr bwMode="auto">
          <a:xfrm>
            <a:off x="407243" y="5496650"/>
            <a:ext cx="720672" cy="643180"/>
          </a:xfrm>
          <a:prstGeom prst="rect">
            <a:avLst/>
          </a:prstGeom>
          <a:ln>
            <a:noFill/>
          </a:ln>
          <a:effectLst>
            <a:glow rad="228600">
              <a:srgbClr val="483737">
                <a:satMod val="175000"/>
                <a:alpha val="40000"/>
              </a:srgbClr>
            </a:glow>
            <a:outerShdw blurRad="292100" dist="139700" dir="2700000" algn="tl" rotWithShape="0">
              <a:srgbClr val="333333">
                <a:alpha val="65000"/>
              </a:srgbClr>
            </a:outerShdw>
          </a:effectLst>
        </p:spPr>
      </p:pic>
      <p:grpSp>
        <p:nvGrpSpPr>
          <p:cNvPr id="128" name="Group 127"/>
          <p:cNvGrpSpPr/>
          <p:nvPr/>
        </p:nvGrpSpPr>
        <p:grpSpPr>
          <a:xfrm>
            <a:off x="1420815" y="5273451"/>
            <a:ext cx="276225" cy="838201"/>
            <a:chOff x="1142976" y="5500702"/>
            <a:chExt cx="276225" cy="838201"/>
          </a:xfrm>
        </p:grpSpPr>
        <p:pic>
          <p:nvPicPr>
            <p:cNvPr id="129" name="Picture 27" descr="http://t3.gstatic.com/images?q=tbn:ANd9GcRLAcI3CVpakhTNy89OisO62NQufNhKnIhFkNSSJT339mjXgf4d"/>
            <p:cNvPicPr>
              <a:picLocks noChangeAspect="1" noChangeArrowheads="1"/>
            </p:cNvPicPr>
            <p:nvPr/>
          </p:nvPicPr>
          <p:blipFill>
            <a:blip r:embed="rId8"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130" name="Group 68"/>
            <p:cNvGrpSpPr/>
            <p:nvPr/>
          </p:nvGrpSpPr>
          <p:grpSpPr>
            <a:xfrm>
              <a:off x="1208434" y="5651622"/>
              <a:ext cx="142876" cy="597586"/>
              <a:chOff x="1578919" y="5617496"/>
              <a:chExt cx="142876" cy="597586"/>
            </a:xfrm>
          </p:grpSpPr>
          <p:sp>
            <p:nvSpPr>
              <p:cNvPr id="131" name="Oval 130"/>
              <p:cNvSpPr/>
              <p:nvPr/>
            </p:nvSpPr>
            <p:spPr>
              <a:xfrm>
                <a:off x="1578919"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132" name="Straight Connector 131"/>
              <p:cNvCxnSpPr>
                <a:stCxn id="131" idx="0"/>
              </p:cNvCxnSpPr>
              <p:nvPr/>
            </p:nvCxnSpPr>
            <p:spPr>
              <a:xfrm rot="5400000" flipH="1" flipV="1">
                <a:off x="1422605" y="5844454"/>
                <a:ext cx="455504" cy="1588"/>
              </a:xfrm>
              <a:prstGeom prst="line">
                <a:avLst/>
              </a:prstGeom>
              <a:noFill/>
              <a:ln w="57150" cap="flat" cmpd="sng" algn="ctr">
                <a:solidFill>
                  <a:srgbClr val="FF0000"/>
                </a:solidFill>
                <a:prstDash val="solid"/>
              </a:ln>
              <a:effectLst/>
            </p:spPr>
          </p:cxnSp>
        </p:grpSp>
      </p:grpSp>
      <p:grpSp>
        <p:nvGrpSpPr>
          <p:cNvPr id="133" name="Group 132"/>
          <p:cNvGrpSpPr/>
          <p:nvPr/>
        </p:nvGrpSpPr>
        <p:grpSpPr>
          <a:xfrm>
            <a:off x="842163" y="5282336"/>
            <a:ext cx="276225" cy="838201"/>
            <a:chOff x="2071670" y="5572140"/>
            <a:chExt cx="276225" cy="838201"/>
          </a:xfrm>
        </p:grpSpPr>
        <p:pic>
          <p:nvPicPr>
            <p:cNvPr id="134" name="Picture 27" descr="http://t3.gstatic.com/images?q=tbn:ANd9GcRLAcI3CVpakhTNy89OisO62NQufNhKnIhFkNSSJT339mjXgf4d"/>
            <p:cNvPicPr>
              <a:picLocks noChangeAspect="1" noChangeArrowheads="1"/>
            </p:cNvPicPr>
            <p:nvPr/>
          </p:nvPicPr>
          <p:blipFill>
            <a:blip r:embed="rId8"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135" name="Group 73"/>
            <p:cNvGrpSpPr/>
            <p:nvPr/>
          </p:nvGrpSpPr>
          <p:grpSpPr>
            <a:xfrm>
              <a:off x="2137128" y="5904854"/>
              <a:ext cx="142876" cy="415792"/>
              <a:chOff x="1578919" y="5799290"/>
              <a:chExt cx="142876" cy="415792"/>
            </a:xfrm>
          </p:grpSpPr>
          <p:sp>
            <p:nvSpPr>
              <p:cNvPr id="136" name="Oval 135"/>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137" name="Straight Connector 136"/>
              <p:cNvCxnSpPr>
                <a:stCxn id="136" idx="0"/>
              </p:cNvCxnSpPr>
              <p:nvPr/>
            </p:nvCxnSpPr>
            <p:spPr>
              <a:xfrm rot="16200000" flipV="1">
                <a:off x="1513653" y="5935502"/>
                <a:ext cx="272916" cy="492"/>
              </a:xfrm>
              <a:prstGeom prst="line">
                <a:avLst/>
              </a:prstGeom>
              <a:noFill/>
              <a:ln w="57150" cap="flat" cmpd="sng" algn="ctr">
                <a:solidFill>
                  <a:srgbClr val="EB920F"/>
                </a:solidFill>
                <a:prstDash val="solid"/>
              </a:ln>
              <a:effectLst/>
            </p:spPr>
          </p:cxnSp>
        </p:grpSp>
      </p:grpSp>
      <p:cxnSp>
        <p:nvCxnSpPr>
          <p:cNvPr id="138" name="Straight Connector 137"/>
          <p:cNvCxnSpPr/>
          <p:nvPr/>
        </p:nvCxnSpPr>
        <p:spPr>
          <a:xfrm rot="16200000" flipH="1">
            <a:off x="808166" y="6174462"/>
            <a:ext cx="180000" cy="1"/>
          </a:xfrm>
          <a:prstGeom prst="line">
            <a:avLst/>
          </a:prstGeom>
          <a:noFill/>
          <a:ln w="9525" cap="flat" cmpd="sng" algn="ctr">
            <a:solidFill>
              <a:srgbClr val="916F6F"/>
            </a:solidFill>
            <a:prstDash val="solid"/>
          </a:ln>
          <a:effectLst/>
        </p:spPr>
      </p:cxnSp>
      <p:cxnSp>
        <p:nvCxnSpPr>
          <p:cNvPr id="139" name="Straight Connector 138"/>
          <p:cNvCxnSpPr/>
          <p:nvPr/>
        </p:nvCxnSpPr>
        <p:spPr>
          <a:xfrm rot="16200000" flipH="1">
            <a:off x="1734918" y="6167788"/>
            <a:ext cx="180000" cy="1"/>
          </a:xfrm>
          <a:prstGeom prst="line">
            <a:avLst/>
          </a:prstGeom>
          <a:noFill/>
          <a:ln w="9525" cap="flat" cmpd="sng" algn="ctr">
            <a:solidFill>
              <a:srgbClr val="916F6F"/>
            </a:solidFill>
            <a:prstDash val="solid"/>
          </a:ln>
          <a:effectLst/>
        </p:spPr>
      </p:cxnSp>
      <p:sp>
        <p:nvSpPr>
          <p:cNvPr id="140" name="TextBox 139"/>
          <p:cNvSpPr txBox="1"/>
          <p:nvPr/>
        </p:nvSpPr>
        <p:spPr>
          <a:xfrm>
            <a:off x="2249152" y="2605961"/>
            <a:ext cx="15167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Fatty</a:t>
            </a:r>
            <a:r>
              <a:rPr kumimoji="0" lang="fr-FR" sz="18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contact</a:t>
            </a:r>
            <a:endParaRPr kumimoji="0" lang="en-US" sz="18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endParaRPr>
          </a:p>
        </p:txBody>
      </p:sp>
      <p:sp>
        <p:nvSpPr>
          <p:cNvPr id="141" name="TextBox 140"/>
          <p:cNvSpPr txBox="1"/>
          <p:nvPr/>
        </p:nvSpPr>
        <p:spPr>
          <a:xfrm>
            <a:off x="5422098" y="2605961"/>
            <a:ext cx="18758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Aqueous</a:t>
            </a:r>
            <a:r>
              <a:rPr kumimoji="0" lang="fr-FR" sz="18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contact</a:t>
            </a:r>
            <a:endParaRPr kumimoji="0" lang="en-US" sz="18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endParaRPr>
          </a:p>
        </p:txBody>
      </p:sp>
      <p:pic>
        <p:nvPicPr>
          <p:cNvPr id="142" name="Picture 2"/>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rot="3309640">
            <a:off x="1548285" y="768515"/>
            <a:ext cx="858776" cy="941158"/>
          </a:xfrm>
          <a:prstGeom prst="rect">
            <a:avLst/>
          </a:prstGeom>
          <a:noFill/>
          <a:ln w="9525">
            <a:noFill/>
            <a:miter lim="800000"/>
            <a:headEnd/>
            <a:tailEnd/>
          </a:ln>
          <a:effectLst/>
        </p:spPr>
      </p:pic>
      <p:pic>
        <p:nvPicPr>
          <p:cNvPr id="143" name="Picture 4"/>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rot="9226405">
            <a:off x="3955876" y="724099"/>
            <a:ext cx="1506962" cy="1118532"/>
          </a:xfrm>
          <a:prstGeom prst="rect">
            <a:avLst/>
          </a:prstGeom>
          <a:noFill/>
          <a:ln w="9525">
            <a:noFill/>
            <a:miter lim="800000"/>
            <a:headEnd/>
            <a:tailEnd/>
          </a:ln>
          <a:effectLst/>
        </p:spPr>
      </p:pic>
      <p:pic>
        <p:nvPicPr>
          <p:cNvPr id="144" name="Picture 5"/>
          <p:cNvPicPr>
            <a:picLocks noChangeAspect="1" noChangeArrowheads="1"/>
          </p:cNvPicPr>
          <p:nvPr/>
        </p:nvPicPr>
        <p:blipFill>
          <a:blip r:embed="rId11" cstate="print">
            <a:clrChange>
              <a:clrFrom>
                <a:srgbClr val="000000"/>
              </a:clrFrom>
              <a:clrTo>
                <a:srgbClr val="000000">
                  <a:alpha val="0"/>
                </a:srgbClr>
              </a:clrTo>
            </a:clrChange>
          </a:blip>
          <a:srcRect/>
          <a:stretch>
            <a:fillRect/>
          </a:stretch>
        </p:blipFill>
        <p:spPr bwMode="auto">
          <a:xfrm rot="20840515">
            <a:off x="6230396" y="502150"/>
            <a:ext cx="1947467" cy="1580552"/>
          </a:xfrm>
          <a:prstGeom prst="rect">
            <a:avLst/>
          </a:prstGeom>
          <a:noFill/>
          <a:ln w="9525">
            <a:noFill/>
            <a:miter lim="800000"/>
            <a:headEnd/>
            <a:tailEnd/>
          </a:ln>
          <a:effectLst/>
        </p:spPr>
      </p:pic>
      <p:grpSp>
        <p:nvGrpSpPr>
          <p:cNvPr id="145" name="Group 144"/>
          <p:cNvGrpSpPr/>
          <p:nvPr/>
        </p:nvGrpSpPr>
        <p:grpSpPr>
          <a:xfrm rot="5400000">
            <a:off x="7388206" y="4694114"/>
            <a:ext cx="357167" cy="3582985"/>
            <a:chOff x="66988" y="1180014"/>
            <a:chExt cx="504973" cy="2199366"/>
          </a:xfrm>
        </p:grpSpPr>
        <p:pic>
          <p:nvPicPr>
            <p:cNvPr id="146" name="Picture 2" descr="http://t3.gstatic.com/images?q=tbn:ANd9GcRIt8wTEf_sAP7zgHKOe6Nn4y2OhGVpQuvkHgpCGUZHqlHLsMVxRO3EbXxd"/>
            <p:cNvPicPr>
              <a:picLocks noChangeAspect="1" noChangeArrowheads="1"/>
            </p:cNvPicPr>
            <p:nvPr/>
          </p:nvPicPr>
          <p:blipFill>
            <a:blip r:embed="rId12" cstate="print">
              <a:clrChange>
                <a:clrFrom>
                  <a:srgbClr val="F8FCFB"/>
                </a:clrFrom>
                <a:clrTo>
                  <a:srgbClr val="F8FCFB">
                    <a:alpha val="0"/>
                  </a:srgbClr>
                </a:clrTo>
              </a:clrChange>
            </a:blip>
            <a:srcRect l="6188" r="12999"/>
            <a:stretch>
              <a:fillRect/>
            </a:stretch>
          </p:blipFill>
          <p:spPr bwMode="auto">
            <a:xfrm>
              <a:off x="224306" y="1180014"/>
              <a:ext cx="317969" cy="2199365"/>
            </a:xfrm>
            <a:prstGeom prst="rect">
              <a:avLst/>
            </a:prstGeom>
            <a:noFill/>
          </p:spPr>
        </p:pic>
        <p:sp>
          <p:nvSpPr>
            <p:cNvPr id="147" name="TextBox 146"/>
            <p:cNvSpPr txBox="1"/>
            <p:nvPr/>
          </p:nvSpPr>
          <p:spPr>
            <a:xfrm>
              <a:off x="66988" y="1230669"/>
              <a:ext cx="504973" cy="2148711"/>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smtClean="0">
                  <a:ln>
                    <a:noFill/>
                  </a:ln>
                  <a:solidFill>
                    <a:sysClr val="windowText" lastClr="000000"/>
                  </a:solidFill>
                  <a:effectLst/>
                  <a:uLnTx/>
                  <a:uFillTx/>
                </a:rPr>
                <a:t>C</a:t>
              </a:r>
              <a:r>
                <a:rPr kumimoji="0" lang="fr-FR" sz="1600" b="1" i="0" u="none" strike="noStrike" kern="0" cap="none" spc="0" normalizeH="0" baseline="-25000" noProof="0" dirty="0" smtClean="0">
                  <a:ln>
                    <a:noFill/>
                  </a:ln>
                  <a:solidFill>
                    <a:sysClr val="windowText" lastClr="000000"/>
                  </a:solidFill>
                  <a:effectLst/>
                  <a:uLnTx/>
                  <a:uFillTx/>
                </a:rPr>
                <a:t>F</a:t>
              </a:r>
              <a:r>
                <a:rPr kumimoji="0" lang="fr-FR" sz="1600" b="1" i="0" u="none" strike="noStrike" kern="0" cap="none" spc="0" normalizeH="0" baseline="0" noProof="0" dirty="0" smtClean="0">
                  <a:ln>
                    <a:noFill/>
                  </a:ln>
                  <a:solidFill>
                    <a:sysClr val="windowText" lastClr="000000"/>
                  </a:solidFill>
                  <a:effectLst/>
                  <a:uLnTx/>
                  <a:uFillTx/>
                </a:rPr>
                <a:t> </a:t>
              </a:r>
              <a:r>
                <a:rPr kumimoji="0" lang="fr-FR" sz="1600" b="1" i="0" u="none" strike="noStrike" kern="0" cap="none" spc="0" normalizeH="0" baseline="0" noProof="0" dirty="0" err="1" smtClean="0">
                  <a:ln>
                    <a:noFill/>
                  </a:ln>
                  <a:solidFill>
                    <a:sysClr val="windowText" lastClr="000000"/>
                  </a:solidFill>
                  <a:effectLst/>
                  <a:uLnTx/>
                  <a:uFillTx/>
                </a:rPr>
                <a:t>scale</a:t>
              </a:r>
              <a:endParaRPr kumimoji="0" lang="en-US" sz="1600" b="1" i="0" u="none" strike="noStrike" kern="0" cap="none" spc="0" normalizeH="0" baseline="0" noProof="0" dirty="0">
                <a:ln>
                  <a:noFill/>
                </a:ln>
                <a:solidFill>
                  <a:sysClr val="windowText" lastClr="000000"/>
                </a:solidFill>
                <a:effectLst/>
                <a:uLnTx/>
                <a:uFillTx/>
              </a:endParaRPr>
            </a:p>
          </p:txBody>
        </p:sp>
      </p:grpSp>
      <p:sp>
        <p:nvSpPr>
          <p:cNvPr id="148" name="Minus 147"/>
          <p:cNvSpPr/>
          <p:nvPr/>
        </p:nvSpPr>
        <p:spPr>
          <a:xfrm>
            <a:off x="5489546" y="6475755"/>
            <a:ext cx="285720" cy="142876"/>
          </a:xfrm>
          <a:prstGeom prst="mathMinus">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149" name="Plus 148"/>
          <p:cNvSpPr/>
          <p:nvPr/>
        </p:nvSpPr>
        <p:spPr>
          <a:xfrm>
            <a:off x="9251924" y="6380504"/>
            <a:ext cx="238118" cy="238127"/>
          </a:xfrm>
          <a:prstGeom prst="mathPlus">
            <a:avLst>
              <a:gd name="adj1" fmla="val 14490"/>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Tree>
    <p:extLst>
      <p:ext uri="{BB962C8B-B14F-4D97-AF65-F5344CB8AC3E}">
        <p14:creationId xmlns:p14="http://schemas.microsoft.com/office/powerpoint/2010/main" val="8947128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922114"/>
          </a:xfrm>
        </p:spPr>
        <p:txBody>
          <a:bodyPr>
            <a:normAutofit fontScale="90000"/>
          </a:bodyPr>
          <a:lstStyle/>
          <a:p>
            <a:pPr lvl="0" algn="l"/>
            <a:r>
              <a:rPr lang="fr-FR" b="1" dirty="0" smtClean="0">
                <a:solidFill>
                  <a:srgbClr val="241C1C"/>
                </a:solidFill>
              </a:rPr>
              <a:t>RATING SEVERITY for </a:t>
            </a:r>
            <a:r>
              <a:rPr lang="fr-FR" b="1" dirty="0" err="1" smtClean="0">
                <a:solidFill>
                  <a:srgbClr val="241C1C"/>
                </a:solidFill>
              </a:rPr>
              <a:t>several</a:t>
            </a:r>
            <a:r>
              <a:rPr lang="fr-FR" b="1" dirty="0" smtClean="0">
                <a:solidFill>
                  <a:srgbClr val="241C1C"/>
                </a:solidFill>
              </a:rPr>
              <a:t> migrants</a:t>
            </a:r>
            <a:endParaRPr lang="en-US" b="1" dirty="0"/>
          </a:p>
        </p:txBody>
      </p:sp>
      <p:grpSp>
        <p:nvGrpSpPr>
          <p:cNvPr id="211" name="Group 210"/>
          <p:cNvGrpSpPr/>
          <p:nvPr/>
        </p:nvGrpSpPr>
        <p:grpSpPr>
          <a:xfrm>
            <a:off x="488504" y="3669880"/>
            <a:ext cx="9214398" cy="1679400"/>
            <a:chOff x="-51138" y="3498008"/>
            <a:chExt cx="9214398" cy="1679400"/>
          </a:xfrm>
        </p:grpSpPr>
        <p:pic>
          <p:nvPicPr>
            <p:cNvPr id="212" name="Picture 2"/>
            <p:cNvPicPr>
              <a:picLocks noChangeAspect="1" noChangeArrowheads="1"/>
            </p:cNvPicPr>
            <p:nvPr/>
          </p:nvPicPr>
          <p:blipFill>
            <a:blip r:embed="rId2" cstate="print"/>
            <a:srcRect r="70475"/>
            <a:stretch>
              <a:fillRect/>
            </a:stretch>
          </p:blipFill>
          <p:spPr bwMode="auto">
            <a:xfrm>
              <a:off x="3226726" y="3501008"/>
              <a:ext cx="2699792" cy="1676400"/>
            </a:xfrm>
            <a:prstGeom prst="rect">
              <a:avLst/>
            </a:prstGeom>
            <a:noFill/>
            <a:ln w="9525">
              <a:noFill/>
              <a:miter lim="800000"/>
              <a:headEnd/>
              <a:tailEnd/>
            </a:ln>
          </p:spPr>
        </p:pic>
        <p:pic>
          <p:nvPicPr>
            <p:cNvPr id="213" name="Picture 2"/>
            <p:cNvPicPr>
              <a:picLocks noChangeAspect="1" noChangeArrowheads="1"/>
            </p:cNvPicPr>
            <p:nvPr/>
          </p:nvPicPr>
          <p:blipFill>
            <a:blip r:embed="rId2" cstate="print"/>
            <a:srcRect l="64574"/>
            <a:stretch>
              <a:fillRect/>
            </a:stretch>
          </p:blipFill>
          <p:spPr bwMode="auto">
            <a:xfrm>
              <a:off x="-51138" y="3501008"/>
              <a:ext cx="3239344" cy="1676400"/>
            </a:xfrm>
            <a:prstGeom prst="rect">
              <a:avLst/>
            </a:prstGeom>
            <a:noFill/>
            <a:ln w="9525">
              <a:noFill/>
              <a:miter lim="800000"/>
              <a:headEnd/>
              <a:tailEnd/>
            </a:ln>
          </p:spPr>
        </p:pic>
        <p:pic>
          <p:nvPicPr>
            <p:cNvPr id="214" name="Picture 2"/>
            <p:cNvPicPr>
              <a:picLocks noChangeAspect="1" noChangeArrowheads="1"/>
            </p:cNvPicPr>
            <p:nvPr/>
          </p:nvPicPr>
          <p:blipFill>
            <a:blip r:embed="rId2" cstate="print"/>
            <a:srcRect l="29525" r="35038"/>
            <a:stretch>
              <a:fillRect/>
            </a:stretch>
          </p:blipFill>
          <p:spPr bwMode="auto">
            <a:xfrm>
              <a:off x="5922900" y="3498008"/>
              <a:ext cx="3240360" cy="1676400"/>
            </a:xfrm>
            <a:prstGeom prst="rect">
              <a:avLst/>
            </a:prstGeom>
            <a:noFill/>
            <a:ln w="9525">
              <a:noFill/>
              <a:miter lim="800000"/>
              <a:headEnd/>
              <a:tailEnd/>
            </a:ln>
          </p:spPr>
        </p:pic>
      </p:grpSp>
      <p:pic>
        <p:nvPicPr>
          <p:cNvPr id="216" name="Picture 15" descr="http://t0.gstatic.com/images?q=tbn:ANd9GcRaEmPHNq7Gr7Tw84kLFghs5qV3fwGiA3UsrlvMJpZOXuQOvjdV"/>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3183" y="3684506"/>
            <a:ext cx="236171" cy="402314"/>
          </a:xfrm>
          <a:prstGeom prst="rect">
            <a:avLst/>
          </a:prstGeom>
          <a:noFill/>
          <a:effectLst>
            <a:outerShdw blurRad="76200" dir="18900000" sy="23000" kx="-1200000" algn="bl" rotWithShape="0">
              <a:prstClr val="black">
                <a:alpha val="20000"/>
              </a:prstClr>
            </a:outerShdw>
          </a:effectLst>
        </p:spPr>
      </p:pic>
      <p:pic>
        <p:nvPicPr>
          <p:cNvPr id="217" name="Picture 19" descr="http://t2.gstatic.com/images?q=tbn:ANd9GcToYl9RY0paFXmTNAATK_2zye4hwxFf5KJH--wZBSZ4lieD_nRn"/>
          <p:cNvPicPr>
            <a:picLocks noChangeAspect="1" noChangeArrowheads="1"/>
          </p:cNvPicPr>
          <p:nvPr/>
        </p:nvPicPr>
        <p:blipFill>
          <a:blip r:embed="rId4" cstate="print">
            <a:clrChange>
              <a:clrFrom>
                <a:srgbClr val="FDFEF9"/>
              </a:clrFrom>
              <a:clrTo>
                <a:srgbClr val="FDFEF9">
                  <a:alpha val="0"/>
                </a:srgbClr>
              </a:clrTo>
            </a:clrChange>
          </a:blip>
          <a:srcRect/>
          <a:stretch>
            <a:fillRect/>
          </a:stretch>
        </p:blipFill>
        <p:spPr bwMode="auto">
          <a:xfrm>
            <a:off x="1367226" y="3638376"/>
            <a:ext cx="281403" cy="402005"/>
          </a:xfrm>
          <a:prstGeom prst="rect">
            <a:avLst/>
          </a:prstGeom>
          <a:noFill/>
          <a:effectLst>
            <a:outerShdw blurRad="76200" dir="18900000" sy="23000" kx="-1200000" algn="bl" rotWithShape="0">
              <a:prstClr val="black">
                <a:alpha val="20000"/>
              </a:prstClr>
            </a:outerShdw>
          </a:effectLst>
        </p:spPr>
      </p:pic>
      <p:grpSp>
        <p:nvGrpSpPr>
          <p:cNvPr id="218" name="Group 217"/>
          <p:cNvGrpSpPr>
            <a:grpSpLocks noChangeAspect="1"/>
          </p:cNvGrpSpPr>
          <p:nvPr/>
        </p:nvGrpSpPr>
        <p:grpSpPr>
          <a:xfrm>
            <a:off x="960263" y="5139300"/>
            <a:ext cx="109683" cy="252027"/>
            <a:chOff x="1142976" y="5500702"/>
            <a:chExt cx="276225" cy="838201"/>
          </a:xfrm>
        </p:grpSpPr>
        <p:pic>
          <p:nvPicPr>
            <p:cNvPr id="219"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220" name="Group 68"/>
            <p:cNvGrpSpPr/>
            <p:nvPr/>
          </p:nvGrpSpPr>
          <p:grpSpPr>
            <a:xfrm>
              <a:off x="1193957" y="5651620"/>
              <a:ext cx="142876" cy="597588"/>
              <a:chOff x="1564442" y="5617494"/>
              <a:chExt cx="142876" cy="597588"/>
            </a:xfrm>
          </p:grpSpPr>
          <p:sp>
            <p:nvSpPr>
              <p:cNvPr id="221" name="Oval 220"/>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222" name="Straight Connector 221"/>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223" name="Group 222"/>
          <p:cNvGrpSpPr>
            <a:grpSpLocks noChangeAspect="1"/>
          </p:cNvGrpSpPr>
          <p:nvPr/>
        </p:nvGrpSpPr>
        <p:grpSpPr>
          <a:xfrm>
            <a:off x="589365" y="5139299"/>
            <a:ext cx="107147" cy="252028"/>
            <a:chOff x="2071670" y="5572140"/>
            <a:chExt cx="276225" cy="838201"/>
          </a:xfrm>
        </p:grpSpPr>
        <p:pic>
          <p:nvPicPr>
            <p:cNvPr id="224"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225" name="Group 73"/>
            <p:cNvGrpSpPr/>
            <p:nvPr/>
          </p:nvGrpSpPr>
          <p:grpSpPr>
            <a:xfrm>
              <a:off x="2137128" y="5904854"/>
              <a:ext cx="142876" cy="415792"/>
              <a:chOff x="1578919" y="5799290"/>
              <a:chExt cx="142876" cy="415792"/>
            </a:xfrm>
          </p:grpSpPr>
          <p:sp>
            <p:nvSpPr>
              <p:cNvPr id="226" name="Oval 225"/>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227" name="Straight Connector 226"/>
              <p:cNvCxnSpPr>
                <a:stCxn id="226"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pic>
        <p:nvPicPr>
          <p:cNvPr id="228" name="Picture 15" descr="http://t0.gstatic.com/images?q=tbn:ANd9GcRaEmPHNq7Gr7Tw84kLFghs5qV3fwGiA3UsrlvMJpZOXuQOvjdV"/>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63503" y="3638376"/>
            <a:ext cx="236171" cy="402314"/>
          </a:xfrm>
          <a:prstGeom prst="rect">
            <a:avLst/>
          </a:prstGeom>
          <a:noFill/>
          <a:effectLst>
            <a:outerShdw blurRad="76200" dir="18900000" sy="23000" kx="-1200000" algn="bl" rotWithShape="0">
              <a:prstClr val="black">
                <a:alpha val="20000"/>
              </a:prstClr>
            </a:outerShdw>
          </a:effectLst>
        </p:spPr>
      </p:pic>
      <p:pic>
        <p:nvPicPr>
          <p:cNvPr id="229" name="Picture 19" descr="http://t2.gstatic.com/images?q=tbn:ANd9GcToYl9RY0paFXmTNAATK_2zye4hwxFf5KJH--wZBSZ4lieD_nRn"/>
          <p:cNvPicPr>
            <a:picLocks noChangeAspect="1" noChangeArrowheads="1"/>
          </p:cNvPicPr>
          <p:nvPr/>
        </p:nvPicPr>
        <p:blipFill>
          <a:blip r:embed="rId4" cstate="print">
            <a:clrChange>
              <a:clrFrom>
                <a:srgbClr val="FDFEF9"/>
              </a:clrFrom>
              <a:clrTo>
                <a:srgbClr val="FDFEF9">
                  <a:alpha val="0"/>
                </a:srgbClr>
              </a:clrTo>
            </a:clrChange>
          </a:blip>
          <a:srcRect/>
          <a:stretch>
            <a:fillRect/>
          </a:stretch>
        </p:blipFill>
        <p:spPr bwMode="auto">
          <a:xfrm>
            <a:off x="4470199" y="3638531"/>
            <a:ext cx="281403" cy="402005"/>
          </a:xfrm>
          <a:prstGeom prst="rect">
            <a:avLst/>
          </a:prstGeom>
          <a:noFill/>
          <a:effectLst>
            <a:outerShdw blurRad="76200" dir="18900000" sy="23000" kx="-1200000" algn="bl" rotWithShape="0">
              <a:prstClr val="black">
                <a:alpha val="20000"/>
              </a:prstClr>
            </a:outerShdw>
          </a:effectLst>
        </p:spPr>
      </p:pic>
      <p:pic>
        <p:nvPicPr>
          <p:cNvPr id="230" name="Picture 15" descr="http://t0.gstatic.com/images?q=tbn:ANd9GcRaEmPHNq7Gr7Tw84kLFghs5qV3fwGiA3UsrlvMJpZOXuQOvjdV"/>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135978" y="3638376"/>
            <a:ext cx="236171" cy="402314"/>
          </a:xfrm>
          <a:prstGeom prst="rect">
            <a:avLst/>
          </a:prstGeom>
          <a:noFill/>
          <a:effectLst>
            <a:outerShdw blurRad="76200" dir="18900000" sy="23000" kx="-1200000" algn="bl" rotWithShape="0">
              <a:prstClr val="black">
                <a:alpha val="20000"/>
              </a:prstClr>
            </a:outerShdw>
          </a:effectLst>
        </p:spPr>
      </p:pic>
      <p:pic>
        <p:nvPicPr>
          <p:cNvPr id="231" name="Picture 19" descr="http://t2.gstatic.com/images?q=tbn:ANd9GcToYl9RY0paFXmTNAATK_2zye4hwxFf5KJH--wZBSZ4lieD_nRn"/>
          <p:cNvPicPr>
            <a:picLocks noChangeAspect="1" noChangeArrowheads="1"/>
          </p:cNvPicPr>
          <p:nvPr/>
        </p:nvPicPr>
        <p:blipFill>
          <a:blip r:embed="rId4" cstate="print">
            <a:clrChange>
              <a:clrFrom>
                <a:srgbClr val="FDFEF9"/>
              </a:clrFrom>
              <a:clrTo>
                <a:srgbClr val="FDFEF9">
                  <a:alpha val="0"/>
                </a:srgbClr>
              </a:clrTo>
            </a:clrChange>
          </a:blip>
          <a:srcRect/>
          <a:stretch>
            <a:fillRect/>
          </a:stretch>
        </p:blipFill>
        <p:spPr bwMode="auto">
          <a:xfrm>
            <a:off x="7487906" y="3638531"/>
            <a:ext cx="281403" cy="402005"/>
          </a:xfrm>
          <a:prstGeom prst="rect">
            <a:avLst/>
          </a:prstGeom>
          <a:noFill/>
          <a:effectLst>
            <a:outerShdw blurRad="76200" dir="18900000" sy="23000" kx="-1200000" algn="bl" rotWithShape="0">
              <a:prstClr val="black">
                <a:alpha val="20000"/>
              </a:prstClr>
            </a:outerShdw>
          </a:effectLst>
        </p:spPr>
      </p:pic>
      <p:grpSp>
        <p:nvGrpSpPr>
          <p:cNvPr id="232" name="Group 231"/>
          <p:cNvGrpSpPr>
            <a:grpSpLocks noChangeAspect="1"/>
          </p:cNvGrpSpPr>
          <p:nvPr/>
        </p:nvGrpSpPr>
        <p:grpSpPr>
          <a:xfrm>
            <a:off x="1629380" y="4306071"/>
            <a:ext cx="346549" cy="265409"/>
            <a:chOff x="3214678" y="3311849"/>
            <a:chExt cx="919390" cy="688655"/>
          </a:xfrm>
          <a:effectLst/>
        </p:grpSpPr>
        <p:sp>
          <p:nvSpPr>
            <p:cNvPr id="233" name="Oval 232"/>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34" name="Group 49"/>
            <p:cNvGrpSpPr/>
            <p:nvPr/>
          </p:nvGrpSpPr>
          <p:grpSpPr>
            <a:xfrm>
              <a:off x="3214678" y="3311849"/>
              <a:ext cx="919390" cy="688655"/>
              <a:chOff x="3214678" y="3311849"/>
              <a:chExt cx="919390" cy="688655"/>
            </a:xfrm>
          </p:grpSpPr>
          <p:sp>
            <p:nvSpPr>
              <p:cNvPr id="235" name="Pie 234"/>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36"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37" name="Group 236"/>
          <p:cNvGrpSpPr>
            <a:grpSpLocks noChangeAspect="1"/>
          </p:cNvGrpSpPr>
          <p:nvPr/>
        </p:nvGrpSpPr>
        <p:grpSpPr>
          <a:xfrm>
            <a:off x="710528" y="4300700"/>
            <a:ext cx="346549" cy="265409"/>
            <a:chOff x="488056" y="3255373"/>
            <a:chExt cx="919390" cy="688655"/>
          </a:xfrm>
          <a:effectLst/>
        </p:grpSpPr>
        <p:sp>
          <p:nvSpPr>
            <p:cNvPr id="238" name="Oval 237"/>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39" name="Pie 238"/>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40"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241" name="Group 240"/>
          <p:cNvGrpSpPr>
            <a:grpSpLocks noChangeAspect="1"/>
          </p:cNvGrpSpPr>
          <p:nvPr/>
        </p:nvGrpSpPr>
        <p:grpSpPr>
          <a:xfrm>
            <a:off x="3023410" y="4317952"/>
            <a:ext cx="346549" cy="265409"/>
            <a:chOff x="3214678" y="3311849"/>
            <a:chExt cx="919390" cy="688655"/>
          </a:xfrm>
          <a:effectLst/>
        </p:grpSpPr>
        <p:sp>
          <p:nvSpPr>
            <p:cNvPr id="242" name="Oval 241"/>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43" name="Group 49"/>
            <p:cNvGrpSpPr/>
            <p:nvPr/>
          </p:nvGrpSpPr>
          <p:grpSpPr>
            <a:xfrm>
              <a:off x="3214678" y="3311849"/>
              <a:ext cx="919390" cy="688655"/>
              <a:chOff x="3214678" y="3311849"/>
              <a:chExt cx="919390" cy="688655"/>
            </a:xfrm>
          </p:grpSpPr>
          <p:sp>
            <p:nvSpPr>
              <p:cNvPr id="244" name="Pie 243"/>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45"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46" name="Group 245"/>
          <p:cNvGrpSpPr>
            <a:grpSpLocks noChangeAspect="1"/>
          </p:cNvGrpSpPr>
          <p:nvPr/>
        </p:nvGrpSpPr>
        <p:grpSpPr>
          <a:xfrm>
            <a:off x="2078680" y="4312581"/>
            <a:ext cx="346549" cy="265409"/>
            <a:chOff x="488056" y="3255373"/>
            <a:chExt cx="919390" cy="688655"/>
          </a:xfrm>
          <a:effectLst/>
        </p:grpSpPr>
        <p:sp>
          <p:nvSpPr>
            <p:cNvPr id="247" name="Oval 246"/>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48" name="Pie 247"/>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49"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250" name="Group 249"/>
          <p:cNvGrpSpPr>
            <a:grpSpLocks noChangeAspect="1"/>
          </p:cNvGrpSpPr>
          <p:nvPr/>
        </p:nvGrpSpPr>
        <p:grpSpPr>
          <a:xfrm>
            <a:off x="4627838" y="4317952"/>
            <a:ext cx="346549" cy="265409"/>
            <a:chOff x="3214678" y="3311849"/>
            <a:chExt cx="919390" cy="688655"/>
          </a:xfrm>
          <a:effectLst/>
        </p:grpSpPr>
        <p:sp>
          <p:nvSpPr>
            <p:cNvPr id="251" name="Oval 250"/>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52" name="Group 49"/>
            <p:cNvGrpSpPr/>
            <p:nvPr/>
          </p:nvGrpSpPr>
          <p:grpSpPr>
            <a:xfrm>
              <a:off x="3214678" y="3311849"/>
              <a:ext cx="919390" cy="688655"/>
              <a:chOff x="3214678" y="3311849"/>
              <a:chExt cx="919390" cy="688655"/>
            </a:xfrm>
          </p:grpSpPr>
          <p:sp>
            <p:nvSpPr>
              <p:cNvPr id="253" name="Pie 252"/>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54"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55" name="Group 254"/>
          <p:cNvGrpSpPr>
            <a:grpSpLocks noChangeAspect="1"/>
          </p:cNvGrpSpPr>
          <p:nvPr/>
        </p:nvGrpSpPr>
        <p:grpSpPr>
          <a:xfrm>
            <a:off x="3806872" y="4312581"/>
            <a:ext cx="346549" cy="265409"/>
            <a:chOff x="488056" y="3255373"/>
            <a:chExt cx="919390" cy="688655"/>
          </a:xfrm>
          <a:effectLst/>
        </p:grpSpPr>
        <p:sp>
          <p:nvSpPr>
            <p:cNvPr id="256" name="Oval 255"/>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57" name="Pie 256"/>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58"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259" name="Group 258"/>
          <p:cNvGrpSpPr>
            <a:grpSpLocks noChangeAspect="1"/>
          </p:cNvGrpSpPr>
          <p:nvPr/>
        </p:nvGrpSpPr>
        <p:grpSpPr>
          <a:xfrm>
            <a:off x="5831722" y="4317952"/>
            <a:ext cx="346549" cy="265409"/>
            <a:chOff x="3214678" y="3311849"/>
            <a:chExt cx="919390" cy="688655"/>
          </a:xfrm>
          <a:effectLst/>
        </p:grpSpPr>
        <p:sp>
          <p:nvSpPr>
            <p:cNvPr id="260" name="Oval 259"/>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61" name="Group 49"/>
            <p:cNvGrpSpPr/>
            <p:nvPr/>
          </p:nvGrpSpPr>
          <p:grpSpPr>
            <a:xfrm>
              <a:off x="3214678" y="3311849"/>
              <a:ext cx="919390" cy="688655"/>
              <a:chOff x="3214678" y="3311849"/>
              <a:chExt cx="919390" cy="688655"/>
            </a:xfrm>
          </p:grpSpPr>
          <p:sp>
            <p:nvSpPr>
              <p:cNvPr id="262" name="Pie 261"/>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63"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64" name="Group 263"/>
          <p:cNvGrpSpPr>
            <a:grpSpLocks noChangeAspect="1"/>
          </p:cNvGrpSpPr>
          <p:nvPr/>
        </p:nvGrpSpPr>
        <p:grpSpPr>
          <a:xfrm>
            <a:off x="4959000" y="4312581"/>
            <a:ext cx="346549" cy="265409"/>
            <a:chOff x="488056" y="3255373"/>
            <a:chExt cx="919390" cy="688655"/>
          </a:xfrm>
          <a:effectLst/>
        </p:grpSpPr>
        <p:sp>
          <p:nvSpPr>
            <p:cNvPr id="265" name="Oval 264"/>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66" name="Pie 265"/>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67"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268" name="Group 267"/>
          <p:cNvGrpSpPr>
            <a:grpSpLocks noChangeAspect="1"/>
          </p:cNvGrpSpPr>
          <p:nvPr/>
        </p:nvGrpSpPr>
        <p:grpSpPr>
          <a:xfrm>
            <a:off x="7559914" y="4309326"/>
            <a:ext cx="346549" cy="265409"/>
            <a:chOff x="3214678" y="3311849"/>
            <a:chExt cx="919390" cy="688655"/>
          </a:xfrm>
          <a:effectLst/>
        </p:grpSpPr>
        <p:sp>
          <p:nvSpPr>
            <p:cNvPr id="269" name="Oval 268"/>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70" name="Group 49"/>
            <p:cNvGrpSpPr/>
            <p:nvPr/>
          </p:nvGrpSpPr>
          <p:grpSpPr>
            <a:xfrm>
              <a:off x="3214678" y="3311849"/>
              <a:ext cx="919390" cy="688655"/>
              <a:chOff x="3214678" y="3311849"/>
              <a:chExt cx="919390" cy="688655"/>
            </a:xfrm>
          </p:grpSpPr>
          <p:sp>
            <p:nvSpPr>
              <p:cNvPr id="271" name="Pie 270"/>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72"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73" name="Group 272"/>
          <p:cNvGrpSpPr>
            <a:grpSpLocks noChangeAspect="1"/>
          </p:cNvGrpSpPr>
          <p:nvPr/>
        </p:nvGrpSpPr>
        <p:grpSpPr>
          <a:xfrm>
            <a:off x="6615184" y="4303955"/>
            <a:ext cx="346549" cy="265409"/>
            <a:chOff x="488056" y="3255373"/>
            <a:chExt cx="919390" cy="688655"/>
          </a:xfrm>
          <a:effectLst/>
        </p:grpSpPr>
        <p:sp>
          <p:nvSpPr>
            <p:cNvPr id="274" name="Oval 273"/>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75" name="Pie 274"/>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76"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grpSp>
        <p:nvGrpSpPr>
          <p:cNvPr id="277" name="Group 276"/>
          <p:cNvGrpSpPr>
            <a:grpSpLocks noChangeAspect="1"/>
          </p:cNvGrpSpPr>
          <p:nvPr/>
        </p:nvGrpSpPr>
        <p:grpSpPr>
          <a:xfrm>
            <a:off x="8928066" y="4317952"/>
            <a:ext cx="346549" cy="265409"/>
            <a:chOff x="3214678" y="3311849"/>
            <a:chExt cx="919390" cy="688655"/>
          </a:xfrm>
          <a:effectLst/>
        </p:grpSpPr>
        <p:sp>
          <p:nvSpPr>
            <p:cNvPr id="278" name="Oval 277"/>
            <p:cNvSpPr/>
            <p:nvPr/>
          </p:nvSpPr>
          <p:spPr>
            <a:xfrm>
              <a:off x="3357554" y="3340931"/>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nvGrpSpPr>
            <p:cNvPr id="279" name="Group 49"/>
            <p:cNvGrpSpPr/>
            <p:nvPr/>
          </p:nvGrpSpPr>
          <p:grpSpPr>
            <a:xfrm>
              <a:off x="3214678" y="3311849"/>
              <a:ext cx="919390" cy="688655"/>
              <a:chOff x="3214678" y="3311849"/>
              <a:chExt cx="919390" cy="688655"/>
            </a:xfrm>
          </p:grpSpPr>
          <p:sp>
            <p:nvSpPr>
              <p:cNvPr id="280" name="Pie 279"/>
              <p:cNvSpPr/>
              <p:nvPr/>
            </p:nvSpPr>
            <p:spPr>
              <a:xfrm rot="16200000">
                <a:off x="3397298" y="3383287"/>
                <a:ext cx="550190" cy="548740"/>
              </a:xfrm>
              <a:prstGeom prst="pie">
                <a:avLst>
                  <a:gd name="adj1" fmla="val 0"/>
                  <a:gd name="adj2" fmla="val 13265591"/>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81"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lum contrast="40000"/>
              </a:blip>
              <a:srcRect/>
              <a:stretch>
                <a:fillRect/>
              </a:stretch>
            </p:blipFill>
            <p:spPr bwMode="auto">
              <a:xfrm>
                <a:off x="3214678" y="3311849"/>
                <a:ext cx="919390" cy="688655"/>
              </a:xfrm>
              <a:prstGeom prst="rect">
                <a:avLst/>
              </a:prstGeom>
              <a:noFill/>
            </p:spPr>
          </p:pic>
        </p:grpSp>
      </p:grpSp>
      <p:grpSp>
        <p:nvGrpSpPr>
          <p:cNvPr id="282" name="Group 281"/>
          <p:cNvGrpSpPr>
            <a:grpSpLocks noChangeAspect="1"/>
          </p:cNvGrpSpPr>
          <p:nvPr/>
        </p:nvGrpSpPr>
        <p:grpSpPr>
          <a:xfrm>
            <a:off x="7983336" y="4312581"/>
            <a:ext cx="346549" cy="265409"/>
            <a:chOff x="488056" y="3255373"/>
            <a:chExt cx="919390" cy="688655"/>
          </a:xfrm>
          <a:effectLst/>
        </p:grpSpPr>
        <p:sp>
          <p:nvSpPr>
            <p:cNvPr id="283" name="Oval 282"/>
            <p:cNvSpPr/>
            <p:nvPr/>
          </p:nvSpPr>
          <p:spPr>
            <a:xfrm>
              <a:off x="642910" y="3286124"/>
              <a:ext cx="642942" cy="642942"/>
            </a:xfrm>
            <a:prstGeom prst="ellipse">
              <a:avLst/>
            </a:prstGeom>
            <a:gradFill rotWithShape="1">
              <a:gsLst>
                <a:gs pos="0">
                  <a:srgbClr val="E3DBDB">
                    <a:tint val="43000"/>
                    <a:satMod val="165000"/>
                  </a:srgbClr>
                </a:gs>
                <a:gs pos="55000">
                  <a:srgbClr val="E3DBDB">
                    <a:tint val="83000"/>
                    <a:satMod val="155000"/>
                  </a:srgbClr>
                </a:gs>
                <a:gs pos="100000">
                  <a:srgbClr val="E3DBDB">
                    <a:shade val="85000"/>
                  </a:srgb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rgbClr val="E3DBDB">
                  <a:satMod val="11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284" name="Pie 283"/>
            <p:cNvSpPr/>
            <p:nvPr/>
          </p:nvSpPr>
          <p:spPr>
            <a:xfrm rot="16200000">
              <a:off x="670676" y="3326811"/>
              <a:ext cx="550190" cy="548740"/>
            </a:xfrm>
            <a:prstGeom prst="pie">
              <a:avLst>
                <a:gd name="adj1" fmla="val 0"/>
                <a:gd name="adj2" fmla="val 5472532"/>
              </a:avLst>
            </a:prstGeom>
            <a:solidFill>
              <a:srgbClr val="FF0000">
                <a:alpha val="55000"/>
              </a:srgbClr>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285" name="Picture 21" descr="http://t0.gstatic.com/images?q=tbn:ANd9GcTOwb76VKJ4CVLlruBOjuPwPLOgFke-g7_c6fMJY1A8cNE-BvegdA"/>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88056" y="3255373"/>
              <a:ext cx="919390" cy="688655"/>
            </a:xfrm>
            <a:prstGeom prst="rect">
              <a:avLst/>
            </a:prstGeom>
            <a:noFill/>
          </p:spPr>
        </p:pic>
      </p:grpSp>
      <p:sp>
        <p:nvSpPr>
          <p:cNvPr id="286" name="Right Arrow 285"/>
          <p:cNvSpPr/>
          <p:nvPr/>
        </p:nvSpPr>
        <p:spPr>
          <a:xfrm>
            <a:off x="616933" y="2474882"/>
            <a:ext cx="7929618" cy="428628"/>
          </a:xfrm>
          <a:prstGeom prst="rightArrow">
            <a:avLst/>
          </a:prstGeom>
          <a:gradFill rotWithShape="1">
            <a:gsLst>
              <a:gs pos="0">
                <a:srgbClr val="916F6F">
                  <a:tint val="1000"/>
                  <a:satMod val="255000"/>
                </a:srgbClr>
              </a:gs>
              <a:gs pos="55000">
                <a:srgbClr val="916F6F">
                  <a:tint val="12000"/>
                  <a:satMod val="255000"/>
                </a:srgbClr>
              </a:gs>
              <a:gs pos="100000">
                <a:srgbClr val="916F6F">
                  <a:tint val="45000"/>
                  <a:satMod val="250000"/>
                </a:srgbClr>
              </a:gs>
            </a:gsLst>
            <a:path path="circle">
              <a:fillToRect l="-40000" t="-90000" r="140000" b="190000"/>
            </a:path>
          </a:gradFill>
          <a:ln w="9525" cap="flat" cmpd="sng" algn="ctr">
            <a:solidFill>
              <a:srgbClr val="916F6F"/>
            </a:solidFill>
            <a:prstDash val="solid"/>
          </a:ln>
          <a:effectLst>
            <a:outerShdw blurRad="51500" dist="25400" dir="5400000"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Text" lastClr="000000"/>
              </a:solidFill>
              <a:effectLst/>
              <a:uLnTx/>
              <a:uFillTx/>
              <a:latin typeface="Georgia"/>
              <a:ea typeface="+mn-ea"/>
              <a:cs typeface="+mn-cs"/>
            </a:endParaRPr>
          </a:p>
        </p:txBody>
      </p:sp>
      <p:cxnSp>
        <p:nvCxnSpPr>
          <p:cNvPr id="287" name="Straight Connector 286"/>
          <p:cNvCxnSpPr/>
          <p:nvPr/>
        </p:nvCxnSpPr>
        <p:spPr>
          <a:xfrm rot="5400000">
            <a:off x="1683412" y="2688799"/>
            <a:ext cx="571504" cy="1588"/>
          </a:xfrm>
          <a:prstGeom prst="line">
            <a:avLst/>
          </a:prstGeom>
          <a:noFill/>
          <a:ln w="38100" cap="flat" cmpd="sng" algn="ctr">
            <a:solidFill>
              <a:srgbClr val="483737"/>
            </a:solidFill>
            <a:prstDash val="solid"/>
          </a:ln>
          <a:effectLst/>
        </p:spPr>
      </p:cxnSp>
      <p:cxnSp>
        <p:nvCxnSpPr>
          <p:cNvPr id="288" name="Straight Connector 287"/>
          <p:cNvCxnSpPr/>
          <p:nvPr/>
        </p:nvCxnSpPr>
        <p:spPr>
          <a:xfrm rot="5400000">
            <a:off x="4361940" y="2688799"/>
            <a:ext cx="571504" cy="1588"/>
          </a:xfrm>
          <a:prstGeom prst="line">
            <a:avLst/>
          </a:prstGeom>
          <a:noFill/>
          <a:ln w="38100" cap="flat" cmpd="sng" algn="ctr">
            <a:solidFill>
              <a:srgbClr val="483737"/>
            </a:solidFill>
            <a:prstDash val="solid"/>
          </a:ln>
          <a:effectLst/>
        </p:spPr>
      </p:cxnSp>
      <p:cxnSp>
        <p:nvCxnSpPr>
          <p:cNvPr id="289" name="Straight Connector 288"/>
          <p:cNvCxnSpPr/>
          <p:nvPr/>
        </p:nvCxnSpPr>
        <p:spPr>
          <a:xfrm rot="5400000">
            <a:off x="7040468" y="2688799"/>
            <a:ext cx="571504" cy="1588"/>
          </a:xfrm>
          <a:prstGeom prst="line">
            <a:avLst/>
          </a:prstGeom>
          <a:noFill/>
          <a:ln w="38100" cap="flat" cmpd="sng" algn="ctr">
            <a:solidFill>
              <a:srgbClr val="483737"/>
            </a:solidFill>
            <a:prstDash val="solid"/>
          </a:ln>
          <a:effectLst/>
        </p:spPr>
      </p:cxnSp>
      <p:sp>
        <p:nvSpPr>
          <p:cNvPr id="290" name="TextBox 289"/>
          <p:cNvSpPr txBox="1"/>
          <p:nvPr/>
        </p:nvSpPr>
        <p:spPr>
          <a:xfrm>
            <a:off x="1682618" y="2915652"/>
            <a:ext cx="5950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200</a:t>
            </a:r>
            <a:endParaRPr kumimoji="0" lang="fr-FR" sz="1800" b="0" i="0" u="none" strike="noStrike" kern="0" cap="none" spc="0" normalizeH="0" baseline="0" noProof="0" dirty="0">
              <a:ln>
                <a:noFill/>
              </a:ln>
              <a:solidFill>
                <a:sysClr val="windowText" lastClr="000000"/>
              </a:solidFill>
              <a:effectLst/>
              <a:uLnTx/>
              <a:uFillTx/>
            </a:endParaRPr>
          </a:p>
        </p:txBody>
      </p:sp>
      <p:sp>
        <p:nvSpPr>
          <p:cNvPr id="291" name="TextBox 290"/>
          <p:cNvSpPr txBox="1"/>
          <p:nvPr/>
        </p:nvSpPr>
        <p:spPr>
          <a:xfrm>
            <a:off x="4373731" y="2915652"/>
            <a:ext cx="5741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350</a:t>
            </a:r>
            <a:endParaRPr kumimoji="0" lang="fr-FR" sz="1800" b="0" i="0" u="none" strike="noStrike" kern="0" cap="none" spc="0" normalizeH="0" baseline="0" noProof="0" dirty="0">
              <a:ln>
                <a:noFill/>
              </a:ln>
              <a:solidFill>
                <a:sysClr val="windowText" lastClr="000000"/>
              </a:solidFill>
              <a:effectLst/>
              <a:uLnTx/>
              <a:uFillTx/>
            </a:endParaRPr>
          </a:p>
        </p:txBody>
      </p:sp>
      <p:sp>
        <p:nvSpPr>
          <p:cNvPr id="292" name="TextBox 291"/>
          <p:cNvSpPr txBox="1"/>
          <p:nvPr/>
        </p:nvSpPr>
        <p:spPr>
          <a:xfrm>
            <a:off x="7037776" y="2915652"/>
            <a:ext cx="5966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600</a:t>
            </a:r>
            <a:endParaRPr kumimoji="0" lang="fr-FR" sz="1800" b="0" i="0" u="none" strike="noStrike" kern="0" cap="none" spc="0" normalizeH="0" baseline="0" noProof="0" dirty="0">
              <a:ln>
                <a:noFill/>
              </a:ln>
              <a:solidFill>
                <a:sysClr val="windowText" lastClr="000000"/>
              </a:solidFill>
              <a:effectLst/>
              <a:uLnTx/>
              <a:uFillTx/>
            </a:endParaRPr>
          </a:p>
        </p:txBody>
      </p:sp>
      <p:sp>
        <p:nvSpPr>
          <p:cNvPr id="293" name="TextBox 292"/>
          <p:cNvSpPr txBox="1"/>
          <p:nvPr/>
        </p:nvSpPr>
        <p:spPr>
          <a:xfrm>
            <a:off x="8449947" y="2474882"/>
            <a:ext cx="130516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 M (g/mol)</a:t>
            </a:r>
            <a:endParaRPr kumimoji="0" lang="fr-FR" sz="1800" b="0" i="0" u="none" strike="noStrike" kern="0" cap="none" spc="0" normalizeH="0" baseline="0" noProof="0" dirty="0">
              <a:ln>
                <a:noFill/>
              </a:ln>
              <a:solidFill>
                <a:sysClr val="windowText" lastClr="000000"/>
              </a:solidFill>
              <a:effectLst/>
              <a:uLnTx/>
              <a:uFillTx/>
            </a:endParaRPr>
          </a:p>
        </p:txBody>
      </p:sp>
      <p:pic>
        <p:nvPicPr>
          <p:cNvPr id="294" name="Picture 2"/>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rot="3309640">
            <a:off x="1741885" y="1637568"/>
            <a:ext cx="858776" cy="941158"/>
          </a:xfrm>
          <a:prstGeom prst="rect">
            <a:avLst/>
          </a:prstGeom>
          <a:noFill/>
          <a:ln w="9525">
            <a:noFill/>
            <a:miter lim="800000"/>
            <a:headEnd/>
            <a:tailEnd/>
          </a:ln>
          <a:effectLst/>
        </p:spPr>
      </p:pic>
      <p:pic>
        <p:nvPicPr>
          <p:cNvPr id="295" name="Picture 4"/>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rot="9226405">
            <a:off x="4149476" y="1516757"/>
            <a:ext cx="1506962" cy="1118532"/>
          </a:xfrm>
          <a:prstGeom prst="rect">
            <a:avLst/>
          </a:prstGeom>
          <a:noFill/>
          <a:ln w="9525">
            <a:noFill/>
            <a:miter lim="800000"/>
            <a:headEnd/>
            <a:tailEnd/>
          </a:ln>
          <a:effectLst/>
        </p:spPr>
      </p:pic>
      <p:pic>
        <p:nvPicPr>
          <p:cNvPr id="296" name="Picture 5"/>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rot="20840515">
            <a:off x="6423996" y="1318914"/>
            <a:ext cx="1947467" cy="1580552"/>
          </a:xfrm>
          <a:prstGeom prst="rect">
            <a:avLst/>
          </a:prstGeom>
          <a:noFill/>
          <a:ln w="9525">
            <a:noFill/>
            <a:miter lim="800000"/>
            <a:headEnd/>
            <a:tailEnd/>
          </a:ln>
          <a:effectLst/>
        </p:spPr>
      </p:pic>
      <p:grpSp>
        <p:nvGrpSpPr>
          <p:cNvPr id="297" name="Group 296"/>
          <p:cNvGrpSpPr>
            <a:grpSpLocks noChangeAspect="1"/>
          </p:cNvGrpSpPr>
          <p:nvPr/>
        </p:nvGrpSpPr>
        <p:grpSpPr>
          <a:xfrm>
            <a:off x="3397130" y="5139300"/>
            <a:ext cx="109683" cy="252027"/>
            <a:chOff x="1142976" y="5500702"/>
            <a:chExt cx="276225" cy="838201"/>
          </a:xfrm>
        </p:grpSpPr>
        <p:pic>
          <p:nvPicPr>
            <p:cNvPr id="29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299" name="Group 68"/>
            <p:cNvGrpSpPr/>
            <p:nvPr/>
          </p:nvGrpSpPr>
          <p:grpSpPr>
            <a:xfrm>
              <a:off x="1193957" y="5651620"/>
              <a:ext cx="142876" cy="597588"/>
              <a:chOff x="1564442" y="5617494"/>
              <a:chExt cx="142876" cy="597588"/>
            </a:xfrm>
          </p:grpSpPr>
          <p:sp>
            <p:nvSpPr>
              <p:cNvPr id="300" name="Oval 29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01" name="Straight Connector 30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02" name="Group 301"/>
          <p:cNvGrpSpPr>
            <a:grpSpLocks noChangeAspect="1"/>
          </p:cNvGrpSpPr>
          <p:nvPr/>
        </p:nvGrpSpPr>
        <p:grpSpPr>
          <a:xfrm>
            <a:off x="3026232" y="5139299"/>
            <a:ext cx="107147" cy="252028"/>
            <a:chOff x="2071670" y="5572140"/>
            <a:chExt cx="276225" cy="838201"/>
          </a:xfrm>
        </p:grpSpPr>
        <p:pic>
          <p:nvPicPr>
            <p:cNvPr id="30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04" name="Group 73"/>
            <p:cNvGrpSpPr/>
            <p:nvPr/>
          </p:nvGrpSpPr>
          <p:grpSpPr>
            <a:xfrm>
              <a:off x="2137128" y="5904854"/>
              <a:ext cx="142876" cy="415792"/>
              <a:chOff x="1578919" y="5799290"/>
              <a:chExt cx="142876" cy="415792"/>
            </a:xfrm>
          </p:grpSpPr>
          <p:sp>
            <p:nvSpPr>
              <p:cNvPr id="305" name="Oval 30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06" name="Straight Connector 305"/>
              <p:cNvCxnSpPr>
                <a:stCxn id="30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07" name="Group 306"/>
          <p:cNvGrpSpPr>
            <a:grpSpLocks noChangeAspect="1"/>
          </p:cNvGrpSpPr>
          <p:nvPr/>
        </p:nvGrpSpPr>
        <p:grpSpPr>
          <a:xfrm>
            <a:off x="4111510" y="5139300"/>
            <a:ext cx="109683" cy="252027"/>
            <a:chOff x="1142976" y="5500702"/>
            <a:chExt cx="276225" cy="838201"/>
          </a:xfrm>
        </p:grpSpPr>
        <p:pic>
          <p:nvPicPr>
            <p:cNvPr id="30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09" name="Group 68"/>
            <p:cNvGrpSpPr/>
            <p:nvPr/>
          </p:nvGrpSpPr>
          <p:grpSpPr>
            <a:xfrm>
              <a:off x="1193957" y="5651620"/>
              <a:ext cx="142876" cy="597588"/>
              <a:chOff x="1564442" y="5617494"/>
              <a:chExt cx="142876" cy="597588"/>
            </a:xfrm>
          </p:grpSpPr>
          <p:sp>
            <p:nvSpPr>
              <p:cNvPr id="310" name="Oval 30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11" name="Straight Connector 31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12" name="Group 311"/>
          <p:cNvGrpSpPr>
            <a:grpSpLocks noChangeAspect="1"/>
          </p:cNvGrpSpPr>
          <p:nvPr/>
        </p:nvGrpSpPr>
        <p:grpSpPr>
          <a:xfrm>
            <a:off x="3740612" y="5139299"/>
            <a:ext cx="107147" cy="252028"/>
            <a:chOff x="2071670" y="5572140"/>
            <a:chExt cx="276225" cy="838201"/>
          </a:xfrm>
        </p:grpSpPr>
        <p:pic>
          <p:nvPicPr>
            <p:cNvPr id="31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14" name="Group 73"/>
            <p:cNvGrpSpPr/>
            <p:nvPr/>
          </p:nvGrpSpPr>
          <p:grpSpPr>
            <a:xfrm>
              <a:off x="2137128" y="5904854"/>
              <a:ext cx="142876" cy="415792"/>
              <a:chOff x="1578919" y="5799290"/>
              <a:chExt cx="142876" cy="415792"/>
            </a:xfrm>
          </p:grpSpPr>
          <p:sp>
            <p:nvSpPr>
              <p:cNvPr id="315" name="Oval 31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16" name="Straight Connector 315"/>
              <p:cNvCxnSpPr>
                <a:stCxn id="31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17" name="Group 316"/>
          <p:cNvGrpSpPr>
            <a:grpSpLocks noChangeAspect="1"/>
          </p:cNvGrpSpPr>
          <p:nvPr/>
        </p:nvGrpSpPr>
        <p:grpSpPr>
          <a:xfrm>
            <a:off x="4754452" y="5139300"/>
            <a:ext cx="109683" cy="252027"/>
            <a:chOff x="1142976" y="5500702"/>
            <a:chExt cx="276225" cy="838201"/>
          </a:xfrm>
        </p:grpSpPr>
        <p:pic>
          <p:nvPicPr>
            <p:cNvPr id="31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19" name="Group 68"/>
            <p:cNvGrpSpPr/>
            <p:nvPr/>
          </p:nvGrpSpPr>
          <p:grpSpPr>
            <a:xfrm>
              <a:off x="1193957" y="5651620"/>
              <a:ext cx="142876" cy="597588"/>
              <a:chOff x="1564442" y="5617494"/>
              <a:chExt cx="142876" cy="597588"/>
            </a:xfrm>
          </p:grpSpPr>
          <p:sp>
            <p:nvSpPr>
              <p:cNvPr id="320" name="Oval 31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21" name="Straight Connector 32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22" name="Group 321"/>
          <p:cNvGrpSpPr>
            <a:grpSpLocks noChangeAspect="1"/>
          </p:cNvGrpSpPr>
          <p:nvPr/>
        </p:nvGrpSpPr>
        <p:grpSpPr>
          <a:xfrm>
            <a:off x="4383554" y="5139299"/>
            <a:ext cx="107147" cy="252028"/>
            <a:chOff x="2071670" y="5572140"/>
            <a:chExt cx="276225" cy="838201"/>
          </a:xfrm>
        </p:grpSpPr>
        <p:pic>
          <p:nvPicPr>
            <p:cNvPr id="32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24" name="Group 73"/>
            <p:cNvGrpSpPr/>
            <p:nvPr/>
          </p:nvGrpSpPr>
          <p:grpSpPr>
            <a:xfrm>
              <a:off x="2137128" y="5904854"/>
              <a:ext cx="142876" cy="415792"/>
              <a:chOff x="1578919" y="5799290"/>
              <a:chExt cx="142876" cy="415792"/>
            </a:xfrm>
          </p:grpSpPr>
          <p:sp>
            <p:nvSpPr>
              <p:cNvPr id="325" name="Oval 32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26" name="Straight Connector 325"/>
              <p:cNvCxnSpPr>
                <a:stCxn id="32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27" name="Group 326"/>
          <p:cNvGrpSpPr>
            <a:grpSpLocks noChangeAspect="1"/>
          </p:cNvGrpSpPr>
          <p:nvPr/>
        </p:nvGrpSpPr>
        <p:grpSpPr>
          <a:xfrm>
            <a:off x="5468832" y="5139300"/>
            <a:ext cx="109683" cy="252027"/>
            <a:chOff x="1142976" y="5500702"/>
            <a:chExt cx="276225" cy="838201"/>
          </a:xfrm>
        </p:grpSpPr>
        <p:pic>
          <p:nvPicPr>
            <p:cNvPr id="32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29" name="Group 68"/>
            <p:cNvGrpSpPr/>
            <p:nvPr/>
          </p:nvGrpSpPr>
          <p:grpSpPr>
            <a:xfrm>
              <a:off x="1193957" y="5651620"/>
              <a:ext cx="142876" cy="597588"/>
              <a:chOff x="1564442" y="5617494"/>
              <a:chExt cx="142876" cy="597588"/>
            </a:xfrm>
          </p:grpSpPr>
          <p:sp>
            <p:nvSpPr>
              <p:cNvPr id="330" name="Oval 32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31" name="Straight Connector 33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32" name="Group 331"/>
          <p:cNvGrpSpPr>
            <a:grpSpLocks noChangeAspect="1"/>
          </p:cNvGrpSpPr>
          <p:nvPr/>
        </p:nvGrpSpPr>
        <p:grpSpPr>
          <a:xfrm>
            <a:off x="5097934" y="5139299"/>
            <a:ext cx="107147" cy="252028"/>
            <a:chOff x="2071670" y="5572140"/>
            <a:chExt cx="276225" cy="838201"/>
          </a:xfrm>
        </p:grpSpPr>
        <p:pic>
          <p:nvPicPr>
            <p:cNvPr id="33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34" name="Group 73"/>
            <p:cNvGrpSpPr/>
            <p:nvPr/>
          </p:nvGrpSpPr>
          <p:grpSpPr>
            <a:xfrm>
              <a:off x="2137128" y="5904854"/>
              <a:ext cx="142876" cy="415792"/>
              <a:chOff x="1578919" y="5799290"/>
              <a:chExt cx="142876" cy="415792"/>
            </a:xfrm>
          </p:grpSpPr>
          <p:sp>
            <p:nvSpPr>
              <p:cNvPr id="335" name="Oval 33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36" name="Straight Connector 335"/>
              <p:cNvCxnSpPr>
                <a:stCxn id="33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37" name="Group 336"/>
          <p:cNvGrpSpPr>
            <a:grpSpLocks noChangeAspect="1"/>
          </p:cNvGrpSpPr>
          <p:nvPr/>
        </p:nvGrpSpPr>
        <p:grpSpPr>
          <a:xfrm>
            <a:off x="6183212" y="5139300"/>
            <a:ext cx="109683" cy="252027"/>
            <a:chOff x="1142976" y="5500702"/>
            <a:chExt cx="276225" cy="838201"/>
          </a:xfrm>
        </p:grpSpPr>
        <p:pic>
          <p:nvPicPr>
            <p:cNvPr id="33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39" name="Group 68"/>
            <p:cNvGrpSpPr/>
            <p:nvPr/>
          </p:nvGrpSpPr>
          <p:grpSpPr>
            <a:xfrm>
              <a:off x="1193957" y="5651620"/>
              <a:ext cx="142876" cy="597588"/>
              <a:chOff x="1564442" y="5617494"/>
              <a:chExt cx="142876" cy="597588"/>
            </a:xfrm>
          </p:grpSpPr>
          <p:sp>
            <p:nvSpPr>
              <p:cNvPr id="340" name="Oval 33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41" name="Straight Connector 34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42" name="Group 341"/>
          <p:cNvGrpSpPr>
            <a:grpSpLocks noChangeAspect="1"/>
          </p:cNvGrpSpPr>
          <p:nvPr/>
        </p:nvGrpSpPr>
        <p:grpSpPr>
          <a:xfrm>
            <a:off x="5812314" y="5139299"/>
            <a:ext cx="107147" cy="252028"/>
            <a:chOff x="2071670" y="5572140"/>
            <a:chExt cx="276225" cy="838201"/>
          </a:xfrm>
        </p:grpSpPr>
        <p:pic>
          <p:nvPicPr>
            <p:cNvPr id="34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44" name="Group 73"/>
            <p:cNvGrpSpPr/>
            <p:nvPr/>
          </p:nvGrpSpPr>
          <p:grpSpPr>
            <a:xfrm>
              <a:off x="2137128" y="5904854"/>
              <a:ext cx="142876" cy="415792"/>
              <a:chOff x="1578919" y="5799290"/>
              <a:chExt cx="142876" cy="415792"/>
            </a:xfrm>
          </p:grpSpPr>
          <p:sp>
            <p:nvSpPr>
              <p:cNvPr id="345" name="Oval 34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46" name="Straight Connector 345"/>
              <p:cNvCxnSpPr>
                <a:stCxn id="34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47" name="Group 346"/>
          <p:cNvGrpSpPr>
            <a:grpSpLocks noChangeAspect="1"/>
          </p:cNvGrpSpPr>
          <p:nvPr/>
        </p:nvGrpSpPr>
        <p:grpSpPr>
          <a:xfrm>
            <a:off x="6897592" y="5139300"/>
            <a:ext cx="109683" cy="252027"/>
            <a:chOff x="1142976" y="5500702"/>
            <a:chExt cx="276225" cy="838201"/>
          </a:xfrm>
        </p:grpSpPr>
        <p:pic>
          <p:nvPicPr>
            <p:cNvPr id="34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49" name="Group 68"/>
            <p:cNvGrpSpPr/>
            <p:nvPr/>
          </p:nvGrpSpPr>
          <p:grpSpPr>
            <a:xfrm>
              <a:off x="1193957" y="5651620"/>
              <a:ext cx="142876" cy="597588"/>
              <a:chOff x="1564442" y="5617494"/>
              <a:chExt cx="142876" cy="597588"/>
            </a:xfrm>
          </p:grpSpPr>
          <p:sp>
            <p:nvSpPr>
              <p:cNvPr id="350" name="Oval 34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51" name="Straight Connector 35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52" name="Group 351"/>
          <p:cNvGrpSpPr>
            <a:grpSpLocks noChangeAspect="1"/>
          </p:cNvGrpSpPr>
          <p:nvPr/>
        </p:nvGrpSpPr>
        <p:grpSpPr>
          <a:xfrm>
            <a:off x="6526694" y="5139299"/>
            <a:ext cx="107147" cy="252028"/>
            <a:chOff x="2071670" y="5572140"/>
            <a:chExt cx="276225" cy="838201"/>
          </a:xfrm>
        </p:grpSpPr>
        <p:pic>
          <p:nvPicPr>
            <p:cNvPr id="35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54" name="Group 73"/>
            <p:cNvGrpSpPr/>
            <p:nvPr/>
          </p:nvGrpSpPr>
          <p:grpSpPr>
            <a:xfrm>
              <a:off x="2137128" y="5904854"/>
              <a:ext cx="142876" cy="415792"/>
              <a:chOff x="1578919" y="5799290"/>
              <a:chExt cx="142876" cy="415792"/>
            </a:xfrm>
          </p:grpSpPr>
          <p:sp>
            <p:nvSpPr>
              <p:cNvPr id="355" name="Oval 35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56" name="Straight Connector 355"/>
              <p:cNvCxnSpPr>
                <a:stCxn id="35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57" name="Group 356"/>
          <p:cNvGrpSpPr>
            <a:grpSpLocks noChangeAspect="1"/>
          </p:cNvGrpSpPr>
          <p:nvPr/>
        </p:nvGrpSpPr>
        <p:grpSpPr>
          <a:xfrm>
            <a:off x="7754848" y="5139300"/>
            <a:ext cx="109683" cy="252027"/>
            <a:chOff x="1142976" y="5500702"/>
            <a:chExt cx="276225" cy="838201"/>
          </a:xfrm>
        </p:grpSpPr>
        <p:pic>
          <p:nvPicPr>
            <p:cNvPr id="35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59" name="Group 68"/>
            <p:cNvGrpSpPr/>
            <p:nvPr/>
          </p:nvGrpSpPr>
          <p:grpSpPr>
            <a:xfrm>
              <a:off x="1193957" y="5651620"/>
              <a:ext cx="142876" cy="597588"/>
              <a:chOff x="1564442" y="5617494"/>
              <a:chExt cx="142876" cy="597588"/>
            </a:xfrm>
          </p:grpSpPr>
          <p:sp>
            <p:nvSpPr>
              <p:cNvPr id="360" name="Oval 35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61" name="Straight Connector 36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62" name="Group 361"/>
          <p:cNvGrpSpPr>
            <a:grpSpLocks noChangeAspect="1"/>
          </p:cNvGrpSpPr>
          <p:nvPr/>
        </p:nvGrpSpPr>
        <p:grpSpPr>
          <a:xfrm>
            <a:off x="7383950" y="5139299"/>
            <a:ext cx="107147" cy="252028"/>
            <a:chOff x="2071670" y="5572140"/>
            <a:chExt cx="276225" cy="838201"/>
          </a:xfrm>
        </p:grpSpPr>
        <p:pic>
          <p:nvPicPr>
            <p:cNvPr id="36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64" name="Group 73"/>
            <p:cNvGrpSpPr/>
            <p:nvPr/>
          </p:nvGrpSpPr>
          <p:grpSpPr>
            <a:xfrm>
              <a:off x="2137128" y="5904854"/>
              <a:ext cx="142876" cy="415792"/>
              <a:chOff x="1578919" y="5799290"/>
              <a:chExt cx="142876" cy="415792"/>
            </a:xfrm>
          </p:grpSpPr>
          <p:sp>
            <p:nvSpPr>
              <p:cNvPr id="365" name="Oval 36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66" name="Straight Connector 365"/>
              <p:cNvCxnSpPr>
                <a:stCxn id="36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67" name="Group 366"/>
          <p:cNvGrpSpPr>
            <a:grpSpLocks noChangeAspect="1"/>
          </p:cNvGrpSpPr>
          <p:nvPr/>
        </p:nvGrpSpPr>
        <p:grpSpPr>
          <a:xfrm>
            <a:off x="8540666" y="5139300"/>
            <a:ext cx="109683" cy="252027"/>
            <a:chOff x="1142976" y="5500702"/>
            <a:chExt cx="276225" cy="838201"/>
          </a:xfrm>
        </p:grpSpPr>
        <p:pic>
          <p:nvPicPr>
            <p:cNvPr id="36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69" name="Group 68"/>
            <p:cNvGrpSpPr/>
            <p:nvPr/>
          </p:nvGrpSpPr>
          <p:grpSpPr>
            <a:xfrm>
              <a:off x="1193957" y="5651620"/>
              <a:ext cx="142876" cy="597588"/>
              <a:chOff x="1564442" y="5617494"/>
              <a:chExt cx="142876" cy="597588"/>
            </a:xfrm>
          </p:grpSpPr>
          <p:sp>
            <p:nvSpPr>
              <p:cNvPr id="370" name="Oval 36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71" name="Straight Connector 37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72" name="Group 371"/>
          <p:cNvGrpSpPr>
            <a:grpSpLocks noChangeAspect="1"/>
          </p:cNvGrpSpPr>
          <p:nvPr/>
        </p:nvGrpSpPr>
        <p:grpSpPr>
          <a:xfrm>
            <a:off x="8169768" y="5139299"/>
            <a:ext cx="107147" cy="252028"/>
            <a:chOff x="2071670" y="5572140"/>
            <a:chExt cx="276225" cy="838201"/>
          </a:xfrm>
        </p:grpSpPr>
        <p:pic>
          <p:nvPicPr>
            <p:cNvPr id="37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74" name="Group 73"/>
            <p:cNvGrpSpPr/>
            <p:nvPr/>
          </p:nvGrpSpPr>
          <p:grpSpPr>
            <a:xfrm>
              <a:off x="2137128" y="5904854"/>
              <a:ext cx="142876" cy="415792"/>
              <a:chOff x="1578919" y="5799290"/>
              <a:chExt cx="142876" cy="415792"/>
            </a:xfrm>
          </p:grpSpPr>
          <p:sp>
            <p:nvSpPr>
              <p:cNvPr id="375" name="Oval 37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76" name="Straight Connector 375"/>
              <p:cNvCxnSpPr>
                <a:stCxn id="37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77" name="Group 376"/>
          <p:cNvGrpSpPr>
            <a:grpSpLocks noChangeAspect="1"/>
          </p:cNvGrpSpPr>
          <p:nvPr/>
        </p:nvGrpSpPr>
        <p:grpSpPr>
          <a:xfrm>
            <a:off x="9326484" y="5139300"/>
            <a:ext cx="109683" cy="252027"/>
            <a:chOff x="1142976" y="5500702"/>
            <a:chExt cx="276225" cy="838201"/>
          </a:xfrm>
        </p:grpSpPr>
        <p:pic>
          <p:nvPicPr>
            <p:cNvPr id="37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79" name="Group 68"/>
            <p:cNvGrpSpPr/>
            <p:nvPr/>
          </p:nvGrpSpPr>
          <p:grpSpPr>
            <a:xfrm>
              <a:off x="1193957" y="5651620"/>
              <a:ext cx="142876" cy="597588"/>
              <a:chOff x="1564442" y="5617494"/>
              <a:chExt cx="142876" cy="597588"/>
            </a:xfrm>
          </p:grpSpPr>
          <p:sp>
            <p:nvSpPr>
              <p:cNvPr id="380" name="Oval 37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81" name="Straight Connector 38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82" name="Group 381"/>
          <p:cNvGrpSpPr>
            <a:grpSpLocks noChangeAspect="1"/>
          </p:cNvGrpSpPr>
          <p:nvPr/>
        </p:nvGrpSpPr>
        <p:grpSpPr>
          <a:xfrm>
            <a:off x="8955586" y="5139299"/>
            <a:ext cx="107147" cy="252028"/>
            <a:chOff x="2071670" y="5572140"/>
            <a:chExt cx="276225" cy="838201"/>
          </a:xfrm>
        </p:grpSpPr>
        <p:pic>
          <p:nvPicPr>
            <p:cNvPr id="38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84" name="Group 73"/>
            <p:cNvGrpSpPr/>
            <p:nvPr/>
          </p:nvGrpSpPr>
          <p:grpSpPr>
            <a:xfrm>
              <a:off x="2137128" y="5904854"/>
              <a:ext cx="142876" cy="415792"/>
              <a:chOff x="1578919" y="5799290"/>
              <a:chExt cx="142876" cy="415792"/>
            </a:xfrm>
          </p:grpSpPr>
          <p:sp>
            <p:nvSpPr>
              <p:cNvPr id="385" name="Oval 38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86" name="Straight Connector 385"/>
              <p:cNvCxnSpPr>
                <a:stCxn id="38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87" name="Group 386"/>
          <p:cNvGrpSpPr>
            <a:grpSpLocks noChangeAspect="1"/>
          </p:cNvGrpSpPr>
          <p:nvPr/>
        </p:nvGrpSpPr>
        <p:grpSpPr>
          <a:xfrm>
            <a:off x="1682618" y="5139300"/>
            <a:ext cx="109683" cy="252027"/>
            <a:chOff x="1142976" y="5500702"/>
            <a:chExt cx="276225" cy="838201"/>
          </a:xfrm>
        </p:grpSpPr>
        <p:pic>
          <p:nvPicPr>
            <p:cNvPr id="38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89" name="Group 68"/>
            <p:cNvGrpSpPr/>
            <p:nvPr/>
          </p:nvGrpSpPr>
          <p:grpSpPr>
            <a:xfrm>
              <a:off x="1193957" y="5651620"/>
              <a:ext cx="142876" cy="597588"/>
              <a:chOff x="1564442" y="5617494"/>
              <a:chExt cx="142876" cy="597588"/>
            </a:xfrm>
          </p:grpSpPr>
          <p:sp>
            <p:nvSpPr>
              <p:cNvPr id="390" name="Oval 38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91" name="Straight Connector 39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392" name="Group 391"/>
          <p:cNvGrpSpPr>
            <a:grpSpLocks noChangeAspect="1"/>
          </p:cNvGrpSpPr>
          <p:nvPr/>
        </p:nvGrpSpPr>
        <p:grpSpPr>
          <a:xfrm>
            <a:off x="1311720" y="5139299"/>
            <a:ext cx="107147" cy="252028"/>
            <a:chOff x="2071670" y="5572140"/>
            <a:chExt cx="276225" cy="838201"/>
          </a:xfrm>
        </p:grpSpPr>
        <p:pic>
          <p:nvPicPr>
            <p:cNvPr id="39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394" name="Group 73"/>
            <p:cNvGrpSpPr/>
            <p:nvPr/>
          </p:nvGrpSpPr>
          <p:grpSpPr>
            <a:xfrm>
              <a:off x="2137128" y="5904854"/>
              <a:ext cx="142876" cy="415792"/>
              <a:chOff x="1578919" y="5799290"/>
              <a:chExt cx="142876" cy="415792"/>
            </a:xfrm>
          </p:grpSpPr>
          <p:sp>
            <p:nvSpPr>
              <p:cNvPr id="395" name="Oval 39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396" name="Straight Connector 395"/>
              <p:cNvCxnSpPr>
                <a:stCxn id="39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397" name="Group 396"/>
          <p:cNvGrpSpPr>
            <a:grpSpLocks noChangeAspect="1"/>
          </p:cNvGrpSpPr>
          <p:nvPr/>
        </p:nvGrpSpPr>
        <p:grpSpPr>
          <a:xfrm>
            <a:off x="2539874" y="5139300"/>
            <a:ext cx="109683" cy="252027"/>
            <a:chOff x="1142976" y="5500702"/>
            <a:chExt cx="276225" cy="838201"/>
          </a:xfrm>
        </p:grpSpPr>
        <p:pic>
          <p:nvPicPr>
            <p:cNvPr id="398"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1142976" y="5500702"/>
              <a:ext cx="276225" cy="838201"/>
            </a:xfrm>
            <a:prstGeom prst="rect">
              <a:avLst/>
            </a:prstGeom>
            <a:noFill/>
          </p:spPr>
        </p:pic>
        <p:grpSp>
          <p:nvGrpSpPr>
            <p:cNvPr id="399" name="Group 68"/>
            <p:cNvGrpSpPr/>
            <p:nvPr/>
          </p:nvGrpSpPr>
          <p:grpSpPr>
            <a:xfrm>
              <a:off x="1193957" y="5651620"/>
              <a:ext cx="142876" cy="597588"/>
              <a:chOff x="1564442" y="5617494"/>
              <a:chExt cx="142876" cy="597588"/>
            </a:xfrm>
          </p:grpSpPr>
          <p:sp>
            <p:nvSpPr>
              <p:cNvPr id="400" name="Oval 399"/>
              <p:cNvSpPr/>
              <p:nvPr/>
            </p:nvSpPr>
            <p:spPr>
              <a:xfrm>
                <a:off x="1564442" y="6072206"/>
                <a:ext cx="142876" cy="142876"/>
              </a:xfrm>
              <a:prstGeom prst="ellipse">
                <a:avLst/>
              </a:prstGeom>
              <a:solidFill>
                <a:srgbClr val="FF0000"/>
              </a:solidFill>
              <a:ln w="9525" cap="flat" cmpd="sng" algn="ctr">
                <a:solidFill>
                  <a:srgbClr val="FF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401" name="Straight Connector 400"/>
              <p:cNvCxnSpPr/>
              <p:nvPr/>
            </p:nvCxnSpPr>
            <p:spPr>
              <a:xfrm rot="5400000" flipH="1" flipV="1">
                <a:off x="1411575" y="5844453"/>
                <a:ext cx="455505" cy="1588"/>
              </a:xfrm>
              <a:prstGeom prst="line">
                <a:avLst/>
              </a:prstGeom>
              <a:noFill/>
              <a:ln w="19050" cap="flat" cmpd="sng" algn="ctr">
                <a:solidFill>
                  <a:srgbClr val="FF0000"/>
                </a:solidFill>
                <a:prstDash val="solid"/>
              </a:ln>
              <a:effectLst/>
            </p:spPr>
          </p:cxnSp>
        </p:grpSp>
      </p:grpSp>
      <p:grpSp>
        <p:nvGrpSpPr>
          <p:cNvPr id="402" name="Group 401"/>
          <p:cNvGrpSpPr>
            <a:grpSpLocks noChangeAspect="1"/>
          </p:cNvGrpSpPr>
          <p:nvPr/>
        </p:nvGrpSpPr>
        <p:grpSpPr>
          <a:xfrm>
            <a:off x="2168976" y="5139299"/>
            <a:ext cx="107147" cy="252028"/>
            <a:chOff x="2071670" y="5572140"/>
            <a:chExt cx="276225" cy="838201"/>
          </a:xfrm>
        </p:grpSpPr>
        <p:pic>
          <p:nvPicPr>
            <p:cNvPr id="403" name="Picture 27" descr="http://t3.gstatic.com/images?q=tbn:ANd9GcRLAcI3CVpakhTNy89OisO62NQufNhKnIhFkNSSJT339mjXgf4d"/>
            <p:cNvPicPr>
              <a:picLocks noChangeAspect="1" noChangeArrowheads="1"/>
            </p:cNvPicPr>
            <p:nvPr/>
          </p:nvPicPr>
          <p:blipFill>
            <a:blip r:embed="rId5" cstate="print">
              <a:clrChange>
                <a:clrFrom>
                  <a:srgbClr val="FAFAFA"/>
                </a:clrFrom>
                <a:clrTo>
                  <a:srgbClr val="FAFAFA">
                    <a:alpha val="0"/>
                  </a:srgbClr>
                </a:clrTo>
              </a:clrChange>
            </a:blip>
            <a:srcRect/>
            <a:stretch>
              <a:fillRect/>
            </a:stretch>
          </p:blipFill>
          <p:spPr bwMode="auto">
            <a:xfrm>
              <a:off x="2071670" y="5572140"/>
              <a:ext cx="276225" cy="838201"/>
            </a:xfrm>
            <a:prstGeom prst="rect">
              <a:avLst/>
            </a:prstGeom>
            <a:noFill/>
          </p:spPr>
        </p:pic>
        <p:grpSp>
          <p:nvGrpSpPr>
            <p:cNvPr id="404" name="Group 73"/>
            <p:cNvGrpSpPr/>
            <p:nvPr/>
          </p:nvGrpSpPr>
          <p:grpSpPr>
            <a:xfrm>
              <a:off x="2137128" y="5904854"/>
              <a:ext cx="142876" cy="415792"/>
              <a:chOff x="1578919" y="5799290"/>
              <a:chExt cx="142876" cy="415792"/>
            </a:xfrm>
          </p:grpSpPr>
          <p:sp>
            <p:nvSpPr>
              <p:cNvPr id="405" name="Oval 404"/>
              <p:cNvSpPr/>
              <p:nvPr/>
            </p:nvSpPr>
            <p:spPr>
              <a:xfrm>
                <a:off x="1578919" y="6072206"/>
                <a:ext cx="142876" cy="142876"/>
              </a:xfrm>
              <a:prstGeom prst="ellipse">
                <a:avLst/>
              </a:prstGeom>
              <a:solidFill>
                <a:srgbClr val="FF9900"/>
              </a:solidFill>
              <a:ln w="9525" cap="flat" cmpd="sng" algn="ctr">
                <a:solidFill>
                  <a:srgbClr val="EB920F"/>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406" name="Straight Connector 405"/>
              <p:cNvCxnSpPr>
                <a:stCxn id="405" idx="0"/>
              </p:cNvCxnSpPr>
              <p:nvPr/>
            </p:nvCxnSpPr>
            <p:spPr>
              <a:xfrm rot="16200000" flipV="1">
                <a:off x="1513653" y="5935502"/>
                <a:ext cx="272916" cy="492"/>
              </a:xfrm>
              <a:prstGeom prst="line">
                <a:avLst/>
              </a:prstGeom>
              <a:noFill/>
              <a:ln w="19050" cap="flat" cmpd="sng" algn="ctr">
                <a:solidFill>
                  <a:srgbClr val="EB920F"/>
                </a:solidFill>
                <a:prstDash val="solid"/>
              </a:ln>
              <a:effectLst/>
            </p:spPr>
          </p:cxnSp>
        </p:grpSp>
      </p:grpSp>
      <p:grpSp>
        <p:nvGrpSpPr>
          <p:cNvPr id="407" name="Group 406"/>
          <p:cNvGrpSpPr/>
          <p:nvPr/>
        </p:nvGrpSpPr>
        <p:grpSpPr>
          <a:xfrm rot="5400000">
            <a:off x="4810085" y="1792706"/>
            <a:ext cx="460244" cy="8715432"/>
            <a:chOff x="103544" y="1274519"/>
            <a:chExt cx="539378" cy="5349848"/>
          </a:xfrm>
        </p:grpSpPr>
        <p:grpSp>
          <p:nvGrpSpPr>
            <p:cNvPr id="408" name="Group 59"/>
            <p:cNvGrpSpPr/>
            <p:nvPr/>
          </p:nvGrpSpPr>
          <p:grpSpPr>
            <a:xfrm>
              <a:off x="142855" y="1274519"/>
              <a:ext cx="500067" cy="5349848"/>
              <a:chOff x="8072461" y="3434241"/>
              <a:chExt cx="786867" cy="3118690"/>
            </a:xfrm>
          </p:grpSpPr>
          <p:pic>
            <p:nvPicPr>
              <p:cNvPr id="410" name="Picture 2" descr="http://t3.gstatic.com/images?q=tbn:ANd9GcRIt8wTEf_sAP7zgHKOe6Nn4y2OhGVpQuvkHgpCGUZHqlHLsMVxRO3EbXxd"/>
              <p:cNvPicPr>
                <a:picLocks noChangeAspect="1" noChangeArrowheads="1"/>
              </p:cNvPicPr>
              <p:nvPr/>
            </p:nvPicPr>
            <p:blipFill>
              <a:blip r:embed="rId10" cstate="print">
                <a:clrChange>
                  <a:clrFrom>
                    <a:srgbClr val="F8FCFB"/>
                  </a:clrFrom>
                  <a:clrTo>
                    <a:srgbClr val="F8FCFB">
                      <a:alpha val="0"/>
                    </a:srgbClr>
                  </a:clrTo>
                </a:clrChange>
              </a:blip>
              <a:srcRect l="6188" r="12999"/>
              <a:stretch>
                <a:fillRect/>
              </a:stretch>
            </p:blipFill>
            <p:spPr bwMode="auto">
              <a:xfrm>
                <a:off x="8215338" y="3685906"/>
                <a:ext cx="500332" cy="2867025"/>
              </a:xfrm>
              <a:prstGeom prst="rect">
                <a:avLst/>
              </a:prstGeom>
              <a:noFill/>
            </p:spPr>
          </p:pic>
          <p:sp>
            <p:nvSpPr>
              <p:cNvPr id="411" name="Up Arrow 410"/>
              <p:cNvSpPr/>
              <p:nvPr/>
            </p:nvSpPr>
            <p:spPr>
              <a:xfrm>
                <a:off x="8072461" y="3434241"/>
                <a:ext cx="786867" cy="337390"/>
              </a:xfrm>
              <a:prstGeom prst="upArrow">
                <a:avLst>
                  <a:gd name="adj1" fmla="val 58675"/>
                  <a:gd name="adj2" fmla="val 0"/>
                </a:avLst>
              </a:prstGeom>
              <a:solidFill>
                <a:sysClr val="windowText" lastClr="00000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sp>
          <p:nvSpPr>
            <p:cNvPr id="409" name="TextBox 408"/>
            <p:cNvSpPr txBox="1"/>
            <p:nvPr/>
          </p:nvSpPr>
          <p:spPr>
            <a:xfrm>
              <a:off x="103544" y="1318371"/>
              <a:ext cx="504973" cy="5262147"/>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smtClean="0">
                  <a:ln>
                    <a:noFill/>
                  </a:ln>
                  <a:solidFill>
                    <a:sysClr val="windowText" lastClr="000000"/>
                  </a:solidFill>
                  <a:effectLst/>
                  <a:uLnTx/>
                  <a:uFillTx/>
                </a:rPr>
                <a:t>Severity</a:t>
              </a:r>
              <a:r>
                <a:rPr kumimoji="0" lang="fr-FR" sz="1600" b="1" i="0" u="none" strike="noStrike" kern="0" cap="none" spc="0" normalizeH="0" baseline="0" noProof="0" dirty="0" smtClean="0">
                  <a:ln>
                    <a:noFill/>
                  </a:ln>
                  <a:solidFill>
                    <a:sysClr val="windowText" lastClr="000000"/>
                  </a:solidFill>
                  <a:effectLst/>
                  <a:uLnTx/>
                  <a:uFillTx/>
                </a:rPr>
                <a:t> </a:t>
              </a:r>
              <a:r>
                <a:rPr kumimoji="0" lang="fr-FR" sz="1600" b="1" i="0" u="none" strike="noStrike" kern="0" cap="none" spc="0" normalizeH="0" baseline="0" noProof="0" dirty="0" err="1" smtClean="0">
                  <a:ln>
                    <a:noFill/>
                  </a:ln>
                  <a:solidFill>
                    <a:sysClr val="windowText" lastClr="000000"/>
                  </a:solidFill>
                  <a:effectLst/>
                  <a:uLnTx/>
                  <a:uFillTx/>
                </a:rPr>
                <a:t>scale</a:t>
              </a:r>
              <a:endParaRPr kumimoji="0" lang="en-US" sz="1600" b="1" i="0" u="none" strike="noStrike" kern="0" cap="none" spc="0" normalizeH="0" baseline="0" noProof="0" dirty="0">
                <a:ln>
                  <a:noFill/>
                </a:ln>
                <a:solidFill>
                  <a:sysClr val="windowText" lastClr="000000"/>
                </a:solidFill>
                <a:effectLst/>
                <a:uLnTx/>
                <a:uFillTx/>
              </a:endParaRPr>
            </a:p>
          </p:txBody>
        </p:sp>
      </p:grpSp>
      <p:cxnSp>
        <p:nvCxnSpPr>
          <p:cNvPr id="412" name="Straight Connector 411"/>
          <p:cNvCxnSpPr/>
          <p:nvPr/>
        </p:nvCxnSpPr>
        <p:spPr>
          <a:xfrm rot="5400000">
            <a:off x="503470" y="6166220"/>
            <a:ext cx="428628" cy="1588"/>
          </a:xfrm>
          <a:prstGeom prst="line">
            <a:avLst/>
          </a:prstGeom>
          <a:noFill/>
          <a:ln w="9525" cap="flat" cmpd="sng" algn="ctr">
            <a:solidFill>
              <a:sysClr val="windowText" lastClr="000000"/>
            </a:solidFill>
            <a:prstDash val="solid"/>
          </a:ln>
          <a:effectLst/>
        </p:spPr>
      </p:cxnSp>
      <p:sp>
        <p:nvSpPr>
          <p:cNvPr id="413" name="Minus 412"/>
          <p:cNvSpPr/>
          <p:nvPr/>
        </p:nvSpPr>
        <p:spPr>
          <a:xfrm>
            <a:off x="539642" y="5666154"/>
            <a:ext cx="428596" cy="214314"/>
          </a:xfrm>
          <a:prstGeom prst="mathMinus">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414" name="Plus 413"/>
          <p:cNvSpPr/>
          <p:nvPr/>
        </p:nvSpPr>
        <p:spPr>
          <a:xfrm>
            <a:off x="9200860" y="5594716"/>
            <a:ext cx="357190" cy="357190"/>
          </a:xfrm>
          <a:prstGeom prst="mathPlus">
            <a:avLst>
              <a:gd name="adj1" fmla="val 14490"/>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cxnSp>
        <p:nvCxnSpPr>
          <p:cNvPr id="415" name="Straight Connector 414"/>
          <p:cNvCxnSpPr/>
          <p:nvPr/>
        </p:nvCxnSpPr>
        <p:spPr>
          <a:xfrm rot="5400000">
            <a:off x="8236867" y="6165426"/>
            <a:ext cx="428628" cy="1588"/>
          </a:xfrm>
          <a:prstGeom prst="line">
            <a:avLst/>
          </a:prstGeom>
          <a:noFill/>
          <a:ln w="9525" cap="flat" cmpd="sng" algn="ctr">
            <a:solidFill>
              <a:sysClr val="windowText" lastClr="000000"/>
            </a:solidFill>
            <a:prstDash val="solid"/>
          </a:ln>
          <a:effectLst/>
        </p:spPr>
      </p:cxnSp>
      <p:sp>
        <p:nvSpPr>
          <p:cNvPr id="416" name="TextBox 415"/>
          <p:cNvSpPr txBox="1"/>
          <p:nvPr/>
        </p:nvSpPr>
        <p:spPr>
          <a:xfrm>
            <a:off x="8183476" y="5666154"/>
            <a:ext cx="56618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100</a:t>
            </a:r>
            <a:endParaRPr kumimoji="0" lang="fr-FR" sz="1800" b="0" i="0" u="none" strike="noStrike" kern="0" cap="none" spc="0" normalizeH="0" baseline="0" noProof="0" dirty="0">
              <a:ln>
                <a:noFill/>
              </a:ln>
              <a:solidFill>
                <a:sysClr val="windowText" lastClr="000000"/>
              </a:solidFill>
              <a:effectLst/>
              <a:uLnTx/>
              <a:uFillTx/>
            </a:endParaRPr>
          </a:p>
        </p:txBody>
      </p:sp>
      <p:cxnSp>
        <p:nvCxnSpPr>
          <p:cNvPr id="417" name="Straight Connector 416"/>
          <p:cNvCxnSpPr/>
          <p:nvPr/>
        </p:nvCxnSpPr>
        <p:spPr>
          <a:xfrm rot="5400000">
            <a:off x="3040734" y="6165426"/>
            <a:ext cx="428628" cy="1588"/>
          </a:xfrm>
          <a:prstGeom prst="line">
            <a:avLst/>
          </a:prstGeom>
          <a:noFill/>
          <a:ln w="9525" cap="flat" cmpd="sng" algn="ctr">
            <a:solidFill>
              <a:sysClr val="windowText" lastClr="000000"/>
            </a:solidFill>
            <a:prstDash val="solid"/>
          </a:ln>
          <a:effectLst/>
        </p:spPr>
      </p:cxnSp>
      <p:sp>
        <p:nvSpPr>
          <p:cNvPr id="418" name="TextBox 417"/>
          <p:cNvSpPr txBox="1"/>
          <p:nvPr/>
        </p:nvSpPr>
        <p:spPr>
          <a:xfrm>
            <a:off x="3039940" y="5666154"/>
            <a:ext cx="4379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33</a:t>
            </a:r>
            <a:endParaRPr kumimoji="0" lang="fr-FR" sz="1800" b="0" i="0" u="none" strike="noStrike" kern="0" cap="none" spc="0" normalizeH="0" baseline="0" noProof="0" dirty="0">
              <a:ln>
                <a:noFill/>
              </a:ln>
              <a:solidFill>
                <a:sysClr val="windowText" lastClr="000000"/>
              </a:solidFill>
              <a:effectLst/>
              <a:uLnTx/>
              <a:uFillTx/>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080" y="-13394"/>
            <a:ext cx="8915400" cy="706090"/>
          </a:xfrm>
        </p:spPr>
        <p:txBody>
          <a:bodyPr>
            <a:normAutofit fontScale="90000"/>
          </a:bodyPr>
          <a:lstStyle/>
          <a:p>
            <a:pPr lvl="0" algn="l"/>
            <a:r>
              <a:rPr lang="en-US" b="1" kern="0" dirty="0" smtClean="0">
                <a:solidFill>
                  <a:srgbClr val="241C1C"/>
                </a:solidFill>
              </a:rPr>
              <a:t>RISK BALANCING between migrants</a:t>
            </a:r>
            <a:endParaRPr lang="en-US" b="1" dirty="0"/>
          </a:p>
        </p:txBody>
      </p:sp>
      <p:grpSp>
        <p:nvGrpSpPr>
          <p:cNvPr id="45" name="Group 44"/>
          <p:cNvGrpSpPr/>
          <p:nvPr/>
        </p:nvGrpSpPr>
        <p:grpSpPr>
          <a:xfrm>
            <a:off x="2608983" y="1255530"/>
            <a:ext cx="5596128" cy="4663440"/>
            <a:chOff x="2411760" y="1280536"/>
            <a:chExt cx="5596128" cy="4663440"/>
          </a:xfrm>
        </p:grpSpPr>
        <p:sp>
          <p:nvSpPr>
            <p:cNvPr id="46" name="Right Triangle 45"/>
            <p:cNvSpPr/>
            <p:nvPr/>
          </p:nvSpPr>
          <p:spPr>
            <a:xfrm>
              <a:off x="3140466" y="4495800"/>
              <a:ext cx="1244601" cy="914400"/>
            </a:xfrm>
            <a:prstGeom prst="rtTriangle">
              <a:avLst/>
            </a:prstGeom>
            <a:solidFill>
              <a:srgbClr val="CCFF99"/>
            </a:solidFill>
            <a:ln w="9525" cap="flat" cmpd="sng" algn="ctr">
              <a:no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Georgia"/>
                <a:ea typeface="+mn-ea"/>
                <a:cs typeface="+mn-cs"/>
              </a:endParaRPr>
            </a:p>
          </p:txBody>
        </p:sp>
        <p:pic>
          <p:nvPicPr>
            <p:cNvPr id="47" name="Picture 46" descr="MOL_fmecamodaladvanced.png"/>
            <p:cNvPicPr>
              <a:picLocks noChangeAspect="1"/>
            </p:cNvPicPr>
            <p:nvPr/>
          </p:nvPicPr>
          <p:blipFill>
            <a:blip r:embed="rId2" cstate="print">
              <a:clrChange>
                <a:clrFrom>
                  <a:srgbClr val="FFFFFF"/>
                </a:clrFrom>
                <a:clrTo>
                  <a:srgbClr val="FFFFFF">
                    <a:alpha val="0"/>
                  </a:srgbClr>
                </a:clrTo>
              </a:clrChange>
            </a:blip>
            <a:stretch>
              <a:fillRect/>
            </a:stretch>
          </p:blipFill>
          <p:spPr>
            <a:xfrm>
              <a:off x="2411760" y="1280536"/>
              <a:ext cx="5596128" cy="4663440"/>
            </a:xfrm>
            <a:prstGeom prst="rect">
              <a:avLst/>
            </a:prstGeom>
          </p:spPr>
        </p:pic>
      </p:grpSp>
      <p:pic>
        <p:nvPicPr>
          <p:cNvPr id="48" name="Picture 2"/>
          <p:cNvPicPr>
            <a:picLocks noChangeAspect="1" noChangeArrowheads="1"/>
          </p:cNvPicPr>
          <p:nvPr/>
        </p:nvPicPr>
        <p:blipFill>
          <a:blip r:embed="rId3" cstate="print">
            <a:clrChange>
              <a:clrFrom>
                <a:srgbClr val="FFFFFF"/>
              </a:clrFrom>
              <a:clrTo>
                <a:srgbClr val="FFFFFF">
                  <a:alpha val="0"/>
                </a:srgbClr>
              </a:clrTo>
            </a:clrChange>
          </a:blip>
          <a:srcRect l="10900" r="6854"/>
          <a:stretch>
            <a:fillRect/>
          </a:stretch>
        </p:blipFill>
        <p:spPr bwMode="auto">
          <a:xfrm>
            <a:off x="920552" y="1268760"/>
            <a:ext cx="1728192" cy="4754880"/>
          </a:xfrm>
          <a:prstGeom prst="rect">
            <a:avLst/>
          </a:prstGeom>
          <a:noFill/>
          <a:ln w="9525">
            <a:noFill/>
            <a:miter lim="800000"/>
            <a:headEnd/>
            <a:tailEnd/>
          </a:ln>
        </p:spPr>
      </p:pic>
      <p:cxnSp>
        <p:nvCxnSpPr>
          <p:cNvPr id="49" name="Straight Arrow Connector 48"/>
          <p:cNvCxnSpPr/>
          <p:nvPr/>
        </p:nvCxnSpPr>
        <p:spPr>
          <a:xfrm rot="5400000">
            <a:off x="3567429" y="5628366"/>
            <a:ext cx="837660" cy="8"/>
          </a:xfrm>
          <a:prstGeom prst="straightConnector1">
            <a:avLst/>
          </a:prstGeom>
          <a:noFill/>
          <a:ln w="19050" cap="flat" cmpd="sng" algn="ctr">
            <a:solidFill>
              <a:srgbClr val="E3DBDB"/>
            </a:solidFill>
            <a:prstDash val="solid"/>
            <a:tailEnd type="arrow"/>
          </a:ln>
          <a:effectLst>
            <a:glow rad="101600">
              <a:srgbClr val="483737">
                <a:satMod val="175000"/>
                <a:alpha val="40000"/>
              </a:srgbClr>
            </a:glow>
            <a:outerShdw blurRad="51500" dist="25400" dir="5400000" rotWithShape="0">
              <a:srgbClr val="000000">
                <a:alpha val="40000"/>
              </a:srgbClr>
            </a:outerShdw>
          </a:effectLst>
        </p:spPr>
      </p:cxnSp>
      <p:sp>
        <p:nvSpPr>
          <p:cNvPr id="50" name="TextBox 49"/>
          <p:cNvSpPr txBox="1"/>
          <p:nvPr/>
        </p:nvSpPr>
        <p:spPr>
          <a:xfrm>
            <a:off x="2936776" y="6228601"/>
            <a:ext cx="6019800"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3200" b="0" i="0" u="none" strike="noStrike" kern="0" cap="none" spc="0" normalizeH="0" baseline="0" noProof="0" dirty="0" smtClean="0">
                <a:ln>
                  <a:noFill/>
                </a:ln>
                <a:solidFill>
                  <a:sysClr val="windowText" lastClr="000000"/>
                </a:solidFill>
                <a:effectLst/>
                <a:uLnTx/>
                <a:uFillTx/>
              </a:rPr>
              <a:t>C</a:t>
            </a:r>
            <a:r>
              <a:rPr kumimoji="0" lang="fr-FR" sz="3200" b="0" i="0" u="none" strike="noStrike" kern="0" cap="none" spc="0" normalizeH="0" baseline="-25000" noProof="0" dirty="0" smtClean="0">
                <a:ln>
                  <a:noFill/>
                </a:ln>
                <a:solidFill>
                  <a:sysClr val="windowText" lastClr="000000"/>
                </a:solidFill>
                <a:effectLst/>
                <a:uLnTx/>
                <a:uFillTx/>
              </a:rPr>
              <a:t>F</a:t>
            </a:r>
            <a:r>
              <a:rPr kumimoji="0" lang="fr-FR" sz="3200" b="0" i="0" u="none" strike="noStrike" kern="0" cap="none" spc="0" normalizeH="0" baseline="0" noProof="0" dirty="0" smtClean="0">
                <a:ln>
                  <a:noFill/>
                </a:ln>
                <a:solidFill>
                  <a:sysClr val="windowText" lastClr="000000"/>
                </a:solidFill>
                <a:effectLst/>
                <a:uLnTx/>
                <a:uFillTx/>
              </a:rPr>
              <a:t> + C</a:t>
            </a:r>
            <a:r>
              <a:rPr kumimoji="0" lang="fr-FR" sz="3200" b="0" i="0" u="none" strike="noStrike" kern="0" cap="none" spc="0" normalizeH="0" baseline="-25000" noProof="0" dirty="0" smtClean="0">
                <a:ln>
                  <a:noFill/>
                </a:ln>
                <a:solidFill>
                  <a:sysClr val="windowText" lastClr="000000"/>
                </a:solidFill>
                <a:effectLst/>
                <a:uLnTx/>
                <a:uFillTx/>
              </a:rPr>
              <a:t>F</a:t>
            </a:r>
            <a:r>
              <a:rPr kumimoji="0" lang="fr-FR" sz="3200" b="0" i="0" u="none" strike="noStrike" kern="0" cap="none" spc="0" normalizeH="0" baseline="0" noProof="0" dirty="0" smtClean="0">
                <a:ln>
                  <a:noFill/>
                </a:ln>
                <a:solidFill>
                  <a:sysClr val="windowText" lastClr="000000"/>
                </a:solidFill>
                <a:effectLst/>
                <a:uLnTx/>
                <a:uFillTx/>
              </a:rPr>
              <a:t> ≤ min (SML   , SML   )</a:t>
            </a:r>
            <a:endParaRPr kumimoji="0" lang="en-US" sz="3200" b="0" i="0" u="none" strike="noStrike" kern="0" cap="none" spc="0" normalizeH="0" baseline="0" noProof="0" dirty="0">
              <a:ln>
                <a:noFill/>
              </a:ln>
              <a:solidFill>
                <a:sysClr val="windowText" lastClr="000000"/>
              </a:solidFill>
              <a:effectLst/>
              <a:uLnTx/>
              <a:uFillTx/>
            </a:endParaRPr>
          </a:p>
        </p:txBody>
      </p:sp>
      <p:sp>
        <p:nvSpPr>
          <p:cNvPr id="51" name="Oval 50"/>
          <p:cNvSpPr/>
          <p:nvPr/>
        </p:nvSpPr>
        <p:spPr>
          <a:xfrm>
            <a:off x="8229873" y="2854515"/>
            <a:ext cx="182880" cy="182880"/>
          </a:xfrm>
          <a:prstGeom prst="ellipse">
            <a:avLst/>
          </a:prstGeom>
          <a:solidFill>
            <a:srgbClr val="7030A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52" name="6-Point Star 51"/>
          <p:cNvSpPr/>
          <p:nvPr/>
        </p:nvSpPr>
        <p:spPr>
          <a:xfrm>
            <a:off x="8229873" y="2449699"/>
            <a:ext cx="182880" cy="182880"/>
          </a:xfrm>
          <a:prstGeom prst="star6">
            <a:avLst/>
          </a:prstGeom>
          <a:solidFill>
            <a:srgbClr val="00CCFF"/>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53" name="Diamond 52"/>
          <p:cNvSpPr/>
          <p:nvPr/>
        </p:nvSpPr>
        <p:spPr>
          <a:xfrm>
            <a:off x="8229873" y="2044884"/>
            <a:ext cx="182880" cy="182880"/>
          </a:xfrm>
          <a:prstGeom prst="diamond">
            <a:avLst/>
          </a:prstGeom>
          <a:solidFill>
            <a:srgbClr val="99FF66"/>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54" name="Isosceles Triangle 53"/>
          <p:cNvSpPr/>
          <p:nvPr/>
        </p:nvSpPr>
        <p:spPr>
          <a:xfrm>
            <a:off x="8229873" y="1640069"/>
            <a:ext cx="182880" cy="182880"/>
          </a:xfrm>
          <a:prstGeom prst="triangle">
            <a:avLst/>
          </a:prstGeom>
          <a:solidFill>
            <a:srgbClr val="FF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55" name="TextBox 54"/>
          <p:cNvSpPr txBox="1"/>
          <p:nvPr/>
        </p:nvSpPr>
        <p:spPr>
          <a:xfrm>
            <a:off x="8401127" y="1618044"/>
            <a:ext cx="64633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sysClr val="windowText" lastClr="000000"/>
                </a:solidFill>
                <a:effectLst/>
                <a:uLnTx/>
                <a:uFillTx/>
              </a:rPr>
              <a:t>Setoff</a:t>
            </a:r>
            <a:endParaRPr kumimoji="0" lang="en-US" sz="1400" b="0" i="0" u="none" strike="noStrike" kern="0" cap="none" spc="0" normalizeH="0" baseline="0" noProof="0" dirty="0">
              <a:ln>
                <a:noFill/>
              </a:ln>
              <a:solidFill>
                <a:sysClr val="windowText" lastClr="000000"/>
              </a:solidFill>
              <a:effectLst/>
              <a:uLnTx/>
              <a:uFillTx/>
            </a:endParaRPr>
          </a:p>
        </p:txBody>
      </p:sp>
      <p:sp>
        <p:nvSpPr>
          <p:cNvPr id="56" name="TextBox 55"/>
          <p:cNvSpPr txBox="1"/>
          <p:nvPr/>
        </p:nvSpPr>
        <p:spPr>
          <a:xfrm>
            <a:off x="8401127" y="2006388"/>
            <a:ext cx="99578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Text" lastClr="000000"/>
                </a:solidFill>
                <a:effectLst/>
                <a:uLnTx/>
                <a:uFillTx/>
              </a:rPr>
              <a:t>Hot </a:t>
            </a:r>
            <a:r>
              <a:rPr kumimoji="0" lang="fr-FR" sz="1400" b="0" i="0" u="none" strike="noStrike" kern="0" cap="none" spc="0" normalizeH="0" baseline="0" noProof="0" dirty="0" err="1" smtClean="0">
                <a:ln>
                  <a:noFill/>
                </a:ln>
                <a:solidFill>
                  <a:sysClr val="windowText" lastClr="000000"/>
                </a:solidFill>
                <a:effectLst/>
                <a:uLnTx/>
                <a:uFillTx/>
              </a:rPr>
              <a:t>filling</a:t>
            </a:r>
            <a:endParaRPr kumimoji="0" lang="en-US" sz="1400" b="0" i="0" u="none" strike="noStrike" kern="0" cap="none" spc="0" normalizeH="0" baseline="0" noProof="0" dirty="0">
              <a:ln>
                <a:noFill/>
              </a:ln>
              <a:solidFill>
                <a:sysClr val="windowText" lastClr="000000"/>
              </a:solidFill>
              <a:effectLst/>
              <a:uLnTx/>
              <a:uFillTx/>
            </a:endParaRPr>
          </a:p>
        </p:txBody>
      </p:sp>
      <p:sp>
        <p:nvSpPr>
          <p:cNvPr id="57" name="TextBox 56"/>
          <p:cNvSpPr txBox="1"/>
          <p:nvPr/>
        </p:nvSpPr>
        <p:spPr>
          <a:xfrm>
            <a:off x="8401127" y="2394732"/>
            <a:ext cx="78579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sysClr val="windowText" lastClr="000000"/>
                </a:solidFill>
                <a:effectLst/>
                <a:uLnTx/>
                <a:uFillTx/>
              </a:rPr>
              <a:t>Storage</a:t>
            </a:r>
            <a:endParaRPr kumimoji="0" lang="en-US" sz="1400" b="0" i="0" u="none" strike="noStrike" kern="0" cap="none" spc="0" normalizeH="0" baseline="0" noProof="0" dirty="0">
              <a:ln>
                <a:noFill/>
              </a:ln>
              <a:solidFill>
                <a:sysClr val="windowText" lastClr="000000"/>
              </a:solidFill>
              <a:effectLst/>
              <a:uLnTx/>
              <a:uFillTx/>
            </a:endParaRPr>
          </a:p>
        </p:txBody>
      </p:sp>
      <p:sp>
        <p:nvSpPr>
          <p:cNvPr id="58" name="TextBox 57"/>
          <p:cNvSpPr txBox="1"/>
          <p:nvPr/>
        </p:nvSpPr>
        <p:spPr>
          <a:xfrm>
            <a:off x="8401127" y="2783077"/>
            <a:ext cx="123623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err="1" smtClean="0">
                <a:ln>
                  <a:noFill/>
                </a:ln>
                <a:solidFill>
                  <a:sysClr val="windowText" lastClr="000000"/>
                </a:solidFill>
                <a:effectLst/>
                <a:uLnTx/>
                <a:uFillTx/>
              </a:rPr>
              <a:t>Oven</a:t>
            </a:r>
            <a:r>
              <a:rPr kumimoji="0" lang="fr-FR" sz="1400" b="0" i="0" u="none" strike="noStrike" kern="0" cap="none" spc="0" normalizeH="0" baseline="0" noProof="0" dirty="0" smtClean="0">
                <a:ln>
                  <a:noFill/>
                </a:ln>
                <a:solidFill>
                  <a:sysClr val="windowText" lastClr="000000"/>
                </a:solidFill>
                <a:effectLst/>
                <a:uLnTx/>
                <a:uFillTx/>
              </a:rPr>
              <a:t> </a:t>
            </a:r>
            <a:r>
              <a:rPr kumimoji="0" lang="fr-FR" sz="1400" b="0" i="0" u="none" strike="noStrike" kern="0" cap="none" spc="0" normalizeH="0" baseline="0" noProof="0" dirty="0" err="1" smtClean="0">
                <a:ln>
                  <a:noFill/>
                </a:ln>
                <a:solidFill>
                  <a:sysClr val="windowText" lastClr="000000"/>
                </a:solidFill>
                <a:effectLst/>
                <a:uLnTx/>
                <a:uFillTx/>
              </a:rPr>
              <a:t>heating</a:t>
            </a:r>
            <a:endParaRPr kumimoji="0" lang="en-US" sz="1400" b="0" i="0" u="none" strike="noStrike" kern="0" cap="none" spc="0" normalizeH="0" baseline="0" noProof="0" dirty="0">
              <a:ln>
                <a:noFill/>
              </a:ln>
              <a:solidFill>
                <a:sysClr val="windowText" lastClr="000000"/>
              </a:solidFill>
              <a:effectLst/>
              <a:uLnTx/>
              <a:uFillTx/>
            </a:endParaRPr>
          </a:p>
        </p:txBody>
      </p:sp>
      <p:sp>
        <p:nvSpPr>
          <p:cNvPr id="60" name="Rectangle 59"/>
          <p:cNvSpPr/>
          <p:nvPr/>
        </p:nvSpPr>
        <p:spPr>
          <a:xfrm>
            <a:off x="5129263" y="1891826"/>
            <a:ext cx="461665" cy="576440"/>
          </a:xfrm>
          <a:prstGeom prst="rect">
            <a:avLst/>
          </a:prstGeom>
        </p:spPr>
        <p:txBody>
          <a:bodyPr vert="vert270"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lumMod val="50000"/>
                    <a:lumOff val="50000"/>
                  </a:sysClr>
                </a:solidFill>
                <a:effectLst/>
                <a:uLnTx/>
                <a:uFillTx/>
              </a:rPr>
              <a:t>SML</a:t>
            </a:r>
            <a:endParaRPr kumimoji="0" lang="en-US" sz="1800" b="0" i="0" u="none" strike="noStrike" kern="0" cap="none" spc="0" normalizeH="0" baseline="0" noProof="0" dirty="0">
              <a:ln>
                <a:noFill/>
              </a:ln>
              <a:solidFill>
                <a:sysClr val="windowText" lastClr="000000">
                  <a:lumMod val="50000"/>
                  <a:lumOff val="50000"/>
                </a:sysClr>
              </a:solidFill>
              <a:effectLst/>
              <a:uLnTx/>
              <a:uFillTx/>
            </a:endParaRPr>
          </a:p>
        </p:txBody>
      </p:sp>
      <p:sp>
        <p:nvSpPr>
          <p:cNvPr id="61" name="Rectangle 60"/>
          <p:cNvSpPr/>
          <p:nvPr/>
        </p:nvSpPr>
        <p:spPr>
          <a:xfrm>
            <a:off x="4697215" y="4196082"/>
            <a:ext cx="668773"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lumMod val="50000"/>
                    <a:lumOff val="50000"/>
                  </a:sysClr>
                </a:solidFill>
                <a:effectLst/>
                <a:uLnTx/>
                <a:uFillTx/>
              </a:rPr>
              <a:t>SML</a:t>
            </a:r>
            <a:endParaRPr kumimoji="0" lang="en-US" sz="1800" b="0" i="0" u="none" strike="noStrike" kern="0" cap="none" spc="0" normalizeH="0" baseline="0" noProof="0" dirty="0">
              <a:ln>
                <a:noFill/>
              </a:ln>
              <a:solidFill>
                <a:sysClr val="windowText" lastClr="000000">
                  <a:lumMod val="50000"/>
                  <a:lumOff val="50000"/>
                </a:sysClr>
              </a:solidFill>
              <a:effectLst/>
              <a:uLnTx/>
              <a:uFillTx/>
            </a:endParaRPr>
          </a:p>
        </p:txBody>
      </p:sp>
      <p:pic>
        <p:nvPicPr>
          <p:cNvPr id="62" name="Picture 2"/>
          <p:cNvPicPr>
            <a:picLocks noChangeAspect="1" noChangeArrowheads="1"/>
          </p:cNvPicPr>
          <p:nvPr/>
        </p:nvPicPr>
        <p:blipFill>
          <a:blip r:embed="rId4" cstate="print">
            <a:clrChange>
              <a:clrFrom>
                <a:srgbClr val="000000"/>
              </a:clrFrom>
              <a:clrTo>
                <a:srgbClr val="000000">
                  <a:alpha val="0"/>
                </a:srgbClr>
              </a:clrTo>
            </a:clrChange>
          </a:blip>
          <a:stretch>
            <a:fillRect/>
          </a:stretch>
        </p:blipFill>
        <p:spPr bwMode="auto">
          <a:xfrm>
            <a:off x="2486057" y="903664"/>
            <a:ext cx="818534" cy="899045"/>
          </a:xfrm>
          <a:prstGeom prst="rect">
            <a:avLst/>
          </a:prstGeom>
          <a:noFill/>
          <a:ln>
            <a:noFill/>
          </a:ln>
        </p:spPr>
      </p:pic>
      <p:pic>
        <p:nvPicPr>
          <p:cNvPr id="63" name="Picture 2"/>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rot="3309640">
            <a:off x="5135306" y="4033252"/>
            <a:ext cx="329168" cy="360745"/>
          </a:xfrm>
          <a:prstGeom prst="rect">
            <a:avLst/>
          </a:prstGeom>
          <a:noFill/>
          <a:ln w="9525">
            <a:noFill/>
            <a:miter lim="800000"/>
            <a:headEnd/>
            <a:tailEnd/>
          </a:ln>
          <a:effectLst/>
        </p:spPr>
      </p:pic>
      <p:pic>
        <p:nvPicPr>
          <p:cNvPr id="64" name="Picture 2"/>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rot="3309640">
            <a:off x="3230488" y="6069296"/>
            <a:ext cx="387326" cy="424481"/>
          </a:xfrm>
          <a:prstGeom prst="rect">
            <a:avLst/>
          </a:prstGeom>
          <a:noFill/>
          <a:ln w="9525">
            <a:noFill/>
            <a:miter lim="800000"/>
            <a:headEnd/>
            <a:tailEnd/>
          </a:ln>
          <a:effectLst/>
        </p:spPr>
      </p:pic>
      <p:pic>
        <p:nvPicPr>
          <p:cNvPr id="65" name="Picture 2"/>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rot="3309640">
            <a:off x="5980275" y="6089246"/>
            <a:ext cx="387326" cy="424481"/>
          </a:xfrm>
          <a:prstGeom prst="rect">
            <a:avLst/>
          </a:prstGeom>
          <a:noFill/>
          <a:ln w="9525">
            <a:noFill/>
            <a:miter lim="800000"/>
            <a:headEnd/>
            <a:tailEnd/>
          </a:ln>
          <a:effectLst/>
        </p:spPr>
      </p:pic>
      <p:pic>
        <p:nvPicPr>
          <p:cNvPr id="66" name="Picture 5"/>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rot="20840515">
            <a:off x="4951124" y="1665026"/>
            <a:ext cx="471222" cy="382441"/>
          </a:xfrm>
          <a:prstGeom prst="rect">
            <a:avLst/>
          </a:prstGeom>
          <a:noFill/>
          <a:ln w="9525">
            <a:noFill/>
            <a:miter lim="800000"/>
            <a:headEnd/>
            <a:tailEnd/>
          </a:ln>
          <a:effectLst/>
        </p:spPr>
      </p:pic>
      <p:pic>
        <p:nvPicPr>
          <p:cNvPr id="67" name="Picture 5"/>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rot="20840515">
            <a:off x="7083167" y="6099577"/>
            <a:ext cx="546226" cy="443314"/>
          </a:xfrm>
          <a:prstGeom prst="rect">
            <a:avLst/>
          </a:prstGeom>
          <a:noFill/>
          <a:ln w="9525">
            <a:noFill/>
            <a:miter lim="800000"/>
            <a:headEnd/>
            <a:tailEnd/>
          </a:ln>
          <a:effectLst/>
        </p:spPr>
      </p:pic>
      <p:pic>
        <p:nvPicPr>
          <p:cNvPr id="68" name="Picture 5"/>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rot="20840515">
            <a:off x="4096607" y="6051409"/>
            <a:ext cx="546225" cy="443313"/>
          </a:xfrm>
          <a:prstGeom prst="rect">
            <a:avLst/>
          </a:prstGeom>
          <a:noFill/>
          <a:ln w="9525">
            <a:noFill/>
            <a:miter lim="800000"/>
            <a:headEnd/>
            <a:tailEnd/>
          </a:ln>
          <a:effectLst/>
        </p:spPr>
      </p:pic>
      <p:grpSp>
        <p:nvGrpSpPr>
          <p:cNvPr id="69" name="Group 68"/>
          <p:cNvGrpSpPr/>
          <p:nvPr/>
        </p:nvGrpSpPr>
        <p:grpSpPr>
          <a:xfrm rot="16200000">
            <a:off x="-2197519" y="3378720"/>
            <a:ext cx="5715041" cy="775041"/>
            <a:chOff x="27129" y="6183476"/>
            <a:chExt cx="8991280" cy="775041"/>
          </a:xfrm>
        </p:grpSpPr>
        <p:grpSp>
          <p:nvGrpSpPr>
            <p:cNvPr id="70" name="Group 62"/>
            <p:cNvGrpSpPr/>
            <p:nvPr/>
          </p:nvGrpSpPr>
          <p:grpSpPr>
            <a:xfrm rot="5400000">
              <a:off x="4270445" y="2055882"/>
              <a:ext cx="460243" cy="8715432"/>
              <a:chOff x="103545" y="1274519"/>
              <a:chExt cx="539377" cy="5349848"/>
            </a:xfrm>
          </p:grpSpPr>
          <p:grpSp>
            <p:nvGrpSpPr>
              <p:cNvPr id="74" name="Group 59"/>
              <p:cNvGrpSpPr/>
              <p:nvPr/>
            </p:nvGrpSpPr>
            <p:grpSpPr>
              <a:xfrm>
                <a:off x="142855" y="1274519"/>
                <a:ext cx="500067" cy="5349848"/>
                <a:chOff x="8072461" y="3434241"/>
                <a:chExt cx="786867" cy="3118690"/>
              </a:xfrm>
            </p:grpSpPr>
            <p:pic>
              <p:nvPicPr>
                <p:cNvPr id="76" name="Picture 2" descr="http://t3.gstatic.com/images?q=tbn:ANd9GcRIt8wTEf_sAP7zgHKOe6Nn4y2OhGVpQuvkHgpCGUZHqlHLsMVxRO3EbXxd"/>
                <p:cNvPicPr>
                  <a:picLocks noChangeAspect="1" noChangeArrowheads="1"/>
                </p:cNvPicPr>
                <p:nvPr/>
              </p:nvPicPr>
              <p:blipFill>
                <a:blip r:embed="rId9" cstate="print">
                  <a:clrChange>
                    <a:clrFrom>
                      <a:srgbClr val="F8FCFB"/>
                    </a:clrFrom>
                    <a:clrTo>
                      <a:srgbClr val="F8FCFB">
                        <a:alpha val="0"/>
                      </a:srgbClr>
                    </a:clrTo>
                  </a:clrChange>
                </a:blip>
                <a:srcRect l="6188" r="12999"/>
                <a:stretch>
                  <a:fillRect/>
                </a:stretch>
              </p:blipFill>
              <p:spPr bwMode="auto">
                <a:xfrm>
                  <a:off x="8215338" y="3685906"/>
                  <a:ext cx="500332" cy="2867025"/>
                </a:xfrm>
                <a:prstGeom prst="rect">
                  <a:avLst/>
                </a:prstGeom>
                <a:noFill/>
              </p:spPr>
            </p:pic>
            <p:sp>
              <p:nvSpPr>
                <p:cNvPr id="77" name="Up Arrow 76"/>
                <p:cNvSpPr/>
                <p:nvPr/>
              </p:nvSpPr>
              <p:spPr>
                <a:xfrm>
                  <a:off x="8072461" y="3434241"/>
                  <a:ext cx="786867" cy="337390"/>
                </a:xfrm>
                <a:prstGeom prst="upArrow">
                  <a:avLst>
                    <a:gd name="adj1" fmla="val 58675"/>
                    <a:gd name="adj2" fmla="val 0"/>
                  </a:avLst>
                </a:prstGeom>
                <a:solidFill>
                  <a:sysClr val="windowText" lastClr="000000"/>
                </a:solidFill>
                <a:ln w="952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sp>
            <p:nvSpPr>
              <p:cNvPr id="75" name="TextBox 74"/>
              <p:cNvSpPr txBox="1"/>
              <p:nvPr/>
            </p:nvSpPr>
            <p:spPr>
              <a:xfrm>
                <a:off x="103545" y="1318370"/>
                <a:ext cx="504974" cy="5262147"/>
              </a:xfrm>
              <a:prstGeom prst="rect">
                <a:avLst/>
              </a:prstGeom>
              <a:noFill/>
            </p:spPr>
            <p:txBody>
              <a:bodyPr vert="vert270"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600" b="1" i="0" u="none" strike="noStrike" kern="0" cap="none" spc="0" normalizeH="0" baseline="0" noProof="0" dirty="0" err="1" smtClean="0">
                    <a:ln>
                      <a:noFill/>
                    </a:ln>
                    <a:solidFill>
                      <a:sysClr val="windowText" lastClr="000000"/>
                    </a:solidFill>
                    <a:effectLst/>
                    <a:uLnTx/>
                    <a:uFillTx/>
                  </a:rPr>
                  <a:t>Severity</a:t>
                </a:r>
                <a:r>
                  <a:rPr kumimoji="0" lang="fr-FR" sz="1600" b="1" i="0" u="none" strike="noStrike" kern="0" cap="none" spc="0" normalizeH="0" baseline="0" noProof="0" dirty="0" smtClean="0">
                    <a:ln>
                      <a:noFill/>
                    </a:ln>
                    <a:solidFill>
                      <a:sysClr val="windowText" lastClr="000000"/>
                    </a:solidFill>
                    <a:effectLst/>
                    <a:uLnTx/>
                    <a:uFillTx/>
                  </a:rPr>
                  <a:t> </a:t>
                </a:r>
                <a:r>
                  <a:rPr kumimoji="0" lang="fr-FR" sz="1600" b="1" i="0" u="none" strike="noStrike" kern="0" cap="none" spc="0" normalizeH="0" baseline="0" noProof="0" dirty="0" err="1" smtClean="0">
                    <a:ln>
                      <a:noFill/>
                    </a:ln>
                    <a:solidFill>
                      <a:sysClr val="windowText" lastClr="000000"/>
                    </a:solidFill>
                    <a:effectLst/>
                    <a:uLnTx/>
                    <a:uFillTx/>
                  </a:rPr>
                  <a:t>scale</a:t>
                </a:r>
                <a:endParaRPr kumimoji="0" lang="en-US" sz="1600" b="1" i="0" u="none" strike="noStrike" kern="0" cap="none" spc="0" normalizeH="0" baseline="0" noProof="0" dirty="0">
                  <a:ln>
                    <a:noFill/>
                  </a:ln>
                  <a:solidFill>
                    <a:sysClr val="windowText" lastClr="000000"/>
                  </a:solidFill>
                  <a:effectLst/>
                  <a:uLnTx/>
                  <a:uFillTx/>
                </a:endParaRPr>
              </a:p>
            </p:txBody>
          </p:sp>
        </p:grpSp>
        <p:cxnSp>
          <p:nvCxnSpPr>
            <p:cNvPr id="71" name="Straight Connector 70"/>
            <p:cNvCxnSpPr/>
            <p:nvPr/>
          </p:nvCxnSpPr>
          <p:spPr>
            <a:xfrm rot="5400000">
              <a:off x="-36172" y="6429396"/>
              <a:ext cx="428628" cy="1588"/>
            </a:xfrm>
            <a:prstGeom prst="line">
              <a:avLst/>
            </a:prstGeom>
            <a:noFill/>
            <a:ln w="9525" cap="flat" cmpd="sng" algn="ctr">
              <a:solidFill>
                <a:sysClr val="windowText" lastClr="000000"/>
              </a:solidFill>
              <a:prstDash val="solid"/>
            </a:ln>
            <a:effectLst/>
          </p:spPr>
        </p:cxnSp>
        <p:sp>
          <p:nvSpPr>
            <p:cNvPr id="72" name="Minus 71"/>
            <p:cNvSpPr/>
            <p:nvPr/>
          </p:nvSpPr>
          <p:spPr>
            <a:xfrm rot="5400000">
              <a:off x="59504" y="6653718"/>
              <a:ext cx="272424" cy="337173"/>
            </a:xfrm>
            <a:prstGeom prst="mathMinus">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sp>
          <p:nvSpPr>
            <p:cNvPr id="73" name="Plus 72"/>
            <p:cNvSpPr/>
            <p:nvPr/>
          </p:nvSpPr>
          <p:spPr>
            <a:xfrm rot="5400000">
              <a:off x="8741308" y="6636030"/>
              <a:ext cx="227037" cy="327164"/>
            </a:xfrm>
            <a:prstGeom prst="mathPlus">
              <a:avLst>
                <a:gd name="adj1" fmla="val 14490"/>
              </a:avLst>
            </a:prstGeom>
            <a:solidFill>
              <a:sysClr val="windowText" lastClr="000000"/>
            </a:solidFill>
            <a:ln w="9525" cap="flat" cmpd="sng" algn="ctr">
              <a:solidFill>
                <a:sysClr val="windowText" lastClr="000000"/>
              </a:solidFill>
              <a:prstDash val="solid"/>
            </a:ln>
            <a:effectLst>
              <a:outerShdw blurRad="127000" dist="38100" dir="2700000" algn="ctr">
                <a:srgbClr val="000000">
                  <a:alpha val="4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dirty="0">
                <a:ln>
                  <a:noFill/>
                </a:ln>
                <a:solidFill>
                  <a:sysClr val="window" lastClr="FFFFFF"/>
                </a:solidFill>
                <a:effectLst/>
                <a:uLnTx/>
                <a:uFillTx/>
                <a:latin typeface="Georgia"/>
                <a:ea typeface="+mn-ea"/>
                <a:cs typeface="+mn-cs"/>
              </a:endParaRPr>
            </a:p>
          </p:txBody>
        </p:sp>
      </p:grpSp>
      <p:pic>
        <p:nvPicPr>
          <p:cNvPr id="78" name="Picture 5"/>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rot="20840515">
            <a:off x="8115546" y="4571353"/>
            <a:ext cx="1677242" cy="1361239"/>
          </a:xfrm>
          <a:prstGeom prst="rect">
            <a:avLst/>
          </a:prstGeom>
          <a:noFill/>
          <a:ln w="9525">
            <a:noFill/>
            <a:miter lim="800000"/>
            <a:headEnd/>
            <a:tailEnd/>
          </a:ln>
          <a:effectLst/>
        </p:spPr>
      </p:pic>
      <p:cxnSp>
        <p:nvCxnSpPr>
          <p:cNvPr id="79" name="Straight Connector 78"/>
          <p:cNvCxnSpPr/>
          <p:nvPr/>
        </p:nvCxnSpPr>
        <p:spPr>
          <a:xfrm>
            <a:off x="333142" y="1623101"/>
            <a:ext cx="428628" cy="1009"/>
          </a:xfrm>
          <a:prstGeom prst="line">
            <a:avLst/>
          </a:prstGeom>
          <a:noFill/>
          <a:ln w="9525" cap="flat" cmpd="sng" algn="ctr">
            <a:solidFill>
              <a:sysClr val="windowText" lastClr="000000"/>
            </a:solidFill>
            <a:prstDash val="solid"/>
          </a:ln>
          <a:effectLst/>
        </p:spPr>
      </p:cxnSp>
      <p:cxnSp>
        <p:nvCxnSpPr>
          <p:cNvPr id="80" name="Straight Connector 79"/>
          <p:cNvCxnSpPr/>
          <p:nvPr/>
        </p:nvCxnSpPr>
        <p:spPr>
          <a:xfrm>
            <a:off x="333142" y="5122554"/>
            <a:ext cx="428628" cy="1009"/>
          </a:xfrm>
          <a:prstGeom prst="line">
            <a:avLst/>
          </a:prstGeom>
          <a:noFill/>
          <a:ln w="9525" cap="flat" cmpd="sng" algn="ctr">
            <a:solidFill>
              <a:sysClr val="windowText" lastClr="000000"/>
            </a:solidFill>
            <a:prstDash val="solid"/>
          </a:ln>
          <a:effectLst/>
        </p:spPr>
      </p:cxnSp>
      <p:sp>
        <p:nvSpPr>
          <p:cNvPr id="81" name="TextBox 80"/>
          <p:cNvSpPr txBox="1"/>
          <p:nvPr/>
        </p:nvSpPr>
        <p:spPr>
          <a:xfrm rot="16200000">
            <a:off x="612039" y="1435773"/>
            <a:ext cx="53572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smtClean="0">
                <a:ln>
                  <a:noFill/>
                </a:ln>
                <a:solidFill>
                  <a:sysClr val="windowText" lastClr="000000"/>
                </a:solidFill>
                <a:effectLst/>
                <a:uLnTx/>
                <a:uFillTx/>
              </a:rPr>
              <a:t>100</a:t>
            </a:r>
            <a:endParaRPr kumimoji="0" lang="fr-FR" b="0" i="0" u="none" strike="noStrike" kern="0" cap="none" spc="0" normalizeH="0" baseline="0" noProof="0" dirty="0">
              <a:ln>
                <a:noFill/>
              </a:ln>
              <a:solidFill>
                <a:sysClr val="windowText" lastClr="000000"/>
              </a:solidFill>
              <a:effectLst/>
              <a:uLnTx/>
              <a:uFillTx/>
            </a:endParaRPr>
          </a:p>
        </p:txBody>
      </p:sp>
      <p:sp>
        <p:nvSpPr>
          <p:cNvPr id="82" name="TextBox 81"/>
          <p:cNvSpPr txBox="1"/>
          <p:nvPr/>
        </p:nvSpPr>
        <p:spPr>
          <a:xfrm rot="16200000">
            <a:off x="584590" y="4941558"/>
            <a:ext cx="4379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ysClr val="windowText" lastClr="000000"/>
                </a:solidFill>
                <a:effectLst/>
                <a:uLnTx/>
                <a:uFillTx/>
              </a:rPr>
              <a:t>33</a:t>
            </a:r>
            <a:endParaRPr kumimoji="0" lang="fr-FR" sz="1800" b="0" i="0" u="none" strike="noStrike" kern="0" cap="none" spc="0" normalizeH="0" baseline="0" noProof="0" dirty="0">
              <a:ln>
                <a:noFill/>
              </a:ln>
              <a:solidFill>
                <a:sysClr val="windowText" lastClr="000000"/>
              </a:solidFill>
              <a:effectLst/>
              <a:uLnTx/>
              <a:uFillTx/>
            </a:endParaRPr>
          </a:p>
        </p:txBody>
      </p:sp>
      <p:pic>
        <p:nvPicPr>
          <p:cNvPr id="83" name="Picture 15" descr="http://t0.gstatic.com/images?q=tbn:ANd9GcRaEmPHNq7Gr7Tw84kLFghs5qV3fwGiA3UsrlvMJpZOXuQOvjdV"/>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772469" y="3332556"/>
            <a:ext cx="642942" cy="1095244"/>
          </a:xfrm>
          <a:prstGeom prst="rect">
            <a:avLst/>
          </a:prstGeom>
          <a:noFill/>
          <a:effectLst>
            <a:glow rad="228600">
              <a:srgbClr val="483737">
                <a:satMod val="175000"/>
                <a:alpha val="40000"/>
              </a:srgbClr>
            </a:glow>
            <a:outerShdw blurRad="76200" dir="18900000" sy="23000" kx="-1200000" algn="bl" rotWithShape="0">
              <a:prstClr val="black">
                <a:alpha val="20000"/>
              </a:prstClr>
            </a:outerShdw>
          </a:effectLst>
        </p:spPr>
      </p:pic>
      <p:pic>
        <p:nvPicPr>
          <p:cNvPr id="84" name="Picture 19" descr="http://t2.gstatic.com/images?q=tbn:ANd9GcToYl9RY0paFXmTNAATK_2zye4hwxFf5KJH--wZBSZ4lieD_nRn"/>
          <p:cNvPicPr>
            <a:picLocks noChangeAspect="1" noChangeArrowheads="1"/>
          </p:cNvPicPr>
          <p:nvPr/>
        </p:nvPicPr>
        <p:blipFill>
          <a:blip r:embed="rId12" cstate="print">
            <a:clrChange>
              <a:clrFrom>
                <a:srgbClr val="FDFEF9"/>
              </a:clrFrom>
              <a:clrTo>
                <a:srgbClr val="FDFEF9">
                  <a:alpha val="0"/>
                </a:srgbClr>
              </a:clrTo>
            </a:clrChange>
          </a:blip>
          <a:srcRect/>
          <a:stretch>
            <a:fillRect/>
          </a:stretch>
        </p:blipFill>
        <p:spPr bwMode="auto">
          <a:xfrm>
            <a:off x="3629065" y="1760920"/>
            <a:ext cx="766079" cy="1094400"/>
          </a:xfrm>
          <a:prstGeom prst="rect">
            <a:avLst/>
          </a:prstGeom>
          <a:noFill/>
          <a:effectLst>
            <a:glow rad="228600">
              <a:srgbClr val="483737">
                <a:satMod val="175000"/>
                <a:alpha val="40000"/>
              </a:srgbClr>
            </a:glow>
            <a:outerShdw blurRad="76200" dir="18900000" sy="23000" kx="-1200000" algn="bl" rotWithShape="0">
              <a:prstClr val="black">
                <a:alpha val="20000"/>
              </a:prstClr>
            </a:outerShdw>
          </a:effectLst>
        </p:spPr>
      </p:pic>
      <p:sp>
        <p:nvSpPr>
          <p:cNvPr id="85" name="TextBox 84"/>
          <p:cNvSpPr txBox="1"/>
          <p:nvPr/>
        </p:nvSpPr>
        <p:spPr>
          <a:xfrm>
            <a:off x="3389067" y="2045640"/>
            <a:ext cx="15167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Fatty</a:t>
            </a:r>
            <a:r>
              <a:rPr kumimoji="0" lang="fr-FR" sz="18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contact</a:t>
            </a:r>
            <a:endParaRPr kumimoji="0" lang="en-US" sz="18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endParaRPr>
          </a:p>
        </p:txBody>
      </p:sp>
      <p:sp>
        <p:nvSpPr>
          <p:cNvPr id="86" name="TextBox 85"/>
          <p:cNvSpPr txBox="1"/>
          <p:nvPr/>
        </p:nvSpPr>
        <p:spPr>
          <a:xfrm>
            <a:off x="7347832" y="3617698"/>
            <a:ext cx="187583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ysClr val="windowText" lastClr="000000"/>
                </a:solidFill>
                <a:effectLst>
                  <a:outerShdw blurRad="38100" dist="38100" dir="2700000" algn="tl">
                    <a:srgbClr val="000000">
                      <a:alpha val="43137"/>
                    </a:srgbClr>
                  </a:outerShdw>
                </a:effectLst>
                <a:uLnTx/>
                <a:uFillTx/>
              </a:rPr>
              <a:t>Aqueous</a:t>
            </a:r>
            <a:r>
              <a:rPr kumimoji="0" lang="fr-FR" sz="1800" b="0" i="0" u="none" strike="noStrike" kern="0" cap="none" spc="0" normalizeH="0" baseline="0" noProof="0" dirty="0" smtClean="0">
                <a:ln>
                  <a:noFill/>
                </a:ln>
                <a:solidFill>
                  <a:sysClr val="windowText" lastClr="000000"/>
                </a:solidFill>
                <a:effectLst>
                  <a:outerShdw blurRad="38100" dist="38100" dir="2700000" algn="tl">
                    <a:srgbClr val="000000">
                      <a:alpha val="43137"/>
                    </a:srgbClr>
                  </a:outerShdw>
                </a:effectLst>
                <a:uLnTx/>
                <a:uFillTx/>
              </a:rPr>
              <a:t> contact</a:t>
            </a:r>
            <a:endParaRPr kumimoji="0" lang="en-US" sz="1800" b="0" i="0" u="none" strike="noStrike" kern="0" cap="none" spc="0" normalizeH="0" baseline="0" noProof="0" dirty="0">
              <a:ln>
                <a:noFill/>
              </a:ln>
              <a:solidFill>
                <a:sysClr val="windowText" lastClr="000000"/>
              </a:solidFill>
              <a:effectLst>
                <a:outerShdw blurRad="38100" dist="38100" dir="2700000" algn="tl">
                  <a:srgbClr val="000000">
                    <a:alpha val="43137"/>
                  </a:srgbClr>
                </a:outerShdw>
              </a:effectLst>
              <a:uLnTx/>
              <a:uFillTx/>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1907307"/>
            <a:ext cx="8420100" cy="1362075"/>
          </a:xfrm>
        </p:spPr>
        <p:txBody>
          <a:bodyPr/>
          <a:lstStyle/>
          <a:p>
            <a:r>
              <a:rPr lang="fr-FR" dirty="0" err="1" smtClean="0"/>
              <a:t>Connecting</a:t>
            </a:r>
            <a:r>
              <a:rPr lang="fr-FR" dirty="0" smtClean="0"/>
              <a:t> </a:t>
            </a:r>
            <a:r>
              <a:rPr lang="fr-FR" dirty="0" err="1" smtClean="0"/>
              <a:t>with</a:t>
            </a:r>
            <a:r>
              <a:rPr lang="fr-FR" dirty="0" smtClean="0"/>
              <a:t> physico-</a:t>
            </a:r>
            <a:r>
              <a:rPr lang="fr-FR" dirty="0" err="1" smtClean="0"/>
              <a:t>chemical</a:t>
            </a:r>
            <a:r>
              <a:rPr lang="fr-FR" dirty="0" smtClean="0"/>
              <a:t> </a:t>
            </a:r>
            <a:r>
              <a:rPr lang="fr-FR" dirty="0" err="1" smtClean="0"/>
              <a:t>databases</a:t>
            </a:r>
            <a:endParaRPr lang="en-US" dirty="0"/>
          </a:p>
        </p:txBody>
      </p:sp>
      <p:sp>
        <p:nvSpPr>
          <p:cNvPr id="3" name="Text Placeholder 2"/>
          <p:cNvSpPr>
            <a:spLocks noGrp="1"/>
          </p:cNvSpPr>
          <p:nvPr>
            <p:ph type="body" idx="1"/>
          </p:nvPr>
        </p:nvSpPr>
        <p:spPr>
          <a:xfrm>
            <a:off x="781372" y="3008933"/>
            <a:ext cx="8420100" cy="1500187"/>
          </a:xfrm>
        </p:spPr>
        <p:txBody>
          <a:bodyPr/>
          <a:lstStyle/>
          <a:p>
            <a:r>
              <a:rPr lang="fr-FR" dirty="0" err="1" smtClean="0"/>
              <a:t>Relational</a:t>
            </a:r>
            <a:r>
              <a:rPr lang="fr-FR" dirty="0" smtClean="0"/>
              <a:t> </a:t>
            </a:r>
            <a:r>
              <a:rPr lang="fr-FR" dirty="0" err="1" smtClean="0"/>
              <a:t>databases</a:t>
            </a:r>
            <a:endParaRPr lang="fr-FR" dirty="0" smtClean="0"/>
          </a:p>
          <a:p>
            <a:r>
              <a:rPr lang="fr-FR" dirty="0" smtClean="0"/>
              <a:t>Key </a:t>
            </a:r>
            <a:r>
              <a:rPr lang="fr-FR" dirty="0" err="1" smtClean="0"/>
              <a:t>examples</a:t>
            </a:r>
            <a:r>
              <a:rPr lang="fr-FR" dirty="0" smtClean="0"/>
              <a:t> (</a:t>
            </a:r>
            <a:r>
              <a:rPr lang="fr-FR" dirty="0" err="1" smtClean="0"/>
              <a:t>coding</a:t>
            </a:r>
            <a:r>
              <a:rPr lang="fr-FR" dirty="0" smtClean="0"/>
              <a:t> </a:t>
            </a:r>
            <a:r>
              <a:rPr lang="fr-FR" dirty="0" err="1" smtClean="0"/>
              <a:t>with</a:t>
            </a:r>
            <a:r>
              <a:rPr lang="fr-FR" dirty="0" smtClean="0"/>
              <a:t> </a:t>
            </a:r>
            <a:r>
              <a:rPr lang="fr-FR" dirty="0" err="1" smtClean="0"/>
              <a:t>fmecaengine</a:t>
            </a:r>
            <a:r>
              <a:rPr lang="fr-FR" dirty="0" smtClean="0"/>
              <a:t> V 0.41 and </a:t>
            </a:r>
            <a:r>
              <a:rPr lang="fr-FR" dirty="0" err="1" smtClean="0"/>
              <a:t>later</a:t>
            </a:r>
            <a:r>
              <a:rPr lang="fr-FR" dirty="0" smtClean="0"/>
              <a:t>)</a:t>
            </a:r>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wwwagir.toulouse.inra.fr/agir/templates/siteground/images/summer/inra.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384"/>
            <a:ext cx="8915400" cy="936104"/>
          </a:xfrm>
        </p:spPr>
        <p:txBody>
          <a:bodyPr>
            <a:noAutofit/>
          </a:bodyPr>
          <a:lstStyle/>
          <a:p>
            <a:pPr algn="l"/>
            <a:r>
              <a:rPr lang="en-US" sz="3600" b="1" dirty="0" smtClean="0"/>
              <a:t>RELATIONAL DATABASES</a:t>
            </a:r>
            <a:endParaRPr lang="en-US" sz="3600" dirty="0"/>
          </a:p>
        </p:txBody>
      </p:sp>
      <p:sp>
        <p:nvSpPr>
          <p:cNvPr id="15" name="Content Placeholder 14"/>
          <p:cNvSpPr>
            <a:spLocks noGrp="1"/>
          </p:cNvSpPr>
          <p:nvPr>
            <p:ph idx="1"/>
          </p:nvPr>
        </p:nvSpPr>
        <p:spPr>
          <a:xfrm>
            <a:off x="128464" y="980728"/>
            <a:ext cx="9777536" cy="864096"/>
          </a:xfrm>
        </p:spPr>
        <p:txBody>
          <a:bodyPr>
            <a:normAutofit lnSpcReduction="10000"/>
          </a:bodyPr>
          <a:lstStyle/>
          <a:p>
            <a:pPr marL="0" indent="0">
              <a:buNone/>
            </a:pPr>
            <a:r>
              <a:rPr lang="en-US" sz="2800" dirty="0" smtClean="0"/>
              <a:t>Database </a:t>
            </a:r>
            <a:r>
              <a:rPr lang="en-US" sz="2800" dirty="0"/>
              <a:t>= collection of tables </a:t>
            </a:r>
            <a:r>
              <a:rPr lang="en-US" sz="2800" dirty="0" smtClean="0"/>
              <a:t>including primary, </a:t>
            </a:r>
            <a:r>
              <a:rPr lang="en-US" sz="2800" dirty="0"/>
              <a:t>super key and foreign keys</a:t>
            </a:r>
          </a:p>
        </p:txBody>
      </p:sp>
      <p:sp>
        <p:nvSpPr>
          <p:cNvPr id="23" name="Content Placeholder 3"/>
          <p:cNvSpPr txBox="1">
            <a:spLocks/>
          </p:cNvSpPr>
          <p:nvPr/>
        </p:nvSpPr>
        <p:spPr>
          <a:xfrm>
            <a:off x="142056" y="2169046"/>
            <a:ext cx="8915400" cy="323850"/>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1" i="0" u="sng" strike="noStrike" kern="1200" cap="none" spc="0" normalizeH="0" baseline="0" dirty="0" smtClean="0">
                <a:ln>
                  <a:noFill/>
                </a:ln>
                <a:solidFill>
                  <a:schemeClr val="tx1"/>
                </a:solidFill>
                <a:effectLst/>
                <a:uLnTx/>
                <a:uFillTx/>
                <a:latin typeface="+mn-lt"/>
                <a:ea typeface="+mn-ea"/>
                <a:cs typeface="+mn-cs"/>
              </a:rPr>
              <a:t>Examples</a:t>
            </a:r>
            <a:endParaRPr kumimoji="0" lang="en-US" sz="3200" b="1" i="0" u="sng" strike="noStrike" kern="1200" cap="none" spc="0" normalizeH="0" baseline="0" dirty="0">
              <a:ln>
                <a:noFill/>
              </a:ln>
              <a:solidFill>
                <a:schemeClr val="tx1"/>
              </a:solidFill>
              <a:effectLst/>
              <a:uLnTx/>
              <a:uFillTx/>
              <a:latin typeface="+mn-lt"/>
              <a:ea typeface="+mn-ea"/>
              <a:cs typeface="+mn-cs"/>
            </a:endParaRPr>
          </a:p>
        </p:txBody>
      </p:sp>
      <p:graphicFrame>
        <p:nvGraphicFramePr>
          <p:cNvPr id="36" name="Table 35"/>
          <p:cNvGraphicFramePr>
            <a:graphicFrameLocks noGrp="1"/>
          </p:cNvGraphicFramePr>
          <p:nvPr/>
        </p:nvGraphicFramePr>
        <p:xfrm>
          <a:off x="704528" y="4904760"/>
          <a:ext cx="1489094" cy="1357560"/>
        </p:xfrm>
        <a:graphic>
          <a:graphicData uri="http://schemas.openxmlformats.org/drawingml/2006/table">
            <a:tbl>
              <a:tblPr firstRow="1" bandRow="1"/>
              <a:tblGrid>
                <a:gridCol w="1489094"/>
              </a:tblGrid>
              <a:tr h="306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Additive</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360000">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err="1" smtClean="0">
                          <a:latin typeface="Arial" pitchFamily="34" charset="0"/>
                          <a:cs typeface="Arial" pitchFamily="34" charset="0"/>
                        </a:rPr>
                        <a:t>name</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PMREF</a:t>
                      </a:r>
                    </a:p>
                    <a:p>
                      <a:pPr marL="360363" indent="0" algn="l"/>
                      <a:r>
                        <a:rPr lang="fr-FR" sz="1050" dirty="0" smtClean="0">
                          <a:latin typeface="Arial" pitchFamily="34" charset="0"/>
                          <a:cs typeface="Arial" pitchFamily="34" charset="0"/>
                        </a:rPr>
                        <a:t>CAS</a:t>
                      </a:r>
                    </a:p>
                    <a:p>
                      <a:pPr marL="360363" indent="0" algn="l"/>
                      <a:r>
                        <a:rPr lang="fr-FR" sz="1050" dirty="0" smtClean="0">
                          <a:latin typeface="Arial" pitchFamily="34" charset="0"/>
                          <a:cs typeface="Arial" pitchFamily="34" charset="0"/>
                        </a:rPr>
                        <a:t>M</a:t>
                      </a:r>
                    </a:p>
                    <a:p>
                      <a:pPr marL="360363" indent="0" algn="l"/>
                      <a:r>
                        <a:rPr lang="fr-FR" sz="1050" dirty="0" smtClean="0">
                          <a:latin typeface="Arial" pitchFamily="34" charset="0"/>
                          <a:cs typeface="Arial" pitchFamily="34" charset="0"/>
                        </a:rPr>
                        <a:t>SML</a:t>
                      </a:r>
                    </a:p>
                    <a:p>
                      <a:pPr marL="360363" indent="0" algn="l"/>
                      <a:r>
                        <a:rPr lang="fr-FR" sz="1050" dirty="0" smtClean="0">
                          <a:latin typeface="Arial" pitchFamily="34" charset="0"/>
                          <a:cs typeface="Arial" pitchFamily="34" charset="0"/>
                        </a:rPr>
                        <a:t>Class</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37"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729052" y="4922114"/>
            <a:ext cx="263508" cy="263509"/>
          </a:xfrm>
          <a:prstGeom prst="rect">
            <a:avLst/>
          </a:prstGeom>
          <a:noFill/>
        </p:spPr>
      </p:pic>
      <p:graphicFrame>
        <p:nvGraphicFramePr>
          <p:cNvPr id="38" name="Table 37"/>
          <p:cNvGraphicFramePr>
            <a:graphicFrameLocks noGrp="1"/>
          </p:cNvGraphicFramePr>
          <p:nvPr/>
        </p:nvGraphicFramePr>
        <p:xfrm>
          <a:off x="128464" y="2636912"/>
          <a:ext cx="1363072" cy="1677219"/>
        </p:xfrm>
        <a:graphic>
          <a:graphicData uri="http://schemas.openxmlformats.org/drawingml/2006/table">
            <a:tbl>
              <a:tblPr firstRow="1" bandRow="1"/>
              <a:tblGrid>
                <a:gridCol w="1363072"/>
              </a:tblGrid>
              <a:tr h="305619">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t>
                      </a:r>
                      <a:r>
                        <a:rPr lang="fr-FR" sz="1200" dirty="0" err="1" smtClean="0">
                          <a:latin typeface="Arial" pitchFamily="34" charset="0"/>
                          <a:cs typeface="Arial" pitchFamily="34" charset="0"/>
                        </a:rPr>
                        <a:t>Monomer</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1337454">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smtClean="0">
                          <a:latin typeface="Arial" pitchFamily="34" charset="0"/>
                          <a:cs typeface="Arial" pitchFamily="34" charset="0"/>
                        </a:rPr>
                        <a:t>Name</a:t>
                      </a:r>
                    </a:p>
                    <a:p>
                      <a:pPr marL="360363" indent="0" algn="l"/>
                      <a:r>
                        <a:rPr lang="fr-FR" sz="1050" dirty="0" err="1" smtClean="0">
                          <a:latin typeface="Arial" pitchFamily="34" charset="0"/>
                          <a:cs typeface="Arial" pitchFamily="34" charset="0"/>
                        </a:rPr>
                        <a:t>C_name</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PMREF</a:t>
                      </a:r>
                    </a:p>
                    <a:p>
                      <a:pPr marL="360363" indent="0" algn="l"/>
                      <a:r>
                        <a:rPr lang="fr-FR" sz="1050" dirty="0" smtClean="0">
                          <a:latin typeface="Arial" pitchFamily="34" charset="0"/>
                          <a:cs typeface="Arial" pitchFamily="34" charset="0"/>
                        </a:rPr>
                        <a:t>CAS</a:t>
                      </a:r>
                    </a:p>
                    <a:p>
                      <a:pPr marL="360363" indent="0" algn="l"/>
                      <a:r>
                        <a:rPr lang="fr-FR" sz="1050" dirty="0" smtClean="0">
                          <a:latin typeface="Arial" pitchFamily="34" charset="0"/>
                          <a:cs typeface="Arial" pitchFamily="34" charset="0"/>
                        </a:rPr>
                        <a:t>M</a:t>
                      </a:r>
                    </a:p>
                    <a:p>
                      <a:pPr marL="360363" indent="0" algn="l"/>
                      <a:r>
                        <a:rPr lang="fr-FR" sz="1050" dirty="0" smtClean="0">
                          <a:latin typeface="Arial" pitchFamily="34" charset="0"/>
                          <a:cs typeface="Arial" pitchFamily="34" charset="0"/>
                        </a:rPr>
                        <a:t>SML</a:t>
                      </a:r>
                    </a:p>
                    <a:p>
                      <a:pPr marL="360363" indent="0" algn="l"/>
                      <a:r>
                        <a:rPr lang="fr-FR" sz="1050" dirty="0" err="1" smtClean="0">
                          <a:latin typeface="Arial" pitchFamily="34" charset="0"/>
                          <a:cs typeface="Arial" pitchFamily="34" charset="0"/>
                        </a:rPr>
                        <a:t>polymer</a:t>
                      </a:r>
                      <a:r>
                        <a:rPr lang="fr-FR" sz="1050" dirty="0" smtClean="0">
                          <a:latin typeface="Arial" pitchFamily="34" charset="0"/>
                          <a:cs typeface="Arial" pitchFamily="34" charset="0"/>
                        </a:rPr>
                        <a:t> </a:t>
                      </a:r>
                    </a:p>
                    <a:p>
                      <a:pPr marL="360363" indent="0" algn="l"/>
                      <a:r>
                        <a:rPr lang="fr-FR" sz="1050" dirty="0" smtClean="0">
                          <a:latin typeface="Arial" pitchFamily="34" charset="0"/>
                          <a:cs typeface="Arial" pitchFamily="34" charset="0"/>
                        </a:rPr>
                        <a:t>class</a:t>
                      </a:r>
                      <a:endParaRPr lang="fr-FR" sz="1050" dirty="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graphicFrame>
        <p:nvGraphicFramePr>
          <p:cNvPr id="39" name="Table 38"/>
          <p:cNvGraphicFramePr>
            <a:graphicFrameLocks noGrp="1"/>
          </p:cNvGraphicFramePr>
          <p:nvPr/>
        </p:nvGraphicFramePr>
        <p:xfrm>
          <a:off x="7113239" y="2680345"/>
          <a:ext cx="1360503" cy="750393"/>
        </p:xfrm>
        <a:graphic>
          <a:graphicData uri="http://schemas.openxmlformats.org/drawingml/2006/table">
            <a:tbl>
              <a:tblPr firstRow="1" bandRow="1"/>
              <a:tblGrid>
                <a:gridCol w="1360503"/>
              </a:tblGrid>
              <a:tr h="306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t>
                      </a:r>
                      <a:r>
                        <a:rPr lang="fr-FR" sz="1200" dirty="0" err="1" smtClean="0">
                          <a:latin typeface="Arial" pitchFamily="34" charset="0"/>
                          <a:cs typeface="Arial" pitchFamily="34" charset="0"/>
                        </a:rPr>
                        <a:t>Polymer</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444393">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err="1" smtClean="0">
                          <a:latin typeface="Arial" pitchFamily="34" charset="0"/>
                          <a:cs typeface="Arial" pitchFamily="34" charset="0"/>
                        </a:rPr>
                        <a:t>name</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composition</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graphicFrame>
        <p:nvGraphicFramePr>
          <p:cNvPr id="40" name="Table 39"/>
          <p:cNvGraphicFramePr>
            <a:graphicFrameLocks noGrp="1"/>
          </p:cNvGraphicFramePr>
          <p:nvPr/>
        </p:nvGraphicFramePr>
        <p:xfrm>
          <a:off x="7041232" y="4941168"/>
          <a:ext cx="1393852" cy="772791"/>
        </p:xfrm>
        <a:graphic>
          <a:graphicData uri="http://schemas.openxmlformats.org/drawingml/2006/table">
            <a:tbl>
              <a:tblPr firstRow="1" bandRow="1"/>
              <a:tblGrid>
                <a:gridCol w="1393852"/>
              </a:tblGrid>
              <a:tr h="306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t>
                      </a:r>
                      <a:r>
                        <a:rPr lang="fr-FR" sz="1200" dirty="0" err="1" smtClean="0">
                          <a:latin typeface="Arial" pitchFamily="34" charset="0"/>
                          <a:cs typeface="Arial" pitchFamily="34" charset="0"/>
                        </a:rPr>
                        <a:t>Affinity</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466791">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err="1" smtClean="0">
                          <a:latin typeface="Arial" pitchFamily="34" charset="0"/>
                          <a:cs typeface="Arial" pitchFamily="34" charset="0"/>
                        </a:rPr>
                        <a:t>food</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K</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41" name="Picture 3"/>
          <p:cNvPicPr>
            <a:picLocks noChangeAspect="1" noChangeArrowheads="1"/>
          </p:cNvPicPr>
          <p:nvPr/>
        </p:nvPicPr>
        <p:blipFill>
          <a:blip r:embed="rId3" cstate="print"/>
          <a:srcRect/>
          <a:stretch>
            <a:fillRect/>
          </a:stretch>
        </p:blipFill>
        <p:spPr bwMode="auto">
          <a:xfrm>
            <a:off x="2216696" y="4869160"/>
            <a:ext cx="3633798" cy="1428760"/>
          </a:xfrm>
          <a:prstGeom prst="rect">
            <a:avLst/>
          </a:prstGeom>
          <a:noFill/>
          <a:ln w="9525">
            <a:noFill/>
            <a:miter lim="800000"/>
            <a:headEnd/>
            <a:tailEnd/>
          </a:ln>
          <a:effectLst/>
        </p:spPr>
      </p:pic>
      <p:pic>
        <p:nvPicPr>
          <p:cNvPr id="42" name="Picture 7"/>
          <p:cNvPicPr>
            <a:picLocks noChangeAspect="1" noChangeArrowheads="1"/>
          </p:cNvPicPr>
          <p:nvPr/>
        </p:nvPicPr>
        <p:blipFill>
          <a:blip r:embed="rId4" cstate="print"/>
          <a:srcRect/>
          <a:stretch>
            <a:fillRect/>
          </a:stretch>
        </p:blipFill>
        <p:spPr bwMode="auto">
          <a:xfrm>
            <a:off x="1512168" y="2631549"/>
            <a:ext cx="5429288" cy="1687945"/>
          </a:xfrm>
          <a:prstGeom prst="rect">
            <a:avLst/>
          </a:prstGeom>
          <a:noFill/>
          <a:ln w="9525">
            <a:noFill/>
            <a:miter lim="800000"/>
            <a:headEnd/>
            <a:tailEnd/>
          </a:ln>
          <a:effectLst/>
        </p:spPr>
      </p:pic>
      <p:pic>
        <p:nvPicPr>
          <p:cNvPr id="43" name="Picture 9"/>
          <p:cNvPicPr>
            <a:picLocks noChangeAspect="1" noChangeArrowheads="1"/>
          </p:cNvPicPr>
          <p:nvPr/>
        </p:nvPicPr>
        <p:blipFill>
          <a:blip r:embed="rId5" cstate="print"/>
          <a:srcRect/>
          <a:stretch>
            <a:fillRect/>
          </a:stretch>
        </p:blipFill>
        <p:spPr bwMode="auto">
          <a:xfrm>
            <a:off x="8496817" y="2670820"/>
            <a:ext cx="1352727" cy="1794965"/>
          </a:xfrm>
          <a:prstGeom prst="rect">
            <a:avLst/>
          </a:prstGeom>
          <a:noFill/>
          <a:ln w="9525">
            <a:noFill/>
            <a:miter lim="800000"/>
            <a:headEnd/>
            <a:tailEnd/>
          </a:ln>
          <a:effectLst/>
        </p:spPr>
      </p:pic>
      <p:pic>
        <p:nvPicPr>
          <p:cNvPr id="44" name="Picture 12"/>
          <p:cNvPicPr>
            <a:picLocks noChangeAspect="1" noChangeArrowheads="1"/>
          </p:cNvPicPr>
          <p:nvPr/>
        </p:nvPicPr>
        <p:blipFill>
          <a:blip r:embed="rId6" cstate="print"/>
          <a:srcRect/>
          <a:stretch>
            <a:fillRect/>
          </a:stretch>
        </p:blipFill>
        <p:spPr bwMode="auto">
          <a:xfrm>
            <a:off x="8458158" y="4941168"/>
            <a:ext cx="1391386" cy="1084682"/>
          </a:xfrm>
          <a:prstGeom prst="rect">
            <a:avLst/>
          </a:prstGeom>
          <a:noFill/>
          <a:ln w="9525">
            <a:noFill/>
            <a:miter lim="800000"/>
            <a:headEnd/>
            <a:tailEnd/>
          </a:ln>
          <a:effectLst/>
        </p:spPr>
      </p:pic>
      <p:pic>
        <p:nvPicPr>
          <p:cNvPr id="45"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173884" y="2660168"/>
            <a:ext cx="242612" cy="263509"/>
          </a:xfrm>
          <a:prstGeom prst="rect">
            <a:avLst/>
          </a:prstGeom>
          <a:noFill/>
        </p:spPr>
      </p:pic>
      <p:pic>
        <p:nvPicPr>
          <p:cNvPr id="46"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7137764" y="2702079"/>
            <a:ext cx="263508" cy="263509"/>
          </a:xfrm>
          <a:prstGeom prst="rect">
            <a:avLst/>
          </a:prstGeom>
          <a:noFill/>
        </p:spPr>
      </p:pic>
      <p:pic>
        <p:nvPicPr>
          <p:cNvPr id="47"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7065756" y="4965551"/>
            <a:ext cx="263508" cy="263509"/>
          </a:xfrm>
          <a:prstGeom prst="rect">
            <a:avLst/>
          </a:prstGeom>
          <a:noFill/>
        </p:spPr>
      </p:pic>
    </p:spTree>
    <p:extLst>
      <p:ext uri="{BB962C8B-B14F-4D97-AF65-F5344CB8AC3E}">
        <p14:creationId xmlns:p14="http://schemas.microsoft.com/office/powerpoint/2010/main" val="19032967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8504" y="0"/>
            <a:ext cx="8915400" cy="706090"/>
          </a:xfrm>
        </p:spPr>
        <p:txBody>
          <a:bodyPr>
            <a:normAutofit fontScale="90000"/>
          </a:bodyPr>
          <a:lstStyle/>
          <a:p>
            <a:r>
              <a:rPr lang="fr-FR" dirty="0" smtClean="0"/>
              <a:t>IMPLEMENTED RELATIONSHIPS</a:t>
            </a:r>
            <a:endParaRPr lang="en-US" dirty="0"/>
          </a:p>
        </p:txBody>
      </p:sp>
      <p:sp>
        <p:nvSpPr>
          <p:cNvPr id="5" name="Content Placeholder 4"/>
          <p:cNvSpPr>
            <a:spLocks noGrp="1"/>
          </p:cNvSpPr>
          <p:nvPr>
            <p:ph idx="1"/>
          </p:nvPr>
        </p:nvSpPr>
        <p:spPr>
          <a:xfrm>
            <a:off x="488504" y="1052736"/>
            <a:ext cx="8915400" cy="5213175"/>
          </a:xfrm>
        </p:spPr>
        <p:txBody>
          <a:bodyPr>
            <a:noAutofit/>
          </a:bodyPr>
          <a:lstStyle/>
          <a:p>
            <a:pPr marL="0" indent="0">
              <a:spcBef>
                <a:spcPts val="0"/>
              </a:spcBef>
              <a:buNone/>
            </a:pPr>
            <a:r>
              <a:rPr lang="en-US" sz="2000" b="1" dirty="0" smtClean="0"/>
              <a:t>Implemented </a:t>
            </a:r>
            <a:r>
              <a:rPr lang="en-US" sz="2000" b="1" dirty="0"/>
              <a:t>relationships include:</a:t>
            </a:r>
          </a:p>
          <a:p>
            <a:pPr lvl="1">
              <a:spcBef>
                <a:spcPts val="0"/>
              </a:spcBef>
            </a:pPr>
            <a:r>
              <a:rPr lang="en-US" sz="1600" dirty="0" smtClean="0"/>
              <a:t>one-to-one </a:t>
            </a:r>
            <a:r>
              <a:rPr lang="en-US" sz="1600" dirty="0"/>
              <a:t>relationships</a:t>
            </a:r>
          </a:p>
          <a:p>
            <a:pPr lvl="1">
              <a:spcBef>
                <a:spcPts val="0"/>
              </a:spcBef>
            </a:pPr>
            <a:r>
              <a:rPr lang="en-US" sz="1600" dirty="0" smtClean="0"/>
              <a:t>one-to-many </a:t>
            </a:r>
            <a:r>
              <a:rPr lang="en-US" sz="1600" dirty="0"/>
              <a:t>relationships  </a:t>
            </a:r>
          </a:p>
          <a:p>
            <a:pPr lvl="1">
              <a:spcBef>
                <a:spcPts val="0"/>
              </a:spcBef>
            </a:pPr>
            <a:r>
              <a:rPr lang="en-US" sz="1600" dirty="0" smtClean="0"/>
              <a:t>many-to-many </a:t>
            </a:r>
            <a:r>
              <a:rPr lang="en-US" sz="1600" dirty="0"/>
              <a:t>relationships</a:t>
            </a:r>
          </a:p>
          <a:p>
            <a:pPr lvl="1">
              <a:spcBef>
                <a:spcPts val="0"/>
              </a:spcBef>
            </a:pPr>
            <a:r>
              <a:rPr lang="en-US" sz="1600" dirty="0" smtClean="0"/>
              <a:t>cascading </a:t>
            </a:r>
            <a:r>
              <a:rPr lang="en-US" sz="1600" dirty="0"/>
              <a:t>between keys</a:t>
            </a:r>
          </a:p>
          <a:p>
            <a:pPr marL="0" indent="0">
              <a:spcBef>
                <a:spcPts val="0"/>
              </a:spcBef>
              <a:buNone/>
            </a:pPr>
            <a:endParaRPr lang="en-US" sz="1200" dirty="0" smtClean="0"/>
          </a:p>
          <a:p>
            <a:pPr marL="0" indent="0">
              <a:spcBef>
                <a:spcPts val="0"/>
              </a:spcBef>
              <a:buNone/>
            </a:pPr>
            <a:r>
              <a:rPr lang="en-US" sz="1800" b="1" dirty="0" smtClean="0"/>
              <a:t>Operations above are coded using a </a:t>
            </a:r>
            <a:r>
              <a:rPr lang="en-US" sz="1800" b="1" dirty="0"/>
              <a:t>special syntax </a:t>
            </a:r>
            <a:r>
              <a:rPr lang="en-US" sz="1800" dirty="0"/>
              <a:t>(more flexible </a:t>
            </a:r>
            <a:r>
              <a:rPr lang="en-US" sz="1800" dirty="0" smtClean="0"/>
              <a:t>and concise than </a:t>
            </a:r>
            <a:r>
              <a:rPr lang="en-US" sz="1800" dirty="0"/>
              <a:t>SQL</a:t>
            </a:r>
            <a:r>
              <a:rPr lang="en-US" sz="1800" dirty="0" smtClean="0"/>
              <a:t>) that mimics UML </a:t>
            </a:r>
            <a:r>
              <a:rPr lang="en-US" sz="1800" dirty="0"/>
              <a:t>(</a:t>
            </a:r>
            <a:r>
              <a:rPr lang="en-US" sz="1400" dirty="0">
                <a:hlinkClick r:id="rId2"/>
              </a:rPr>
              <a:t>http://en.wikipedia.org/wiki/Unified_Modeling_Language</a:t>
            </a:r>
            <a:r>
              <a:rPr lang="en-US" sz="1800" dirty="0" smtClean="0"/>
              <a:t>) :</a:t>
            </a:r>
            <a:endParaRPr lang="en-US" sz="1800" dirty="0"/>
          </a:p>
          <a:p>
            <a:pPr marL="0" indent="0">
              <a:spcBef>
                <a:spcPts val="0"/>
              </a:spcBef>
              <a:buNone/>
            </a:pPr>
            <a:r>
              <a:rPr lang="en-US" sz="1600" dirty="0"/>
              <a:t>        </a:t>
            </a:r>
            <a:r>
              <a:rPr lang="en-US" sz="1600" dirty="0" err="1"/>
              <a:t>PP:polymer</a:t>
            </a:r>
            <a:r>
              <a:rPr lang="en-US" sz="1600" dirty="0"/>
              <a:t>::name-&gt;</a:t>
            </a:r>
            <a:r>
              <a:rPr lang="en-US" sz="1600" dirty="0" err="1"/>
              <a:t>classadditives</a:t>
            </a:r>
            <a:endParaRPr lang="en-US" sz="1600" dirty="0"/>
          </a:p>
          <a:p>
            <a:pPr marL="0" indent="0">
              <a:spcBef>
                <a:spcPts val="0"/>
              </a:spcBef>
              <a:buNone/>
            </a:pPr>
            <a:r>
              <a:rPr lang="en-US" sz="1600" dirty="0"/>
              <a:t>        </a:t>
            </a:r>
            <a:r>
              <a:rPr lang="en-US" sz="1600" dirty="0" err="1"/>
              <a:t>PP:polymer</a:t>
            </a:r>
            <a:r>
              <a:rPr lang="en-US" sz="1600" dirty="0"/>
              <a:t>::name-&gt;</a:t>
            </a:r>
            <a:r>
              <a:rPr lang="en-US" sz="1600" dirty="0" err="1"/>
              <a:t>classadditives:substance</a:t>
            </a:r>
            <a:r>
              <a:rPr lang="en-US" sz="1600" dirty="0"/>
              <a:t>::class-&gt;name</a:t>
            </a:r>
          </a:p>
          <a:p>
            <a:pPr marL="0" indent="0">
              <a:spcBef>
                <a:spcPts val="0"/>
              </a:spcBef>
              <a:buNone/>
            </a:pPr>
            <a:r>
              <a:rPr lang="en-US" sz="1600" dirty="0"/>
              <a:t>        </a:t>
            </a:r>
            <a:r>
              <a:rPr lang="en-US" sz="1600" dirty="0" err="1"/>
              <a:t>PP:polymer</a:t>
            </a:r>
            <a:r>
              <a:rPr lang="en-US" sz="1600" dirty="0"/>
              <a:t>::name-&gt;</a:t>
            </a:r>
            <a:r>
              <a:rPr lang="en-US" sz="1600" dirty="0" err="1"/>
              <a:t>classadditives:substance</a:t>
            </a:r>
            <a:r>
              <a:rPr lang="en-US" sz="1600" dirty="0"/>
              <a:t>::class-&gt;M</a:t>
            </a:r>
          </a:p>
          <a:p>
            <a:pPr marL="0" indent="0">
              <a:spcBef>
                <a:spcPts val="0"/>
              </a:spcBef>
              <a:buNone/>
            </a:pPr>
            <a:r>
              <a:rPr lang="en-US" sz="1800" dirty="0"/>
              <a:t> </a:t>
            </a:r>
          </a:p>
          <a:p>
            <a:pPr marL="0" indent="0">
              <a:spcBef>
                <a:spcPts val="0"/>
              </a:spcBef>
              <a:buNone/>
            </a:pPr>
            <a:r>
              <a:rPr lang="en-US" sz="1600" dirty="0" smtClean="0"/>
              <a:t>By default, a UNIQUE operator </a:t>
            </a:r>
            <a:r>
              <a:rPr lang="en-US" sz="1600" dirty="0" err="1" smtClean="0"/>
              <a:t>operator</a:t>
            </a:r>
            <a:r>
              <a:rPr lang="en-US" sz="1600" dirty="0" smtClean="0"/>
              <a:t> (data reduction) is apply to all relationships involving strings or cell array of strings. The request order is respected only for single requests.</a:t>
            </a:r>
          </a:p>
          <a:p>
            <a:pPr marL="0" indent="0">
              <a:spcBef>
                <a:spcPts val="0"/>
              </a:spcBef>
              <a:buNone/>
            </a:pPr>
            <a:endParaRPr lang="fr-FR" sz="1600" dirty="0"/>
          </a:p>
          <a:p>
            <a:pPr marL="0" indent="0">
              <a:spcBef>
                <a:spcPts val="0"/>
              </a:spcBef>
              <a:buNone/>
            </a:pPr>
            <a:r>
              <a:rPr lang="fr-FR" sz="1600" i="1" dirty="0" smtClean="0"/>
              <a:t>It </a:t>
            </a:r>
            <a:r>
              <a:rPr lang="fr-FR" sz="1600" i="1" dirty="0" err="1" smtClean="0"/>
              <a:t>is</a:t>
            </a:r>
            <a:r>
              <a:rPr lang="fr-FR" sz="1600" i="1" dirty="0" smtClean="0"/>
              <a:t> </a:t>
            </a:r>
            <a:r>
              <a:rPr lang="fr-FR" sz="1600" i="1" dirty="0" err="1" smtClean="0"/>
              <a:t>worth</a:t>
            </a:r>
            <a:r>
              <a:rPr lang="fr-FR" sz="1600" i="1" dirty="0" smtClean="0"/>
              <a:t> to notice </a:t>
            </a:r>
            <a:r>
              <a:rPr lang="fr-FR" sz="1600" i="1" dirty="0" err="1" smtClean="0"/>
              <a:t>that</a:t>
            </a:r>
            <a:r>
              <a:rPr lang="fr-FR" sz="1600" i="1" dirty="0" smtClean="0"/>
              <a:t> final </a:t>
            </a:r>
            <a:r>
              <a:rPr lang="fr-FR" sz="1600" i="1" dirty="0" err="1" smtClean="0"/>
              <a:t>results</a:t>
            </a:r>
            <a:r>
              <a:rPr lang="fr-FR" sz="1600" i="1" dirty="0" smtClean="0"/>
              <a:t> are </a:t>
            </a:r>
            <a:r>
              <a:rPr lang="fr-FR" sz="1600" i="1" dirty="0" err="1" smtClean="0"/>
              <a:t>also</a:t>
            </a:r>
            <a:r>
              <a:rPr lang="fr-FR" sz="1600" i="1" dirty="0" smtClean="0"/>
              <a:t> </a:t>
            </a:r>
            <a:r>
              <a:rPr lang="fr-FR" sz="1600" i="1" dirty="0" err="1" smtClean="0"/>
              <a:t>included</a:t>
            </a:r>
            <a:r>
              <a:rPr lang="fr-FR" sz="1600" i="1" dirty="0" smtClean="0"/>
              <a:t> </a:t>
            </a:r>
            <a:r>
              <a:rPr lang="fr-FR" sz="1600" i="1" dirty="0" err="1" smtClean="0"/>
              <a:t>within</a:t>
            </a:r>
            <a:r>
              <a:rPr lang="fr-FR" sz="1600" i="1" dirty="0" smtClean="0"/>
              <a:t> a large </a:t>
            </a:r>
            <a:r>
              <a:rPr lang="fr-FR" sz="1600" i="1" dirty="0" err="1" smtClean="0"/>
              <a:t>database</a:t>
            </a:r>
            <a:r>
              <a:rPr lang="fr-FR" sz="1600" i="1" dirty="0" smtClean="0"/>
              <a:t> </a:t>
            </a:r>
            <a:r>
              <a:rPr lang="fr-FR" sz="1600" i="1" dirty="0" err="1" smtClean="0"/>
              <a:t>that</a:t>
            </a:r>
            <a:r>
              <a:rPr lang="fr-FR" sz="1600" i="1" dirty="0" smtClean="0"/>
              <a:t> </a:t>
            </a:r>
            <a:r>
              <a:rPr lang="fr-FR" sz="1600" i="1" dirty="0" err="1" smtClean="0"/>
              <a:t>can</a:t>
            </a:r>
            <a:r>
              <a:rPr lang="fr-FR" sz="1600" i="1" dirty="0" smtClean="0"/>
              <a:t> </a:t>
            </a:r>
            <a:r>
              <a:rPr lang="fr-FR" sz="1600" i="1" dirty="0" err="1" smtClean="0"/>
              <a:t>be</a:t>
            </a:r>
            <a:r>
              <a:rPr lang="fr-FR" sz="1600" i="1" dirty="0" smtClean="0"/>
              <a:t> </a:t>
            </a:r>
            <a:r>
              <a:rPr lang="fr-FR" sz="1600" i="1" dirty="0" err="1" smtClean="0"/>
              <a:t>resused</a:t>
            </a:r>
            <a:r>
              <a:rPr lang="fr-FR" sz="1600" i="1" dirty="0" smtClean="0"/>
              <a:t> in future simulations or in </a:t>
            </a:r>
            <a:r>
              <a:rPr lang="fr-FR" sz="1600" i="1" dirty="0" err="1" smtClean="0"/>
              <a:t>subsequent</a:t>
            </a:r>
            <a:r>
              <a:rPr lang="fr-FR" sz="1600" i="1" dirty="0" smtClean="0"/>
              <a:t> </a:t>
            </a:r>
            <a:r>
              <a:rPr lang="fr-FR" sz="1600" i="1" dirty="0" err="1" smtClean="0"/>
              <a:t>analysis</a:t>
            </a:r>
            <a:r>
              <a:rPr lang="fr-FR" sz="1600" i="1" dirty="0" smtClean="0"/>
              <a:t> (</a:t>
            </a:r>
            <a:r>
              <a:rPr lang="fr-FR" sz="1600" i="1" dirty="0" err="1" smtClean="0"/>
              <a:t>e.g</a:t>
            </a:r>
            <a:r>
              <a:rPr lang="fr-FR" sz="1600" i="1" dirty="0" smtClean="0"/>
              <a:t>. for </a:t>
            </a:r>
            <a:r>
              <a:rPr lang="fr-FR" sz="1600" i="1" dirty="0" err="1" smtClean="0"/>
              <a:t>calculating</a:t>
            </a:r>
            <a:r>
              <a:rPr lang="fr-FR" sz="1600" i="1" dirty="0" smtClean="0"/>
              <a:t> </a:t>
            </a:r>
            <a:r>
              <a:rPr lang="fr-FR" sz="1600" i="1" dirty="0" err="1" smtClean="0"/>
              <a:t>severity</a:t>
            </a:r>
            <a:r>
              <a:rPr lang="fr-FR" sz="1600" i="1" dirty="0" smtClean="0"/>
              <a:t>).</a:t>
            </a:r>
            <a:endParaRPr lang="en-US" sz="1600" i="1" dirty="0"/>
          </a:p>
          <a:p>
            <a:pPr marL="0" indent="0">
              <a:spcBef>
                <a:spcPts val="0"/>
              </a:spcBef>
              <a:buNone/>
            </a:pPr>
            <a:r>
              <a:rPr lang="en-US" sz="1600" dirty="0"/>
              <a:t> </a:t>
            </a:r>
          </a:p>
          <a:p>
            <a:pPr marL="0" indent="0">
              <a:spcBef>
                <a:spcPts val="0"/>
              </a:spcBef>
              <a:buNone/>
            </a:pPr>
            <a:r>
              <a:rPr lang="en-US" sz="1100" dirty="0" smtClean="0"/>
              <a:t>      Background:</a:t>
            </a:r>
          </a:p>
          <a:p>
            <a:pPr marL="0" indent="0">
              <a:spcBef>
                <a:spcPts val="0"/>
              </a:spcBef>
              <a:buNone/>
            </a:pPr>
            <a:r>
              <a:rPr lang="en-US" sz="1100" dirty="0" smtClean="0"/>
              <a:t>            </a:t>
            </a:r>
            <a:r>
              <a:rPr lang="en-US" sz="1100" dirty="0">
                <a:hlinkClick r:id="rId3"/>
              </a:rPr>
              <a:t>http://en.wikipedia.org/wiki/Many-to-many_(data_model</a:t>
            </a:r>
            <a:r>
              <a:rPr lang="en-US" sz="1100" dirty="0" smtClean="0">
                <a:hlinkClick r:id="rId3"/>
              </a:rPr>
              <a:t>)</a:t>
            </a:r>
            <a:r>
              <a:rPr lang="en-US" sz="1100" dirty="0" smtClean="0"/>
              <a:t> </a:t>
            </a:r>
            <a:endParaRPr lang="en-US" sz="1100" dirty="0"/>
          </a:p>
          <a:p>
            <a:pPr marL="0" indent="0">
              <a:spcBef>
                <a:spcPts val="0"/>
              </a:spcBef>
              <a:buNone/>
            </a:pPr>
            <a:r>
              <a:rPr lang="en-US" sz="1100" dirty="0"/>
              <a:t>            </a:t>
            </a:r>
            <a:r>
              <a:rPr lang="en-US" sz="1100" dirty="0">
                <a:hlinkClick r:id="rId4"/>
              </a:rPr>
              <a:t>http://</a:t>
            </a:r>
            <a:r>
              <a:rPr lang="en-US" sz="1100" dirty="0" smtClean="0">
                <a:hlinkClick r:id="rId4"/>
              </a:rPr>
              <a:t>en.wikipedia.org/wiki/Junction_table</a:t>
            </a:r>
            <a:r>
              <a:rPr lang="en-US" sz="1100" dirty="0" smtClean="0"/>
              <a:t> </a:t>
            </a:r>
            <a:endParaRPr lang="en-US" sz="1100" dirty="0"/>
          </a:p>
          <a:p>
            <a:pPr marL="0" indent="0">
              <a:spcBef>
                <a:spcPts val="0"/>
              </a:spcBef>
              <a:buNone/>
            </a:pPr>
            <a:r>
              <a:rPr lang="en-US" sz="1100" dirty="0"/>
              <a:t>            </a:t>
            </a:r>
            <a:r>
              <a:rPr lang="en-US" sz="1100" dirty="0">
                <a:hlinkClick r:id="rId5"/>
              </a:rPr>
              <a:t>http://</a:t>
            </a:r>
            <a:r>
              <a:rPr lang="en-US" sz="1100" dirty="0" smtClean="0">
                <a:hlinkClick r:id="rId5"/>
              </a:rPr>
              <a:t>en.wikipedia.org/wiki/Foreign_key</a:t>
            </a:r>
            <a:r>
              <a:rPr lang="en-US" sz="1100" dirty="0" smtClean="0"/>
              <a:t> </a:t>
            </a:r>
            <a:endParaRPr lang="en-US" sz="1100" dirty="0"/>
          </a:p>
          <a:p>
            <a:pPr marL="0" indent="0">
              <a:spcBef>
                <a:spcPts val="0"/>
              </a:spcBef>
              <a:buNone/>
            </a:pPr>
            <a:r>
              <a:rPr lang="en-US" sz="1100" dirty="0"/>
              <a:t>            </a:t>
            </a:r>
            <a:r>
              <a:rPr lang="en-US" sz="1100" dirty="0">
                <a:hlinkClick r:id="rId6"/>
              </a:rPr>
              <a:t>http://</a:t>
            </a:r>
            <a:r>
              <a:rPr lang="en-US" sz="1100" dirty="0" smtClean="0">
                <a:hlinkClick r:id="rId6"/>
              </a:rPr>
              <a:t>en.wikipedia.org/wiki/Superkey</a:t>
            </a:r>
            <a:r>
              <a:rPr lang="en-US" sz="1100" dirty="0" smtClean="0"/>
              <a:t> </a:t>
            </a:r>
            <a:endParaRPr lang="en-US" sz="1100" dirty="0"/>
          </a:p>
          <a:p>
            <a:pPr marL="0" indent="0">
              <a:spcBef>
                <a:spcPts val="0"/>
              </a:spcBef>
              <a:buNone/>
            </a:pPr>
            <a:r>
              <a:rPr lang="en-US" sz="1100" dirty="0"/>
              <a:t>            </a:t>
            </a:r>
            <a:r>
              <a:rPr lang="en-US" sz="1100" dirty="0">
                <a:hlinkClick r:id="rId7"/>
              </a:rPr>
              <a:t>http://</a:t>
            </a:r>
            <a:r>
              <a:rPr lang="en-US" sz="1100" dirty="0" smtClean="0">
                <a:hlinkClick r:id="rId7"/>
              </a:rPr>
              <a:t>en.wikipedia.org/wiki/Associative_Entities</a:t>
            </a:r>
            <a:r>
              <a:rPr lang="en-US" sz="1100" dirty="0" smtClean="0"/>
              <a:t> </a:t>
            </a:r>
            <a:endParaRPr lang="en-US" sz="1100" dirty="0"/>
          </a:p>
        </p:txBody>
      </p:sp>
    </p:spTree>
    <p:extLst>
      <p:ext uri="{BB962C8B-B14F-4D97-AF65-F5344CB8AC3E}">
        <p14:creationId xmlns:p14="http://schemas.microsoft.com/office/powerpoint/2010/main" val="2822946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579592"/>
            <a:ext cx="8915400" cy="1008112"/>
          </a:xfrm>
        </p:spPr>
        <p:txBody>
          <a:bodyPr>
            <a:noAutofit/>
          </a:bodyPr>
          <a:lstStyle/>
          <a:p>
            <a:pPr algn="l"/>
            <a:r>
              <a:rPr lang="en-US" sz="2800" dirty="0" smtClean="0"/>
              <a:t>EXAMPLE OF </a:t>
            </a:r>
            <a:r>
              <a:rPr lang="en-US" sz="2800" b="1" u="sng" dirty="0" smtClean="0"/>
              <a:t>ONE TO MANY </a:t>
            </a:r>
            <a:r>
              <a:rPr lang="en-US" sz="2800" dirty="0" smtClean="0"/>
              <a:t>RELATIONSHIPS</a:t>
            </a:r>
            <a:r>
              <a:rPr lang="en-US" sz="3600" b="1" dirty="0" smtClean="0"/>
              <a:t/>
            </a:r>
            <a:br>
              <a:rPr lang="en-US" sz="3600" b="1" dirty="0" smtClean="0"/>
            </a:br>
            <a:r>
              <a:rPr lang="en-US" sz="1800" dirty="0" smtClean="0"/>
              <a:t>The example depicts how databases could be used to derive the formulation (substance content) of a common polymer and finally to sample the distribution of molecular mass (M) of possible migrants. These values are finally used for the calculation of some estimates of diffusion coefficients (D).</a:t>
            </a:r>
            <a:endParaRPr lang="en-US" sz="3600" dirty="0"/>
          </a:p>
        </p:txBody>
      </p:sp>
      <p:sp>
        <p:nvSpPr>
          <p:cNvPr id="110" name="Rounded Rectangle 109"/>
          <p:cNvSpPr/>
          <p:nvPr/>
        </p:nvSpPr>
        <p:spPr>
          <a:xfrm>
            <a:off x="642065" y="4807412"/>
            <a:ext cx="8847439" cy="1285884"/>
          </a:xfrm>
          <a:prstGeom prst="roundRect">
            <a:avLst>
              <a:gd name="adj" fmla="val 6956"/>
            </a:avLst>
          </a:prstGeom>
          <a:gradFill rotWithShape="1">
            <a:gsLst>
              <a:gs pos="0">
                <a:sysClr val="windowText" lastClr="000000">
                  <a:tint val="1000"/>
                  <a:satMod val="255000"/>
                </a:sysClr>
              </a:gs>
              <a:gs pos="55000">
                <a:sysClr val="windowText" lastClr="000000">
                  <a:tint val="12000"/>
                  <a:satMod val="255000"/>
                </a:sysClr>
              </a:gs>
              <a:gs pos="100000">
                <a:sysClr val="windowText" lastClr="000000">
                  <a:tint val="45000"/>
                  <a:satMod val="250000"/>
                </a:sysClr>
              </a:gs>
            </a:gsLst>
            <a:path path="circle">
              <a:fillToRect l="-40000" t="-90000" r="140000" b="190000"/>
            </a:path>
          </a:gradFill>
          <a:ln w="9525" cap="flat" cmpd="sng" algn="ctr">
            <a:solidFill>
              <a:sysClr val="windowText" lastClr="000000"/>
            </a:solidFill>
            <a:prstDash val="solid"/>
          </a:ln>
          <a:effectLst>
            <a:outerShdw blurRad="51500" dist="25400" dir="5400000" rotWithShape="0">
              <a:srgbClr val="000000">
                <a:alpha val="40000"/>
              </a:srgbClr>
            </a:outerShdw>
          </a:effectLst>
        </p:spPr>
        <p:txBody>
          <a:bodyPr rtlCol="0" anchor="b"/>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smtClean="0">
                <a:ln>
                  <a:noFill/>
                </a:ln>
                <a:solidFill>
                  <a:sysClr val="window" lastClr="FFFFFF">
                    <a:lumMod val="50000"/>
                  </a:sysClr>
                </a:solidFill>
                <a:effectLst/>
                <a:uLnTx/>
                <a:uFillTx/>
                <a:latin typeface="Arial" pitchFamily="34" charset="0"/>
                <a:cs typeface="Arial" pitchFamily="34" charset="0"/>
              </a:rPr>
              <a:t>Data operations (aggregation, reduction, calculation)</a:t>
            </a:r>
            <a:endParaRPr kumimoji="0" lang="en-US" sz="1400" b="0" i="0" u="sng" strike="noStrike" kern="0" cap="none" spc="0" normalizeH="0" baseline="0">
              <a:ln>
                <a:noFill/>
              </a:ln>
              <a:solidFill>
                <a:sysClr val="window" lastClr="FFFFFF">
                  <a:lumMod val="50000"/>
                </a:sysClr>
              </a:solidFill>
              <a:effectLst/>
              <a:uLnTx/>
              <a:uFillTx/>
              <a:latin typeface="Arial" pitchFamily="34" charset="0"/>
              <a:cs typeface="Arial" pitchFamily="34" charset="0"/>
            </a:endParaRPr>
          </a:p>
        </p:txBody>
      </p:sp>
      <p:sp>
        <p:nvSpPr>
          <p:cNvPr id="111" name="Rounded Rectangle 110"/>
          <p:cNvSpPr/>
          <p:nvPr/>
        </p:nvSpPr>
        <p:spPr>
          <a:xfrm>
            <a:off x="631025" y="2035712"/>
            <a:ext cx="8847439" cy="2500330"/>
          </a:xfrm>
          <a:prstGeom prst="roundRect">
            <a:avLst>
              <a:gd name="adj" fmla="val 6956"/>
            </a:avLst>
          </a:prstGeom>
          <a:gradFill rotWithShape="1">
            <a:gsLst>
              <a:gs pos="0">
                <a:sysClr val="windowText" lastClr="000000">
                  <a:tint val="1000"/>
                  <a:satMod val="255000"/>
                </a:sysClr>
              </a:gs>
              <a:gs pos="55000">
                <a:sysClr val="windowText" lastClr="000000">
                  <a:tint val="12000"/>
                  <a:satMod val="255000"/>
                </a:sysClr>
              </a:gs>
              <a:gs pos="100000">
                <a:sysClr val="windowText" lastClr="000000">
                  <a:tint val="45000"/>
                  <a:satMod val="250000"/>
                </a:sysClr>
              </a:gs>
            </a:gsLst>
            <a:path path="circle">
              <a:fillToRect l="-40000" t="-90000" r="140000" b="190000"/>
            </a:path>
          </a:gradFill>
          <a:ln w="9525" cap="flat" cmpd="sng" algn="ctr">
            <a:solidFill>
              <a:sysClr val="windowText" lastClr="000000"/>
            </a:solidFill>
            <a:prstDash val="solid"/>
          </a:ln>
          <a:effectLst>
            <a:outerShdw blurRad="51500" dist="25400" dir="5400000" rotWithShape="0">
              <a:srgbClr val="000000">
                <a:alpha val="40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smtClean="0">
                <a:ln>
                  <a:noFill/>
                </a:ln>
                <a:solidFill>
                  <a:sysClr val="window" lastClr="FFFFFF">
                    <a:lumMod val="50000"/>
                  </a:sysClr>
                </a:solidFill>
                <a:effectLst/>
                <a:uLnTx/>
                <a:uFillTx/>
                <a:latin typeface="Arial" pitchFamily="34" charset="0"/>
                <a:cs typeface="Arial" pitchFamily="34" charset="0"/>
              </a:rPr>
              <a:t>Relation between databases</a:t>
            </a:r>
            <a:endParaRPr kumimoji="0" lang="en-US" sz="1400" b="0" i="0" u="sng" strike="noStrike" kern="0" cap="none" spc="0" normalizeH="0" baseline="0">
              <a:ln>
                <a:noFill/>
              </a:ln>
              <a:solidFill>
                <a:sysClr val="window" lastClr="FFFFFF">
                  <a:lumMod val="50000"/>
                </a:sysClr>
              </a:solidFill>
              <a:effectLst/>
              <a:uLnTx/>
              <a:uFillTx/>
              <a:latin typeface="Arial" pitchFamily="34" charset="0"/>
              <a:cs typeface="Arial" pitchFamily="34" charset="0"/>
            </a:endParaRPr>
          </a:p>
        </p:txBody>
      </p:sp>
      <p:graphicFrame>
        <p:nvGraphicFramePr>
          <p:cNvPr id="112" name="Table 111"/>
          <p:cNvGraphicFramePr>
            <a:graphicFrameLocks noGrp="1"/>
          </p:cNvGraphicFramePr>
          <p:nvPr>
            <p:extLst>
              <p:ext uri="{D42A27DB-BD31-4B8C-83A1-F6EECF244321}">
                <p14:modId xmlns:p14="http://schemas.microsoft.com/office/powerpoint/2010/main" val="403239410"/>
              </p:ext>
            </p:extLst>
          </p:nvPr>
        </p:nvGraphicFramePr>
        <p:xfrm>
          <a:off x="6269169" y="2178588"/>
          <a:ext cx="1620000" cy="1411560"/>
        </p:xfrm>
        <a:graphic>
          <a:graphicData uri="http://schemas.openxmlformats.org/drawingml/2006/table">
            <a:tbl>
              <a:tblPr firstRow="1" bandRow="1"/>
              <a:tblGrid>
                <a:gridCol w="162000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Additive</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360000">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err="1" smtClean="0">
                          <a:latin typeface="Arial" pitchFamily="34" charset="0"/>
                          <a:cs typeface="Arial" pitchFamily="34" charset="0"/>
                        </a:rPr>
                        <a:t>name</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PMREF</a:t>
                      </a:r>
                    </a:p>
                    <a:p>
                      <a:pPr marL="360363" indent="0" algn="l"/>
                      <a:r>
                        <a:rPr lang="fr-FR" sz="1050" dirty="0" smtClean="0">
                          <a:latin typeface="Arial" pitchFamily="34" charset="0"/>
                          <a:cs typeface="Arial" pitchFamily="34" charset="0"/>
                        </a:rPr>
                        <a:t>CAS</a:t>
                      </a:r>
                    </a:p>
                    <a:p>
                      <a:pPr marL="360363" indent="0" algn="l"/>
                      <a:r>
                        <a:rPr lang="fr-FR" sz="1050" dirty="0" smtClean="0">
                          <a:latin typeface="Arial" pitchFamily="34" charset="0"/>
                          <a:cs typeface="Arial" pitchFamily="34" charset="0"/>
                        </a:rPr>
                        <a:t>M</a:t>
                      </a:r>
                    </a:p>
                    <a:p>
                      <a:pPr marL="360363" indent="0" algn="l"/>
                      <a:r>
                        <a:rPr lang="fr-FR" sz="1050" dirty="0" smtClean="0">
                          <a:latin typeface="Arial" pitchFamily="34" charset="0"/>
                          <a:cs typeface="Arial" pitchFamily="34" charset="0"/>
                        </a:rPr>
                        <a:t>SML</a:t>
                      </a:r>
                    </a:p>
                    <a:p>
                      <a:pPr marL="360363" indent="0" algn="l"/>
                      <a:r>
                        <a:rPr lang="fr-FR" sz="1050" dirty="0" smtClean="0">
                          <a:latin typeface="Arial" pitchFamily="34" charset="0"/>
                          <a:cs typeface="Arial" pitchFamily="34" charset="0"/>
                        </a:rPr>
                        <a:t>Class</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13"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6317534" y="2212737"/>
            <a:ext cx="285751" cy="285752"/>
          </a:xfrm>
          <a:prstGeom prst="rect">
            <a:avLst/>
          </a:prstGeom>
          <a:noFill/>
        </p:spPr>
      </p:pic>
      <p:pic>
        <p:nvPicPr>
          <p:cNvPr id="114"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2602798" y="2742450"/>
            <a:ext cx="285751" cy="285752"/>
          </a:xfrm>
          <a:prstGeom prst="rect">
            <a:avLst/>
          </a:prstGeom>
          <a:noFill/>
        </p:spPr>
      </p:pic>
      <p:graphicFrame>
        <p:nvGraphicFramePr>
          <p:cNvPr id="115" name="Table 114"/>
          <p:cNvGraphicFramePr>
            <a:graphicFrameLocks noGrp="1"/>
          </p:cNvGraphicFramePr>
          <p:nvPr>
            <p:extLst>
              <p:ext uri="{D42A27DB-BD31-4B8C-83A1-F6EECF244321}">
                <p14:modId xmlns:p14="http://schemas.microsoft.com/office/powerpoint/2010/main" val="175008915"/>
              </p:ext>
            </p:extLst>
          </p:nvPr>
        </p:nvGraphicFramePr>
        <p:xfrm>
          <a:off x="2554393" y="2717908"/>
          <a:ext cx="1620000" cy="889440"/>
        </p:xfrm>
        <a:graphic>
          <a:graphicData uri="http://schemas.openxmlformats.org/drawingml/2006/table">
            <a:tbl>
              <a:tblPr firstRow="1" bandRow="1"/>
              <a:tblGrid>
                <a:gridCol w="162000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200" dirty="0" smtClean="0">
                          <a:latin typeface="Arial" pitchFamily="34" charset="0"/>
                          <a:cs typeface="Arial" pitchFamily="34" charset="0"/>
                        </a:rPr>
                        <a:t>      </a:t>
                      </a:r>
                      <a:r>
                        <a:rPr lang="fr-FR" sz="1200" dirty="0" err="1" smtClean="0">
                          <a:latin typeface="Arial" pitchFamily="34" charset="0"/>
                          <a:cs typeface="Arial" pitchFamily="34" charset="0"/>
                        </a:rPr>
                        <a:t>Polymer</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r>
              <a:tr h="529440">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360363" indent="0" algn="l"/>
                      <a:r>
                        <a:rPr lang="fr-FR" sz="1050" dirty="0" err="1" smtClean="0">
                          <a:latin typeface="Arial" pitchFamily="34" charset="0"/>
                          <a:cs typeface="Arial" pitchFamily="34" charset="0"/>
                        </a:rPr>
                        <a:t>name</a:t>
                      </a:r>
                      <a:endParaRPr lang="fr-FR" sz="1050" dirty="0" smtClean="0">
                        <a:latin typeface="Arial" pitchFamily="34" charset="0"/>
                        <a:cs typeface="Arial" pitchFamily="34" charset="0"/>
                      </a:endParaRPr>
                    </a:p>
                    <a:p>
                      <a:pPr marL="360363" indent="0" algn="l"/>
                      <a:r>
                        <a:rPr lang="fr-FR" sz="1050" dirty="0" smtClean="0">
                          <a:latin typeface="Arial" pitchFamily="34" charset="0"/>
                          <a:cs typeface="Arial" pitchFamily="34" charset="0"/>
                        </a:rPr>
                        <a:t>Composition</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lumMod val="75000"/>
                        <a:alpha val="20000"/>
                      </a:srgbClr>
                    </a:solidFill>
                  </a:tcPr>
                </a:tc>
              </a:tr>
            </a:tbl>
          </a:graphicData>
        </a:graphic>
      </p:graphicFrame>
      <p:graphicFrame>
        <p:nvGraphicFramePr>
          <p:cNvPr id="116" name="Table 115"/>
          <p:cNvGraphicFramePr>
            <a:graphicFrameLocks noGrp="1"/>
          </p:cNvGraphicFramePr>
          <p:nvPr>
            <p:extLst>
              <p:ext uri="{D42A27DB-BD31-4B8C-83A1-F6EECF244321}">
                <p14:modId xmlns:p14="http://schemas.microsoft.com/office/powerpoint/2010/main" val="1702665589"/>
              </p:ext>
            </p:extLst>
          </p:nvPr>
        </p:nvGraphicFramePr>
        <p:xfrm>
          <a:off x="697005" y="3035844"/>
          <a:ext cx="1691323" cy="360000"/>
        </p:xfrm>
        <a:graphic>
          <a:graphicData uri="http://schemas.openxmlformats.org/drawingml/2006/table">
            <a:tbl>
              <a:tblPr firstRow="1" bandRow="1"/>
              <a:tblGrid>
                <a:gridCol w="617855"/>
                <a:gridCol w="1073468"/>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err="1" smtClean="0">
                          <a:latin typeface="Arial" pitchFamily="34" charset="0"/>
                          <a:cs typeface="Arial" pitchFamily="34" charset="0"/>
                        </a:rPr>
                        <a:t>name</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err="1" smtClean="0">
                          <a:latin typeface="Arial" pitchFamily="34" charset="0"/>
                          <a:cs typeface="Arial" pitchFamily="34" charset="0"/>
                        </a:rPr>
                        <a:t>My</a:t>
                      </a:r>
                      <a:r>
                        <a:rPr lang="fr-FR" sz="1100" b="0" dirty="0" smtClean="0">
                          <a:latin typeface="Arial" pitchFamily="34" charset="0"/>
                          <a:cs typeface="Arial" pitchFamily="34" charset="0"/>
                        </a:rPr>
                        <a:t> </a:t>
                      </a:r>
                      <a:r>
                        <a:rPr lang="fr-FR" sz="1100" b="0" dirty="0" err="1" smtClean="0">
                          <a:latin typeface="Arial" pitchFamily="34" charset="0"/>
                          <a:cs typeface="Arial" pitchFamily="34" charset="0"/>
                        </a:rPr>
                        <a:t>polymer</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17" name="Straight Arrow Connector 116"/>
          <p:cNvCxnSpPr/>
          <p:nvPr/>
        </p:nvCxnSpPr>
        <p:spPr>
          <a:xfrm>
            <a:off x="2268641" y="3250158"/>
            <a:ext cx="714380" cy="1588"/>
          </a:xfrm>
          <a:prstGeom prst="straightConnector1">
            <a:avLst/>
          </a:prstGeom>
          <a:noFill/>
          <a:ln w="12700" cap="flat" cmpd="sng" algn="ctr">
            <a:solidFill>
              <a:sysClr val="windowText" lastClr="000000"/>
            </a:solidFill>
            <a:prstDash val="solid"/>
            <a:tailEnd type="arrow"/>
          </a:ln>
          <a:effectLst/>
        </p:spPr>
      </p:cxnSp>
      <p:cxnSp>
        <p:nvCxnSpPr>
          <p:cNvPr id="118" name="Straight Arrow Connector 117"/>
          <p:cNvCxnSpPr/>
          <p:nvPr/>
        </p:nvCxnSpPr>
        <p:spPr>
          <a:xfrm>
            <a:off x="3935956" y="3464472"/>
            <a:ext cx="547263" cy="1588"/>
          </a:xfrm>
          <a:prstGeom prst="straightConnector1">
            <a:avLst/>
          </a:prstGeom>
          <a:noFill/>
          <a:ln w="12700" cap="flat" cmpd="sng" algn="ctr">
            <a:solidFill>
              <a:sysClr val="windowText" lastClr="000000"/>
            </a:solidFill>
            <a:prstDash val="solid"/>
            <a:tailEnd type="arrow"/>
          </a:ln>
          <a:effectLst/>
        </p:spPr>
      </p:cxnSp>
      <p:cxnSp>
        <p:nvCxnSpPr>
          <p:cNvPr id="119" name="Elbow Connector 118"/>
          <p:cNvCxnSpPr/>
          <p:nvPr/>
        </p:nvCxnSpPr>
        <p:spPr>
          <a:xfrm>
            <a:off x="3983153" y="3464472"/>
            <a:ext cx="500066" cy="428628"/>
          </a:xfrm>
          <a:prstGeom prst="bentConnector3">
            <a:avLst>
              <a:gd name="adj1" fmla="val 50000"/>
            </a:avLst>
          </a:prstGeom>
          <a:noFill/>
          <a:ln w="12700" cap="flat" cmpd="sng" algn="ctr">
            <a:solidFill>
              <a:sysClr val="windowText" lastClr="000000"/>
            </a:solidFill>
            <a:prstDash val="solid"/>
            <a:tailEnd type="arrow"/>
          </a:ln>
          <a:effectLst/>
        </p:spPr>
      </p:cxnSp>
      <p:graphicFrame>
        <p:nvGraphicFramePr>
          <p:cNvPr id="120" name="Table 119"/>
          <p:cNvGraphicFramePr>
            <a:graphicFrameLocks noGrp="1"/>
          </p:cNvGraphicFramePr>
          <p:nvPr>
            <p:extLst>
              <p:ext uri="{D42A27DB-BD31-4B8C-83A1-F6EECF244321}">
                <p14:modId xmlns:p14="http://schemas.microsoft.com/office/powerpoint/2010/main" val="1510843611"/>
              </p:ext>
            </p:extLst>
          </p:nvPr>
        </p:nvGraphicFramePr>
        <p:xfrm>
          <a:off x="4483219" y="3250158"/>
          <a:ext cx="1500198" cy="360000"/>
        </p:xfrm>
        <a:graphic>
          <a:graphicData uri="http://schemas.openxmlformats.org/drawingml/2006/table">
            <a:tbl>
              <a:tblPr firstRow="1" bandRow="1"/>
              <a:tblGrid>
                <a:gridCol w="1114742"/>
                <a:gridCol w="385456"/>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composition</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21" name="Table 120"/>
          <p:cNvGraphicFramePr>
            <a:graphicFrameLocks noGrp="1"/>
          </p:cNvGraphicFramePr>
          <p:nvPr>
            <p:extLst>
              <p:ext uri="{D42A27DB-BD31-4B8C-83A1-F6EECF244321}">
                <p14:modId xmlns:p14="http://schemas.microsoft.com/office/powerpoint/2010/main" val="2264569285"/>
              </p:ext>
            </p:extLst>
          </p:nvPr>
        </p:nvGraphicFramePr>
        <p:xfrm>
          <a:off x="4483219" y="3675976"/>
          <a:ext cx="1500198" cy="360000"/>
        </p:xfrm>
        <a:graphic>
          <a:graphicData uri="http://schemas.openxmlformats.org/drawingml/2006/table">
            <a:tbl>
              <a:tblPr firstRow="1" bandRow="1"/>
              <a:tblGrid>
                <a:gridCol w="1114742"/>
                <a:gridCol w="385456"/>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composition</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22" name="Straight Arrow Connector 121"/>
          <p:cNvCxnSpPr/>
          <p:nvPr/>
        </p:nvCxnSpPr>
        <p:spPr>
          <a:xfrm>
            <a:off x="5769103" y="3464472"/>
            <a:ext cx="857256" cy="1588"/>
          </a:xfrm>
          <a:prstGeom prst="straightConnector1">
            <a:avLst/>
          </a:prstGeom>
          <a:noFill/>
          <a:ln w="12700" cap="flat" cmpd="sng" algn="ctr">
            <a:solidFill>
              <a:sysClr val="windowText" lastClr="000000"/>
            </a:solidFill>
            <a:prstDash val="solid"/>
            <a:tailEnd type="arrow"/>
          </a:ln>
          <a:effectLst/>
        </p:spPr>
      </p:cxnSp>
      <p:cxnSp>
        <p:nvCxnSpPr>
          <p:cNvPr id="123" name="Elbow Connector 122"/>
          <p:cNvCxnSpPr/>
          <p:nvPr/>
        </p:nvCxnSpPr>
        <p:spPr>
          <a:xfrm flipV="1">
            <a:off x="5769103" y="3464472"/>
            <a:ext cx="857256" cy="357190"/>
          </a:xfrm>
          <a:prstGeom prst="bentConnector3">
            <a:avLst>
              <a:gd name="adj1" fmla="val 50000"/>
            </a:avLst>
          </a:prstGeom>
          <a:noFill/>
          <a:ln w="12700" cap="flat" cmpd="sng" algn="ctr">
            <a:solidFill>
              <a:sysClr val="windowText" lastClr="000000"/>
            </a:solidFill>
            <a:prstDash val="solid"/>
            <a:tailEnd type="arrow"/>
          </a:ln>
          <a:effectLst/>
        </p:spPr>
      </p:cxnSp>
      <p:cxnSp>
        <p:nvCxnSpPr>
          <p:cNvPr id="124" name="Straight Arrow Connector 123"/>
          <p:cNvCxnSpPr/>
          <p:nvPr/>
        </p:nvCxnSpPr>
        <p:spPr>
          <a:xfrm>
            <a:off x="7126425" y="3108992"/>
            <a:ext cx="1071570" cy="1588"/>
          </a:xfrm>
          <a:prstGeom prst="straightConnector1">
            <a:avLst/>
          </a:prstGeom>
          <a:noFill/>
          <a:ln w="12700" cap="flat" cmpd="sng" algn="ctr">
            <a:solidFill>
              <a:sysClr val="windowText" lastClr="000000"/>
            </a:solidFill>
            <a:prstDash val="solid"/>
            <a:tailEnd type="arrow"/>
          </a:ln>
          <a:effectLst/>
        </p:spPr>
      </p:cxnSp>
      <p:cxnSp>
        <p:nvCxnSpPr>
          <p:cNvPr id="125" name="Elbow Connector 124"/>
          <p:cNvCxnSpPr/>
          <p:nvPr/>
        </p:nvCxnSpPr>
        <p:spPr>
          <a:xfrm>
            <a:off x="7412177" y="3108992"/>
            <a:ext cx="785818" cy="357190"/>
          </a:xfrm>
          <a:prstGeom prst="bentConnector3">
            <a:avLst>
              <a:gd name="adj1" fmla="val 50000"/>
            </a:avLst>
          </a:prstGeom>
          <a:noFill/>
          <a:ln w="12700" cap="flat" cmpd="sng" algn="ctr">
            <a:solidFill>
              <a:sysClr val="windowText" lastClr="000000"/>
            </a:solidFill>
            <a:prstDash val="solid"/>
            <a:tailEnd type="arrow"/>
          </a:ln>
          <a:effectLst/>
        </p:spPr>
      </p:cxnSp>
      <p:graphicFrame>
        <p:nvGraphicFramePr>
          <p:cNvPr id="126" name="Table 125"/>
          <p:cNvGraphicFramePr>
            <a:graphicFrameLocks noGrp="1"/>
          </p:cNvGraphicFramePr>
          <p:nvPr>
            <p:extLst>
              <p:ext uri="{D42A27DB-BD31-4B8C-83A1-F6EECF244321}">
                <p14:modId xmlns:p14="http://schemas.microsoft.com/office/powerpoint/2010/main" val="1287411167"/>
              </p:ext>
            </p:extLst>
          </p:nvPr>
        </p:nvGraphicFramePr>
        <p:xfrm>
          <a:off x="8266253" y="2897488"/>
          <a:ext cx="1091248" cy="360000"/>
        </p:xfrm>
        <a:graphic>
          <a:graphicData uri="http://schemas.openxmlformats.org/drawingml/2006/table">
            <a:tbl>
              <a:tblPr firstRow="1" bandRow="1"/>
              <a:tblGrid>
                <a:gridCol w="546418"/>
                <a:gridCol w="54483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27" name="Table 126"/>
          <p:cNvGraphicFramePr>
            <a:graphicFrameLocks noGrp="1"/>
          </p:cNvGraphicFramePr>
          <p:nvPr>
            <p:extLst>
              <p:ext uri="{D42A27DB-BD31-4B8C-83A1-F6EECF244321}">
                <p14:modId xmlns:p14="http://schemas.microsoft.com/office/powerpoint/2010/main" val="739459909"/>
              </p:ext>
            </p:extLst>
          </p:nvPr>
        </p:nvGraphicFramePr>
        <p:xfrm>
          <a:off x="8266253" y="3323306"/>
          <a:ext cx="1091248" cy="360000"/>
        </p:xfrm>
        <a:graphic>
          <a:graphicData uri="http://schemas.openxmlformats.org/drawingml/2006/table">
            <a:tbl>
              <a:tblPr firstRow="1" bandRow="1"/>
              <a:tblGrid>
                <a:gridCol w="546418"/>
                <a:gridCol w="54483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28" name="Elbow Connector 127"/>
          <p:cNvCxnSpPr/>
          <p:nvPr/>
        </p:nvCxnSpPr>
        <p:spPr>
          <a:xfrm>
            <a:off x="7357237" y="3108992"/>
            <a:ext cx="857256" cy="785818"/>
          </a:xfrm>
          <a:prstGeom prst="bentConnector3">
            <a:avLst>
              <a:gd name="adj1" fmla="val 51922"/>
            </a:avLst>
          </a:prstGeom>
          <a:noFill/>
          <a:ln w="12700" cap="flat" cmpd="sng" algn="ctr">
            <a:solidFill>
              <a:sysClr val="windowText" lastClr="000000"/>
            </a:solidFill>
            <a:prstDash val="solid"/>
            <a:tailEnd type="arrow"/>
          </a:ln>
          <a:effectLst/>
        </p:spPr>
      </p:cxnSp>
      <p:graphicFrame>
        <p:nvGraphicFramePr>
          <p:cNvPr id="129" name="Table 128"/>
          <p:cNvGraphicFramePr>
            <a:graphicFrameLocks noGrp="1"/>
          </p:cNvGraphicFramePr>
          <p:nvPr>
            <p:extLst>
              <p:ext uri="{D42A27DB-BD31-4B8C-83A1-F6EECF244321}">
                <p14:modId xmlns:p14="http://schemas.microsoft.com/office/powerpoint/2010/main" val="1224432923"/>
              </p:ext>
            </p:extLst>
          </p:nvPr>
        </p:nvGraphicFramePr>
        <p:xfrm>
          <a:off x="8266253" y="3751934"/>
          <a:ext cx="1091248" cy="360000"/>
        </p:xfrm>
        <a:graphic>
          <a:graphicData uri="http://schemas.openxmlformats.org/drawingml/2006/table">
            <a:tbl>
              <a:tblPr firstRow="1" bandRow="1"/>
              <a:tblGrid>
                <a:gridCol w="546418"/>
                <a:gridCol w="54483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30" name="Elbow Connector 129"/>
          <p:cNvCxnSpPr/>
          <p:nvPr/>
        </p:nvCxnSpPr>
        <p:spPr>
          <a:xfrm rot="10800000" flipV="1">
            <a:off x="7357237" y="3653056"/>
            <a:ext cx="2071702" cy="1463040"/>
          </a:xfrm>
          <a:prstGeom prst="bentConnector3">
            <a:avLst>
              <a:gd name="adj1" fmla="val -6067"/>
            </a:avLst>
          </a:prstGeom>
          <a:noFill/>
          <a:ln w="12700" cap="flat" cmpd="sng" algn="ctr">
            <a:solidFill>
              <a:sysClr val="windowText" lastClr="000000"/>
            </a:solidFill>
            <a:prstDash val="solid"/>
            <a:tailEnd type="arrow"/>
          </a:ln>
          <a:effectLst/>
        </p:spPr>
      </p:cxnSp>
      <p:sp>
        <p:nvSpPr>
          <p:cNvPr id="131" name="TextBox 130"/>
          <p:cNvSpPr txBox="1"/>
          <p:nvPr/>
        </p:nvSpPr>
        <p:spPr>
          <a:xfrm>
            <a:off x="5928477" y="5009584"/>
            <a:ext cx="1441420" cy="369332"/>
          </a:xfrm>
          <a:prstGeom prst="rect">
            <a:avLst/>
          </a:prstGeom>
          <a:gradFill rotWithShape="1">
            <a:gsLst>
              <a:gs pos="0">
                <a:sysClr val="windowText" lastClr="000000">
                  <a:tint val="43000"/>
                  <a:satMod val="165000"/>
                </a:sysClr>
              </a:gs>
              <a:gs pos="55000">
                <a:sysClr val="windowText" lastClr="000000">
                  <a:tint val="83000"/>
                  <a:satMod val="155000"/>
                </a:sysClr>
              </a:gs>
              <a:gs pos="100000">
                <a:sysClr val="windowText" lastClr="000000">
                  <a:shade val="85000"/>
                </a:sys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ysClr val="windowText" lastClr="000000">
                <a:satMod val="115000"/>
              </a:sysClr>
            </a:contourClr>
          </a:sp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dirty="0" smtClean="0">
                <a:ln>
                  <a:noFill/>
                </a:ln>
                <a:solidFill>
                  <a:sysClr val="window" lastClr="FFFFFF"/>
                </a:solidFill>
                <a:effectLst/>
                <a:uLnTx/>
                <a:uFillTx/>
                <a:latin typeface="Arial" pitchFamily="34" charset="0"/>
                <a:cs typeface="Arial" pitchFamily="34" charset="0"/>
              </a:rPr>
              <a:t>concatenate</a:t>
            </a:r>
            <a:endParaRPr kumimoji="0" lang="en-US" sz="1800" b="0" i="0" u="none" strike="noStrike" kern="0" cap="none" spc="0" normalizeH="0" baseline="0" dirty="0">
              <a:ln>
                <a:noFill/>
              </a:ln>
              <a:solidFill>
                <a:sysClr val="window" lastClr="FFFFFF"/>
              </a:solidFill>
              <a:effectLst/>
              <a:uLnTx/>
              <a:uFillTx/>
              <a:latin typeface="Arial" pitchFamily="34" charset="0"/>
              <a:cs typeface="Arial" pitchFamily="34" charset="0"/>
            </a:endParaRPr>
          </a:p>
        </p:txBody>
      </p:sp>
      <p:cxnSp>
        <p:nvCxnSpPr>
          <p:cNvPr id="132" name="Elbow Connector 131"/>
          <p:cNvCxnSpPr/>
          <p:nvPr/>
        </p:nvCxnSpPr>
        <p:spPr>
          <a:xfrm rot="10800000">
            <a:off x="7357237" y="5236040"/>
            <a:ext cx="2000264" cy="642942"/>
          </a:xfrm>
          <a:prstGeom prst="bentConnector3">
            <a:avLst>
              <a:gd name="adj1" fmla="val -9716"/>
            </a:avLst>
          </a:prstGeom>
          <a:noFill/>
          <a:ln w="12700" cap="flat" cmpd="sng" algn="ctr">
            <a:solidFill>
              <a:sysClr val="windowText" lastClr="000000"/>
            </a:solidFill>
            <a:prstDash val="solid"/>
            <a:tailEnd type="arrow"/>
          </a:ln>
          <a:effectLst/>
        </p:spPr>
      </p:cxnSp>
      <p:sp>
        <p:nvSpPr>
          <p:cNvPr id="133" name="TextBox 132"/>
          <p:cNvSpPr txBox="1"/>
          <p:nvPr/>
        </p:nvSpPr>
        <p:spPr>
          <a:xfrm>
            <a:off x="635470" y="2821530"/>
            <a:ext cx="649537" cy="26161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smtClean="0">
                <a:ln>
                  <a:noFill/>
                </a:ln>
                <a:solidFill>
                  <a:srgbClr val="8B5D3D"/>
                </a:solidFill>
                <a:effectLst/>
                <a:uLnTx/>
                <a:uFillTx/>
                <a:latin typeface="Arial" pitchFamily="34" charset="0"/>
                <a:cs typeface="Arial" pitchFamily="34" charset="0"/>
              </a:rPr>
              <a:t>request</a:t>
            </a:r>
            <a:endParaRPr kumimoji="0" lang="en-US" sz="1050" b="0" i="0" u="none" strike="noStrike" kern="0" cap="none" spc="0" normalizeH="0" baseline="0">
              <a:ln>
                <a:noFill/>
              </a:ln>
              <a:solidFill>
                <a:srgbClr val="8B5D3D"/>
              </a:solidFill>
              <a:effectLst/>
              <a:uLnTx/>
              <a:uFillTx/>
              <a:latin typeface="Arial" pitchFamily="34" charset="0"/>
              <a:cs typeface="Arial" pitchFamily="34" charset="0"/>
            </a:endParaRPr>
          </a:p>
        </p:txBody>
      </p:sp>
      <p:sp>
        <p:nvSpPr>
          <p:cNvPr id="134" name="TextBox 133"/>
          <p:cNvSpPr txBox="1"/>
          <p:nvPr/>
        </p:nvSpPr>
        <p:spPr>
          <a:xfrm>
            <a:off x="8186988" y="5736106"/>
            <a:ext cx="1197764" cy="253916"/>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smtClean="0">
                <a:ln>
                  <a:noFill/>
                </a:ln>
                <a:solidFill>
                  <a:srgbClr val="DEDEDE">
                    <a:lumMod val="25000"/>
                  </a:srgbClr>
                </a:solidFill>
                <a:effectLst/>
                <a:uLnTx/>
                <a:uFillTx/>
                <a:latin typeface="Arial" pitchFamily="34" charset="0"/>
                <a:cs typeface="Arial" pitchFamily="34" charset="0"/>
              </a:rPr>
              <a:t>Previous request</a:t>
            </a:r>
            <a:endParaRPr kumimoji="0" lang="en-US" sz="1050" b="0" i="0" u="none" strike="noStrike" kern="0" cap="none" spc="0" normalizeH="0" baseline="0">
              <a:ln>
                <a:noFill/>
              </a:ln>
              <a:solidFill>
                <a:srgbClr val="DEDEDE">
                  <a:lumMod val="25000"/>
                </a:srgbClr>
              </a:solidFill>
              <a:effectLst/>
              <a:uLnTx/>
              <a:uFillTx/>
              <a:latin typeface="Arial" pitchFamily="34" charset="0"/>
              <a:cs typeface="Arial" pitchFamily="34" charset="0"/>
            </a:endParaRPr>
          </a:p>
        </p:txBody>
      </p:sp>
      <p:sp>
        <p:nvSpPr>
          <p:cNvPr id="135" name="TextBox 134"/>
          <p:cNvSpPr txBox="1"/>
          <p:nvPr/>
        </p:nvSpPr>
        <p:spPr>
          <a:xfrm>
            <a:off x="4234550" y="5009584"/>
            <a:ext cx="1122423" cy="369332"/>
          </a:xfrm>
          <a:prstGeom prst="rect">
            <a:avLst/>
          </a:prstGeom>
          <a:gradFill rotWithShape="1">
            <a:gsLst>
              <a:gs pos="0">
                <a:sysClr val="windowText" lastClr="000000">
                  <a:tint val="43000"/>
                  <a:satMod val="165000"/>
                </a:sysClr>
              </a:gs>
              <a:gs pos="55000">
                <a:sysClr val="windowText" lastClr="000000">
                  <a:tint val="83000"/>
                  <a:satMod val="155000"/>
                </a:sysClr>
              </a:gs>
              <a:gs pos="100000">
                <a:sysClr val="windowText" lastClr="000000">
                  <a:shade val="85000"/>
                </a:sys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ysClr val="windowText" lastClr="000000">
                <a:satMod val="115000"/>
              </a:sysClr>
            </a:contourClr>
          </a:sp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smtClean="0">
                <a:ln>
                  <a:noFill/>
                </a:ln>
                <a:solidFill>
                  <a:sysClr val="window" lastClr="FFFFFF"/>
                </a:solidFill>
                <a:effectLst/>
                <a:uLnTx/>
                <a:uFillTx/>
                <a:latin typeface="Arial" pitchFamily="34" charset="0"/>
                <a:cs typeface="Arial" pitchFamily="34" charset="0"/>
              </a:rPr>
              <a:t>sampling</a:t>
            </a:r>
            <a:endParaRPr kumimoji="0" lang="en-US" sz="1800" b="0" i="0" u="none" strike="noStrike" kern="0" cap="none" spc="0" normalizeH="0" baseline="0">
              <a:ln>
                <a:noFill/>
              </a:ln>
              <a:solidFill>
                <a:sysClr val="window" lastClr="FFFFFF"/>
              </a:solidFill>
              <a:effectLst/>
              <a:uLnTx/>
              <a:uFillTx/>
              <a:latin typeface="Arial" pitchFamily="34" charset="0"/>
              <a:cs typeface="Arial" pitchFamily="34" charset="0"/>
            </a:endParaRPr>
          </a:p>
        </p:txBody>
      </p:sp>
      <p:cxnSp>
        <p:nvCxnSpPr>
          <p:cNvPr id="136" name="Straight Arrow Connector 135"/>
          <p:cNvCxnSpPr>
            <a:stCxn id="131" idx="1"/>
            <a:endCxn id="135" idx="3"/>
          </p:cNvCxnSpPr>
          <p:nvPr/>
        </p:nvCxnSpPr>
        <p:spPr>
          <a:xfrm rot="10800000">
            <a:off x="5356973" y="5194250"/>
            <a:ext cx="571504" cy="1588"/>
          </a:xfrm>
          <a:prstGeom prst="straightConnector1">
            <a:avLst/>
          </a:prstGeom>
          <a:noFill/>
          <a:ln w="12700" cap="flat" cmpd="sng" algn="ctr">
            <a:solidFill>
              <a:sysClr val="windowText" lastClr="000000"/>
            </a:solidFill>
            <a:prstDash val="solid"/>
            <a:tailEnd type="arrow"/>
          </a:ln>
          <a:effectLst/>
        </p:spPr>
      </p:cxnSp>
      <p:sp>
        <p:nvSpPr>
          <p:cNvPr id="137" name="TextBox 136"/>
          <p:cNvSpPr txBox="1"/>
          <p:nvPr/>
        </p:nvSpPr>
        <p:spPr>
          <a:xfrm>
            <a:off x="1856511" y="5009584"/>
            <a:ext cx="934871" cy="369332"/>
          </a:xfrm>
          <a:prstGeom prst="rect">
            <a:avLst/>
          </a:prstGeom>
          <a:gradFill rotWithShape="1">
            <a:gsLst>
              <a:gs pos="0">
                <a:sysClr val="windowText" lastClr="000000">
                  <a:tint val="43000"/>
                  <a:satMod val="165000"/>
                </a:sysClr>
              </a:gs>
              <a:gs pos="55000">
                <a:sysClr val="windowText" lastClr="000000">
                  <a:tint val="83000"/>
                  <a:satMod val="155000"/>
                </a:sysClr>
              </a:gs>
              <a:gs pos="100000">
                <a:sysClr val="windowText" lastClr="000000">
                  <a:shade val="85000"/>
                </a:sys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ysClr val="windowText" lastClr="000000">
                <a:satMod val="115000"/>
              </a:sysClr>
            </a:contourClr>
          </a:sp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smtClean="0">
                <a:ln>
                  <a:noFill/>
                </a:ln>
                <a:solidFill>
                  <a:sysClr val="window" lastClr="FFFFFF"/>
                </a:solidFill>
                <a:effectLst/>
                <a:uLnTx/>
                <a:uFillTx/>
                <a:latin typeface="Arial" pitchFamily="34" charset="0"/>
                <a:cs typeface="Arial" pitchFamily="34" charset="0"/>
              </a:rPr>
              <a:t>D</a:t>
            </a:r>
            <a:r>
              <a:rPr kumimoji="0" lang="en-US" sz="1800" b="0" i="0" u="none" strike="noStrike" kern="0" cap="none" spc="0" normalizeH="0" baseline="-25000" smtClean="0">
                <a:ln>
                  <a:noFill/>
                </a:ln>
                <a:solidFill>
                  <a:sysClr val="window" lastClr="FFFFFF"/>
                </a:solidFill>
                <a:effectLst/>
                <a:uLnTx/>
                <a:uFillTx/>
                <a:latin typeface="Arial" pitchFamily="34" charset="0"/>
                <a:cs typeface="Arial" pitchFamily="34" charset="0"/>
              </a:rPr>
              <a:t>estimate</a:t>
            </a:r>
            <a:endParaRPr kumimoji="0" lang="en-US" sz="1800" b="0" i="0" u="none" strike="noStrike" kern="0" cap="none" spc="0" normalizeH="0" baseline="0">
              <a:ln>
                <a:noFill/>
              </a:ln>
              <a:solidFill>
                <a:sysClr val="window" lastClr="FFFFFF"/>
              </a:solidFill>
              <a:effectLst/>
              <a:uLnTx/>
              <a:uFillTx/>
              <a:latin typeface="Arial" pitchFamily="34" charset="0"/>
              <a:cs typeface="Arial" pitchFamily="34" charset="0"/>
            </a:endParaRPr>
          </a:p>
        </p:txBody>
      </p:sp>
      <p:cxnSp>
        <p:nvCxnSpPr>
          <p:cNvPr id="138" name="Straight Arrow Connector 137"/>
          <p:cNvCxnSpPr>
            <a:stCxn id="135" idx="1"/>
            <a:endCxn id="137" idx="3"/>
          </p:cNvCxnSpPr>
          <p:nvPr/>
        </p:nvCxnSpPr>
        <p:spPr>
          <a:xfrm rot="10800000">
            <a:off x="2791382" y="5194250"/>
            <a:ext cx="1443168" cy="1588"/>
          </a:xfrm>
          <a:prstGeom prst="straightConnector1">
            <a:avLst/>
          </a:prstGeom>
          <a:noFill/>
          <a:ln w="12700" cap="flat" cmpd="sng" algn="ctr">
            <a:solidFill>
              <a:sysClr val="windowText" lastClr="000000"/>
            </a:solidFill>
            <a:prstDash val="solid"/>
            <a:tailEnd type="arrow"/>
          </a:ln>
          <a:effectLst/>
        </p:spPr>
      </p:cxnSp>
      <p:sp>
        <p:nvSpPr>
          <p:cNvPr id="139" name="TextBox 138"/>
          <p:cNvSpPr txBox="1"/>
          <p:nvPr/>
        </p:nvSpPr>
        <p:spPr>
          <a:xfrm>
            <a:off x="2999519" y="4950288"/>
            <a:ext cx="1183337" cy="253916"/>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smtClean="0">
                <a:ln>
                  <a:noFill/>
                </a:ln>
                <a:solidFill>
                  <a:srgbClr val="DEDEDE">
                    <a:lumMod val="25000"/>
                  </a:srgbClr>
                </a:solidFill>
                <a:effectLst/>
                <a:uLnTx/>
                <a:uFillTx/>
                <a:latin typeface="Arial" pitchFamily="34" charset="0"/>
                <a:cs typeface="Arial" pitchFamily="34" charset="0"/>
              </a:rPr>
              <a:t>min, max, mean,</a:t>
            </a:r>
          </a:p>
        </p:txBody>
      </p:sp>
      <p:sp>
        <p:nvSpPr>
          <p:cNvPr id="140" name="Rectangle 139"/>
          <p:cNvSpPr/>
          <p:nvPr/>
        </p:nvSpPr>
        <p:spPr>
          <a:xfrm>
            <a:off x="2856643" y="5164602"/>
            <a:ext cx="1500198" cy="25391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smtClean="0">
                <a:ln>
                  <a:noFill/>
                </a:ln>
                <a:solidFill>
                  <a:srgbClr val="DEDEDE">
                    <a:lumMod val="25000"/>
                  </a:srgbClr>
                </a:solidFill>
                <a:effectLst/>
                <a:uLnTx/>
                <a:uFillTx/>
                <a:latin typeface="Arial" pitchFamily="34" charset="0"/>
                <a:cs typeface="Arial" pitchFamily="34" charset="0"/>
              </a:rPr>
              <a:t>median, percentile…</a:t>
            </a:r>
          </a:p>
        </p:txBody>
      </p:sp>
      <p:sp>
        <p:nvSpPr>
          <p:cNvPr id="141" name="Right Bracket 140"/>
          <p:cNvSpPr/>
          <p:nvPr/>
        </p:nvSpPr>
        <p:spPr>
          <a:xfrm>
            <a:off x="9286063" y="2751802"/>
            <a:ext cx="142876" cy="1500198"/>
          </a:xfrm>
          <a:prstGeom prst="rightBracket">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a:ln>
                <a:noFill/>
              </a:ln>
              <a:solidFill>
                <a:sysClr val="windowText" lastClr="000000"/>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9032967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496" y="274638"/>
            <a:ext cx="8915400" cy="850106"/>
          </a:xfrm>
        </p:spPr>
        <p:txBody>
          <a:bodyPr>
            <a:normAutofit fontScale="90000"/>
          </a:bodyPr>
          <a:lstStyle/>
          <a:p>
            <a:pPr lvl="0" algn="l"/>
            <a:r>
              <a:rPr lang="fr-FR" sz="3600" b="1" dirty="0" smtClean="0"/>
              <a:t>TIP:</a:t>
            </a:r>
            <a:r>
              <a:rPr lang="fr-FR" sz="3600" dirty="0" smtClean="0"/>
              <a:t> the </a:t>
            </a:r>
            <a:r>
              <a:rPr lang="fr-FR" sz="3600" dirty="0" err="1" smtClean="0"/>
              <a:t>name</a:t>
            </a:r>
            <a:r>
              <a:rPr lang="fr-FR" sz="3600" dirty="0" smtClean="0"/>
              <a:t> of a substance </a:t>
            </a:r>
            <a:r>
              <a:rPr lang="fr-FR" sz="3600" dirty="0" err="1" smtClean="0"/>
              <a:t>can</a:t>
            </a:r>
            <a:r>
              <a:rPr lang="fr-FR" sz="3600" dirty="0" smtClean="0"/>
              <a:t> </a:t>
            </a:r>
            <a:r>
              <a:rPr lang="fr-FR" sz="3600" dirty="0" err="1" smtClean="0"/>
              <a:t>be</a:t>
            </a:r>
            <a:r>
              <a:rPr lang="fr-FR" sz="3600" dirty="0" smtClean="0"/>
              <a:t> </a:t>
            </a:r>
            <a:r>
              <a:rPr lang="fr-FR" sz="3600" dirty="0" err="1" smtClean="0"/>
              <a:t>replaced</a:t>
            </a:r>
            <a:r>
              <a:rPr lang="fr-FR" sz="3600" dirty="0" smtClean="0"/>
              <a:t> by a class of substance</a:t>
            </a:r>
            <a:endParaRPr lang="en-US" b="1" dirty="0"/>
          </a:p>
        </p:txBody>
      </p:sp>
      <p:pic>
        <p:nvPicPr>
          <p:cNvPr id="150" name="Picture 3"/>
          <p:cNvPicPr>
            <a:picLocks noChangeAspect="1" noChangeArrowheads="1"/>
          </p:cNvPicPr>
          <p:nvPr/>
        </p:nvPicPr>
        <p:blipFill>
          <a:blip r:embed="rId2" cstate="print"/>
          <a:srcRect/>
          <a:stretch>
            <a:fillRect/>
          </a:stretch>
        </p:blipFill>
        <p:spPr bwMode="auto">
          <a:xfrm>
            <a:off x="5786446" y="1000108"/>
            <a:ext cx="1643074" cy="1981852"/>
          </a:xfrm>
          <a:prstGeom prst="rect">
            <a:avLst/>
          </a:prstGeom>
          <a:noFill/>
          <a:ln w="9525">
            <a:noFill/>
            <a:miter lim="800000"/>
            <a:headEnd/>
            <a:tailEnd/>
          </a:ln>
          <a:effectLst/>
        </p:spPr>
      </p:pic>
      <p:graphicFrame>
        <p:nvGraphicFramePr>
          <p:cNvPr id="151" name="Table 150"/>
          <p:cNvGraphicFramePr>
            <a:graphicFrameLocks noGrp="1"/>
          </p:cNvGraphicFramePr>
          <p:nvPr/>
        </p:nvGraphicFramePr>
        <p:xfrm>
          <a:off x="208824" y="2000240"/>
          <a:ext cx="1691323" cy="360000"/>
        </p:xfrm>
        <a:graphic>
          <a:graphicData uri="http://schemas.openxmlformats.org/drawingml/2006/table">
            <a:tbl>
              <a:tblPr firstRow="1" bandRow="1"/>
              <a:tblGrid>
                <a:gridCol w="617855"/>
                <a:gridCol w="1073468"/>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err="1" smtClean="0">
                          <a:latin typeface="Arial" pitchFamily="34" charset="0"/>
                          <a:cs typeface="Arial" pitchFamily="34" charset="0"/>
                        </a:rPr>
                        <a:t>name</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PP</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52" name="Straight Arrow Connector 151"/>
          <p:cNvCxnSpPr/>
          <p:nvPr/>
        </p:nvCxnSpPr>
        <p:spPr>
          <a:xfrm>
            <a:off x="3447775" y="2357430"/>
            <a:ext cx="547263" cy="1588"/>
          </a:xfrm>
          <a:prstGeom prst="straightConnector1">
            <a:avLst/>
          </a:prstGeom>
          <a:noFill/>
          <a:ln w="12700" cap="flat" cmpd="sng" algn="ctr">
            <a:solidFill>
              <a:sysClr val="windowText" lastClr="000000"/>
            </a:solidFill>
            <a:prstDash val="solid"/>
            <a:tailEnd type="arrow"/>
          </a:ln>
          <a:effectLst/>
        </p:spPr>
      </p:cxnSp>
      <p:cxnSp>
        <p:nvCxnSpPr>
          <p:cNvPr id="153" name="Elbow Connector 152"/>
          <p:cNvCxnSpPr/>
          <p:nvPr/>
        </p:nvCxnSpPr>
        <p:spPr>
          <a:xfrm>
            <a:off x="3494972" y="2357430"/>
            <a:ext cx="500066" cy="428628"/>
          </a:xfrm>
          <a:prstGeom prst="bentConnector3">
            <a:avLst>
              <a:gd name="adj1" fmla="val 50000"/>
            </a:avLst>
          </a:prstGeom>
          <a:noFill/>
          <a:ln w="12700" cap="flat" cmpd="sng" algn="ctr">
            <a:solidFill>
              <a:sysClr val="windowText" lastClr="000000"/>
            </a:solidFill>
            <a:prstDash val="solid"/>
            <a:tailEnd type="arrow"/>
          </a:ln>
          <a:effectLst/>
        </p:spPr>
      </p:cxnSp>
      <p:graphicFrame>
        <p:nvGraphicFramePr>
          <p:cNvPr id="154" name="Table 153"/>
          <p:cNvGraphicFramePr>
            <a:graphicFrameLocks noGrp="1"/>
          </p:cNvGraphicFramePr>
          <p:nvPr/>
        </p:nvGraphicFramePr>
        <p:xfrm>
          <a:off x="3995038" y="1714488"/>
          <a:ext cx="1292400" cy="360000"/>
        </p:xfrm>
        <a:graphic>
          <a:graphicData uri="http://schemas.openxmlformats.org/drawingml/2006/table">
            <a:tbl>
              <a:tblPr firstRow="1" bandRow="1"/>
              <a:tblGrid>
                <a:gridCol w="253555"/>
                <a:gridCol w="1038845"/>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monomer9</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55" name="Table 154"/>
          <p:cNvGraphicFramePr>
            <a:graphicFrameLocks noGrp="1"/>
          </p:cNvGraphicFramePr>
          <p:nvPr/>
        </p:nvGraphicFramePr>
        <p:xfrm>
          <a:off x="3995038" y="2140306"/>
          <a:ext cx="1292400" cy="360000"/>
        </p:xfrm>
        <a:graphic>
          <a:graphicData uri="http://schemas.openxmlformats.org/drawingml/2006/table">
            <a:tbl>
              <a:tblPr firstRow="1" bandRow="1"/>
              <a:tblGrid>
                <a:gridCol w="248278"/>
                <a:gridCol w="1044122"/>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endParaRPr lang="fr-FR" sz="1100" dirty="0"/>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en-US" sz="1100" b="0" noProof="0" dirty="0" smtClean="0">
                          <a:latin typeface="Arial" pitchFamily="34" charset="0"/>
                          <a:cs typeface="Arial" pitchFamily="34" charset="0"/>
                        </a:rPr>
                        <a:t>antioxidant</a:t>
                      </a:r>
                      <a:endParaRPr lang="en-US" sz="1100" b="0" noProof="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56" name="Table 155"/>
          <p:cNvGraphicFramePr>
            <a:graphicFrameLocks noGrp="1"/>
          </p:cNvGraphicFramePr>
          <p:nvPr/>
        </p:nvGraphicFramePr>
        <p:xfrm>
          <a:off x="7778072" y="1169656"/>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sp>
        <p:nvSpPr>
          <p:cNvPr id="157" name="TextBox 156"/>
          <p:cNvSpPr txBox="1"/>
          <p:nvPr/>
        </p:nvSpPr>
        <p:spPr>
          <a:xfrm>
            <a:off x="147289" y="1785926"/>
            <a:ext cx="649537" cy="261610"/>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err="1" smtClean="0">
                <a:ln>
                  <a:noFill/>
                </a:ln>
                <a:solidFill>
                  <a:srgbClr val="8B5D3D"/>
                </a:solidFill>
                <a:effectLst/>
                <a:uLnTx/>
                <a:uFillTx/>
                <a:latin typeface="Arial" pitchFamily="34" charset="0"/>
                <a:cs typeface="Arial" pitchFamily="34" charset="0"/>
              </a:rPr>
              <a:t>request</a:t>
            </a:r>
            <a:endParaRPr kumimoji="0" lang="fr-FR" sz="1050" b="0" i="0" u="none" strike="noStrike" kern="0" cap="none" spc="0" normalizeH="0" baseline="0" noProof="0" dirty="0">
              <a:ln>
                <a:noFill/>
              </a:ln>
              <a:solidFill>
                <a:srgbClr val="8B5D3D"/>
              </a:solidFill>
              <a:effectLst/>
              <a:uLnTx/>
              <a:uFillTx/>
              <a:latin typeface="Arial" pitchFamily="34" charset="0"/>
              <a:cs typeface="Arial" pitchFamily="34" charset="0"/>
            </a:endParaRPr>
          </a:p>
        </p:txBody>
      </p:sp>
      <p:sp>
        <p:nvSpPr>
          <p:cNvPr id="158" name="Rounded Rectangle 157"/>
          <p:cNvSpPr/>
          <p:nvPr/>
        </p:nvSpPr>
        <p:spPr>
          <a:xfrm>
            <a:off x="142844" y="1071546"/>
            <a:ext cx="8847439" cy="2143140"/>
          </a:xfrm>
          <a:prstGeom prst="roundRect">
            <a:avLst>
              <a:gd name="adj" fmla="val 6956"/>
            </a:avLst>
          </a:prstGeom>
          <a:noFill/>
          <a:ln w="9525" cap="flat" cmpd="sng" algn="ctr">
            <a:noFill/>
            <a:prstDash val="solid"/>
          </a:ln>
          <a:effectLst>
            <a:outerShdw blurRad="51500" dist="25400" dir="5400000" rotWithShape="0">
              <a:srgbClr val="000000">
                <a:alpha val="40000"/>
              </a:srgbClr>
            </a:outerShdw>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sz="1400" b="0" i="0" u="sng" strike="noStrike" kern="0" cap="none" spc="0" normalizeH="0" baseline="0" noProof="0" dirty="0">
              <a:ln>
                <a:noFill/>
              </a:ln>
              <a:solidFill>
                <a:srgbClr val="438086"/>
              </a:solidFill>
              <a:effectLst/>
              <a:uLnTx/>
              <a:uFillTx/>
              <a:latin typeface="Georgia"/>
              <a:ea typeface="+mn-ea"/>
              <a:cs typeface="+mn-cs"/>
            </a:endParaRPr>
          </a:p>
        </p:txBody>
      </p:sp>
      <p:pic>
        <p:nvPicPr>
          <p:cNvPr id="159" name="Picture 4"/>
          <p:cNvPicPr>
            <a:picLocks noChangeAspect="1" noChangeArrowheads="1"/>
          </p:cNvPicPr>
          <p:nvPr/>
        </p:nvPicPr>
        <p:blipFill>
          <a:blip r:embed="rId3" cstate="print"/>
          <a:srcRect/>
          <a:stretch>
            <a:fillRect/>
          </a:stretch>
        </p:blipFill>
        <p:spPr bwMode="auto">
          <a:xfrm>
            <a:off x="2054241" y="1785926"/>
            <a:ext cx="1589065" cy="919165"/>
          </a:xfrm>
          <a:prstGeom prst="rect">
            <a:avLst/>
          </a:prstGeom>
          <a:noFill/>
          <a:ln w="9525">
            <a:noFill/>
            <a:miter lim="800000"/>
            <a:headEnd/>
            <a:tailEnd/>
          </a:ln>
          <a:effectLst/>
        </p:spPr>
      </p:pic>
      <p:cxnSp>
        <p:nvCxnSpPr>
          <p:cNvPr id="160" name="Straight Arrow Connector 159"/>
          <p:cNvCxnSpPr/>
          <p:nvPr/>
        </p:nvCxnSpPr>
        <p:spPr>
          <a:xfrm>
            <a:off x="1571604" y="2214554"/>
            <a:ext cx="785818" cy="1588"/>
          </a:xfrm>
          <a:prstGeom prst="straightConnector1">
            <a:avLst/>
          </a:prstGeom>
          <a:noFill/>
          <a:ln w="12700" cap="flat" cmpd="sng" algn="ctr">
            <a:solidFill>
              <a:sysClr val="windowText" lastClr="000000"/>
            </a:solidFill>
            <a:prstDash val="solid"/>
            <a:tailEnd type="arrow"/>
          </a:ln>
          <a:effectLst/>
        </p:spPr>
      </p:cxnSp>
      <p:graphicFrame>
        <p:nvGraphicFramePr>
          <p:cNvPr id="161" name="Table 160"/>
          <p:cNvGraphicFramePr>
            <a:graphicFrameLocks noGrp="1"/>
          </p:cNvGraphicFramePr>
          <p:nvPr/>
        </p:nvGraphicFramePr>
        <p:xfrm>
          <a:off x="4000496" y="2568934"/>
          <a:ext cx="1291652" cy="360000"/>
        </p:xfrm>
        <a:graphic>
          <a:graphicData uri="http://schemas.openxmlformats.org/drawingml/2006/table">
            <a:tbl>
              <a:tblPr firstRow="1" bandRow="1"/>
              <a:tblGrid>
                <a:gridCol w="219772"/>
                <a:gridCol w="1071880"/>
              </a:tblGrid>
              <a:tr h="36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endParaRPr lang="fr-FR" sz="1100" dirty="0"/>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err="1" smtClean="0">
                          <a:latin typeface="Arial" pitchFamily="34" charset="0"/>
                          <a:cs typeface="Arial" pitchFamily="34" charset="0"/>
                        </a:rPr>
                        <a:t>UV_stabilizer</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62" name="Elbow Connector 161"/>
          <p:cNvCxnSpPr/>
          <p:nvPr/>
        </p:nvCxnSpPr>
        <p:spPr>
          <a:xfrm flipV="1">
            <a:off x="3500430" y="1928802"/>
            <a:ext cx="500066" cy="428628"/>
          </a:xfrm>
          <a:prstGeom prst="bentConnector3">
            <a:avLst>
              <a:gd name="adj1" fmla="val 50000"/>
            </a:avLst>
          </a:prstGeom>
          <a:noFill/>
          <a:ln w="12700" cap="flat" cmpd="sng" algn="ctr">
            <a:solidFill>
              <a:sysClr val="windowText" lastClr="000000"/>
            </a:solidFill>
            <a:prstDash val="solid"/>
            <a:tailEnd type="arrow"/>
          </a:ln>
          <a:effectLst/>
        </p:spPr>
      </p:cxnSp>
      <p:cxnSp>
        <p:nvCxnSpPr>
          <p:cNvPr id="163" name="Straight Arrow Connector 162"/>
          <p:cNvCxnSpPr/>
          <p:nvPr/>
        </p:nvCxnSpPr>
        <p:spPr>
          <a:xfrm rot="5400000" flipH="1" flipV="1">
            <a:off x="5140775" y="1640321"/>
            <a:ext cx="928694" cy="648400"/>
          </a:xfrm>
          <a:prstGeom prst="straightConnector1">
            <a:avLst/>
          </a:prstGeom>
          <a:noFill/>
          <a:ln w="12700" cap="flat" cmpd="sng" algn="ctr">
            <a:solidFill>
              <a:sysClr val="windowText" lastClr="000000"/>
            </a:solidFill>
            <a:prstDash val="solid"/>
            <a:tailEnd type="arrow"/>
          </a:ln>
          <a:effectLst/>
        </p:spPr>
      </p:cxnSp>
      <p:cxnSp>
        <p:nvCxnSpPr>
          <p:cNvPr id="164" name="Straight Arrow Connector 163"/>
          <p:cNvCxnSpPr/>
          <p:nvPr/>
        </p:nvCxnSpPr>
        <p:spPr>
          <a:xfrm rot="5400000" flipH="1" flipV="1">
            <a:off x="5214942" y="1714488"/>
            <a:ext cx="785818" cy="642942"/>
          </a:xfrm>
          <a:prstGeom prst="straightConnector1">
            <a:avLst/>
          </a:prstGeom>
          <a:noFill/>
          <a:ln w="12700" cap="flat" cmpd="sng" algn="ctr">
            <a:solidFill>
              <a:sysClr val="windowText" lastClr="000000"/>
            </a:solidFill>
            <a:prstDash val="solid"/>
            <a:tailEnd type="arrow"/>
          </a:ln>
          <a:effectLst/>
        </p:spPr>
      </p:cxnSp>
      <p:cxnSp>
        <p:nvCxnSpPr>
          <p:cNvPr id="165" name="Straight Arrow Connector 164"/>
          <p:cNvCxnSpPr/>
          <p:nvPr/>
        </p:nvCxnSpPr>
        <p:spPr>
          <a:xfrm flipV="1">
            <a:off x="5286380" y="1857364"/>
            <a:ext cx="642942" cy="571504"/>
          </a:xfrm>
          <a:prstGeom prst="straightConnector1">
            <a:avLst/>
          </a:prstGeom>
          <a:noFill/>
          <a:ln w="12700" cap="flat" cmpd="sng" algn="ctr">
            <a:solidFill>
              <a:sysClr val="windowText" lastClr="000000"/>
            </a:solidFill>
            <a:prstDash val="solid"/>
            <a:tailEnd type="arrow"/>
          </a:ln>
          <a:effectLst/>
        </p:spPr>
      </p:cxnSp>
      <p:cxnSp>
        <p:nvCxnSpPr>
          <p:cNvPr id="166" name="Straight Arrow Connector 165"/>
          <p:cNvCxnSpPr/>
          <p:nvPr/>
        </p:nvCxnSpPr>
        <p:spPr>
          <a:xfrm flipV="1">
            <a:off x="5286380" y="2000240"/>
            <a:ext cx="642942" cy="428628"/>
          </a:xfrm>
          <a:prstGeom prst="straightConnector1">
            <a:avLst/>
          </a:prstGeom>
          <a:noFill/>
          <a:ln w="12700" cap="flat" cmpd="sng" algn="ctr">
            <a:solidFill>
              <a:sysClr val="windowText" lastClr="000000"/>
            </a:solidFill>
            <a:prstDash val="solid"/>
            <a:tailEnd type="arrow"/>
          </a:ln>
          <a:effectLst/>
        </p:spPr>
      </p:cxnSp>
      <p:cxnSp>
        <p:nvCxnSpPr>
          <p:cNvPr id="167" name="Straight Arrow Connector 166"/>
          <p:cNvCxnSpPr/>
          <p:nvPr/>
        </p:nvCxnSpPr>
        <p:spPr>
          <a:xfrm rot="5400000" flipH="1" flipV="1">
            <a:off x="5286380" y="2214554"/>
            <a:ext cx="642942" cy="642942"/>
          </a:xfrm>
          <a:prstGeom prst="straightConnector1">
            <a:avLst/>
          </a:prstGeom>
          <a:noFill/>
          <a:ln w="12700" cap="flat" cmpd="sng" algn="ctr">
            <a:solidFill>
              <a:sysClr val="windowText" lastClr="000000"/>
            </a:solidFill>
            <a:prstDash val="solid"/>
            <a:tailEnd type="arrow"/>
          </a:ln>
          <a:effectLst/>
        </p:spPr>
      </p:cxnSp>
      <p:cxnSp>
        <p:nvCxnSpPr>
          <p:cNvPr id="168" name="Straight Arrow Connector 167"/>
          <p:cNvCxnSpPr/>
          <p:nvPr/>
        </p:nvCxnSpPr>
        <p:spPr>
          <a:xfrm flipV="1">
            <a:off x="5286380" y="2357430"/>
            <a:ext cx="642942" cy="500066"/>
          </a:xfrm>
          <a:prstGeom prst="straightConnector1">
            <a:avLst/>
          </a:prstGeom>
          <a:noFill/>
          <a:ln w="12700" cap="flat" cmpd="sng" algn="ctr">
            <a:solidFill>
              <a:sysClr val="windowText" lastClr="000000"/>
            </a:solidFill>
            <a:prstDash val="solid"/>
            <a:tailEnd type="arrow"/>
          </a:ln>
          <a:effectLst/>
        </p:spPr>
      </p:cxnSp>
      <p:cxnSp>
        <p:nvCxnSpPr>
          <p:cNvPr id="169" name="Straight Arrow Connector 168"/>
          <p:cNvCxnSpPr/>
          <p:nvPr/>
        </p:nvCxnSpPr>
        <p:spPr>
          <a:xfrm flipV="1">
            <a:off x="5286380" y="2500306"/>
            <a:ext cx="642942" cy="357190"/>
          </a:xfrm>
          <a:prstGeom prst="straightConnector1">
            <a:avLst/>
          </a:prstGeom>
          <a:noFill/>
          <a:ln w="12700" cap="flat" cmpd="sng" algn="ctr">
            <a:solidFill>
              <a:sysClr val="windowText" lastClr="000000"/>
            </a:solidFill>
            <a:prstDash val="solid"/>
            <a:tailEnd type="arrow"/>
          </a:ln>
          <a:effectLst/>
        </p:spPr>
      </p:cxnSp>
      <p:cxnSp>
        <p:nvCxnSpPr>
          <p:cNvPr id="170" name="Straight Arrow Connector 169"/>
          <p:cNvCxnSpPr/>
          <p:nvPr/>
        </p:nvCxnSpPr>
        <p:spPr>
          <a:xfrm flipV="1">
            <a:off x="5286380" y="2714620"/>
            <a:ext cx="642942" cy="142876"/>
          </a:xfrm>
          <a:prstGeom prst="straightConnector1">
            <a:avLst/>
          </a:prstGeom>
          <a:noFill/>
          <a:ln w="12700" cap="flat" cmpd="sng" algn="ctr">
            <a:solidFill>
              <a:sysClr val="windowText" lastClr="000000"/>
            </a:solidFill>
            <a:prstDash val="solid"/>
            <a:tailEnd type="arrow"/>
          </a:ln>
          <a:effectLst/>
        </p:spPr>
      </p:cxnSp>
      <p:cxnSp>
        <p:nvCxnSpPr>
          <p:cNvPr id="171" name="Straight Arrow Connector 170"/>
          <p:cNvCxnSpPr/>
          <p:nvPr/>
        </p:nvCxnSpPr>
        <p:spPr>
          <a:xfrm flipV="1">
            <a:off x="7215206" y="1285860"/>
            <a:ext cx="642942" cy="214314"/>
          </a:xfrm>
          <a:prstGeom prst="straightConnector1">
            <a:avLst/>
          </a:prstGeom>
          <a:noFill/>
          <a:ln w="12700" cap="flat" cmpd="sng" algn="ctr">
            <a:solidFill>
              <a:sysClr val="windowText" lastClr="000000"/>
            </a:solidFill>
            <a:prstDash val="solid"/>
            <a:tailEnd type="arrow"/>
          </a:ln>
          <a:effectLst/>
        </p:spPr>
      </p:cxnSp>
      <p:graphicFrame>
        <p:nvGraphicFramePr>
          <p:cNvPr id="172" name="Table 171"/>
          <p:cNvGraphicFramePr>
            <a:graphicFrameLocks noGrp="1"/>
          </p:cNvGraphicFramePr>
          <p:nvPr/>
        </p:nvGraphicFramePr>
        <p:xfrm>
          <a:off x="7786710" y="1455408"/>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73" name="Table 172"/>
          <p:cNvGraphicFramePr>
            <a:graphicFrameLocks noGrp="1"/>
          </p:cNvGraphicFramePr>
          <p:nvPr/>
        </p:nvGraphicFramePr>
        <p:xfrm>
          <a:off x="7786710" y="1741160"/>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74" name="Table 173"/>
          <p:cNvGraphicFramePr>
            <a:graphicFrameLocks noGrp="1"/>
          </p:cNvGraphicFramePr>
          <p:nvPr/>
        </p:nvGraphicFramePr>
        <p:xfrm>
          <a:off x="7786710" y="2026912"/>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75" name="Table 174"/>
          <p:cNvGraphicFramePr>
            <a:graphicFrameLocks noGrp="1"/>
          </p:cNvGraphicFramePr>
          <p:nvPr/>
        </p:nvGraphicFramePr>
        <p:xfrm>
          <a:off x="7786710" y="2312664"/>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76" name="Table 175"/>
          <p:cNvGraphicFramePr>
            <a:graphicFrameLocks noGrp="1"/>
          </p:cNvGraphicFramePr>
          <p:nvPr/>
        </p:nvGraphicFramePr>
        <p:xfrm>
          <a:off x="7786710" y="2598416"/>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graphicFrame>
        <p:nvGraphicFramePr>
          <p:cNvPr id="177" name="Table 176"/>
          <p:cNvGraphicFramePr>
            <a:graphicFrameLocks noGrp="1"/>
          </p:cNvGraphicFramePr>
          <p:nvPr/>
        </p:nvGraphicFramePr>
        <p:xfrm>
          <a:off x="7786710" y="2884168"/>
          <a:ext cx="1091248" cy="259080"/>
        </p:xfrm>
        <a:graphic>
          <a:graphicData uri="http://schemas.openxmlformats.org/drawingml/2006/table">
            <a:tbl>
              <a:tblPr firstRow="1" bandRow="1"/>
              <a:tblGrid>
                <a:gridCol w="546418"/>
                <a:gridCol w="544830"/>
              </a:tblGrid>
              <a:tr h="180000">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dirty="0" smtClean="0">
                          <a:latin typeface="Arial" pitchFamily="34" charset="0"/>
                          <a:cs typeface="Arial" pitchFamily="34" charset="0"/>
                        </a:rPr>
                        <a:t>M</a:t>
                      </a:r>
                      <a:endParaRPr lang="fr-FR" sz="110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noFill/>
                  </a:tcPr>
                </a:tc>
                <a:tc>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algn="ctr"/>
                      <a:r>
                        <a:rPr lang="fr-FR" sz="1100" b="0" dirty="0" smtClean="0">
                          <a:latin typeface="Arial" pitchFamily="34" charset="0"/>
                          <a:cs typeface="Arial" pitchFamily="34" charset="0"/>
                        </a:rPr>
                        <a:t>value</a:t>
                      </a:r>
                      <a:endParaRPr lang="fr-FR" sz="1100" b="0" dirty="0">
                        <a:latin typeface="Arial" pitchFamily="34" charset="0"/>
                        <a:cs typeface="Arial" pitchFamily="34" charset="0"/>
                      </a:endParaRPr>
                    </a:p>
                  </a:txBody>
                  <a:tcPr anchor="ctr">
                    <a:lnL w="12700" cmpd="sng">
                      <a:solidFill>
                        <a:srgbClr val="8B5D3D"/>
                      </a:solidFill>
                    </a:lnL>
                    <a:lnR w="12700" cmpd="sng">
                      <a:solidFill>
                        <a:srgbClr val="8B5D3D"/>
                      </a:solidFill>
                    </a:lnR>
                    <a:lnT w="12700" cmpd="sng">
                      <a:solidFill>
                        <a:srgbClr val="8B5D3D"/>
                      </a:solidFill>
                    </a:lnT>
                    <a:lnB w="25400" cmpd="sng">
                      <a:solidFill>
                        <a:srgbClr val="8B5D3D"/>
                      </a:solidFill>
                    </a:lnB>
                    <a:lnTlToBr w="12700" cmpd="sng">
                      <a:noFill/>
                      <a:prstDash val="solid"/>
                    </a:lnTlToBr>
                    <a:lnBlToTr w="12700" cmpd="sng">
                      <a:noFill/>
                      <a:prstDash val="solid"/>
                    </a:lnBlToTr>
                    <a:solidFill>
                      <a:srgbClr val="8B5D3D">
                        <a:lumMod val="20000"/>
                        <a:lumOff val="80000"/>
                      </a:srgbClr>
                    </a:solidFill>
                  </a:tcPr>
                </a:tc>
              </a:tr>
            </a:tbl>
          </a:graphicData>
        </a:graphic>
      </p:graphicFrame>
      <p:cxnSp>
        <p:nvCxnSpPr>
          <p:cNvPr id="178" name="Straight Arrow Connector 177"/>
          <p:cNvCxnSpPr/>
          <p:nvPr/>
        </p:nvCxnSpPr>
        <p:spPr>
          <a:xfrm flipV="1">
            <a:off x="7215206" y="1643050"/>
            <a:ext cx="642942" cy="71438"/>
          </a:xfrm>
          <a:prstGeom prst="straightConnector1">
            <a:avLst/>
          </a:prstGeom>
          <a:noFill/>
          <a:ln w="12700" cap="flat" cmpd="sng" algn="ctr">
            <a:solidFill>
              <a:sysClr val="windowText" lastClr="000000"/>
            </a:solidFill>
            <a:prstDash val="solid"/>
            <a:tailEnd type="arrow"/>
          </a:ln>
          <a:effectLst/>
        </p:spPr>
      </p:cxnSp>
      <p:cxnSp>
        <p:nvCxnSpPr>
          <p:cNvPr id="179" name="Straight Arrow Connector 178"/>
          <p:cNvCxnSpPr/>
          <p:nvPr/>
        </p:nvCxnSpPr>
        <p:spPr>
          <a:xfrm flipV="1">
            <a:off x="7215206" y="1862370"/>
            <a:ext cx="651929" cy="4518"/>
          </a:xfrm>
          <a:prstGeom prst="straightConnector1">
            <a:avLst/>
          </a:prstGeom>
          <a:noFill/>
          <a:ln w="12700" cap="flat" cmpd="sng" algn="ctr">
            <a:solidFill>
              <a:sysClr val="windowText" lastClr="000000"/>
            </a:solidFill>
            <a:prstDash val="solid"/>
            <a:tailEnd type="arrow"/>
          </a:ln>
          <a:effectLst/>
        </p:spPr>
      </p:cxnSp>
      <p:cxnSp>
        <p:nvCxnSpPr>
          <p:cNvPr id="180" name="Straight Arrow Connector 179"/>
          <p:cNvCxnSpPr/>
          <p:nvPr/>
        </p:nvCxnSpPr>
        <p:spPr>
          <a:xfrm>
            <a:off x="7215206" y="2019288"/>
            <a:ext cx="642942" cy="123828"/>
          </a:xfrm>
          <a:prstGeom prst="straightConnector1">
            <a:avLst/>
          </a:prstGeom>
          <a:noFill/>
          <a:ln w="12700" cap="flat" cmpd="sng" algn="ctr">
            <a:solidFill>
              <a:sysClr val="windowText" lastClr="000000"/>
            </a:solidFill>
            <a:prstDash val="solid"/>
            <a:tailEnd type="arrow"/>
          </a:ln>
          <a:effectLst/>
        </p:spPr>
      </p:cxnSp>
      <p:cxnSp>
        <p:nvCxnSpPr>
          <p:cNvPr id="181" name="Straight Arrow Connector 180"/>
          <p:cNvCxnSpPr/>
          <p:nvPr/>
        </p:nvCxnSpPr>
        <p:spPr>
          <a:xfrm>
            <a:off x="7215206" y="2355842"/>
            <a:ext cx="642942" cy="73026"/>
          </a:xfrm>
          <a:prstGeom prst="straightConnector1">
            <a:avLst/>
          </a:prstGeom>
          <a:noFill/>
          <a:ln w="12700" cap="flat" cmpd="sng" algn="ctr">
            <a:solidFill>
              <a:sysClr val="windowText" lastClr="000000"/>
            </a:solidFill>
            <a:prstDash val="solid"/>
            <a:tailEnd type="arrow"/>
          </a:ln>
          <a:effectLst/>
        </p:spPr>
      </p:cxnSp>
      <p:cxnSp>
        <p:nvCxnSpPr>
          <p:cNvPr id="182" name="Straight Arrow Connector 181"/>
          <p:cNvCxnSpPr/>
          <p:nvPr/>
        </p:nvCxnSpPr>
        <p:spPr>
          <a:xfrm>
            <a:off x="7215206" y="2570156"/>
            <a:ext cx="642942" cy="144464"/>
          </a:xfrm>
          <a:prstGeom prst="straightConnector1">
            <a:avLst/>
          </a:prstGeom>
          <a:noFill/>
          <a:ln w="12700" cap="flat" cmpd="sng" algn="ctr">
            <a:solidFill>
              <a:sysClr val="windowText" lastClr="000000"/>
            </a:solidFill>
            <a:prstDash val="solid"/>
            <a:tailEnd type="arrow"/>
          </a:ln>
          <a:effectLst/>
        </p:spPr>
      </p:cxnSp>
      <p:cxnSp>
        <p:nvCxnSpPr>
          <p:cNvPr id="183" name="Straight Arrow Connector 182"/>
          <p:cNvCxnSpPr/>
          <p:nvPr/>
        </p:nvCxnSpPr>
        <p:spPr>
          <a:xfrm>
            <a:off x="7215206" y="2713032"/>
            <a:ext cx="642942" cy="287340"/>
          </a:xfrm>
          <a:prstGeom prst="straightConnector1">
            <a:avLst/>
          </a:prstGeom>
          <a:noFill/>
          <a:ln w="12700" cap="flat" cmpd="sng" algn="ctr">
            <a:solidFill>
              <a:sysClr val="windowText" lastClr="000000"/>
            </a:solidFill>
            <a:prstDash val="solid"/>
            <a:tailEnd type="arrow"/>
          </a:ln>
          <a:effectLst/>
        </p:spPr>
      </p:cxnSp>
      <p:cxnSp>
        <p:nvCxnSpPr>
          <p:cNvPr id="184" name="Elbow Connector 183"/>
          <p:cNvCxnSpPr>
            <a:stCxn id="186" idx="2"/>
          </p:cNvCxnSpPr>
          <p:nvPr/>
        </p:nvCxnSpPr>
        <p:spPr>
          <a:xfrm rot="10800000" flipV="1">
            <a:off x="6858016" y="2143116"/>
            <a:ext cx="2071702" cy="1643074"/>
          </a:xfrm>
          <a:prstGeom prst="bentConnector3">
            <a:avLst>
              <a:gd name="adj1" fmla="val -6067"/>
            </a:avLst>
          </a:prstGeom>
          <a:noFill/>
          <a:ln w="12700" cap="flat" cmpd="sng" algn="ctr">
            <a:solidFill>
              <a:sysClr val="windowText" lastClr="000000"/>
            </a:solidFill>
            <a:prstDash val="solid"/>
            <a:tailEnd type="arrow"/>
          </a:ln>
          <a:effectLst/>
        </p:spPr>
      </p:cxnSp>
      <p:sp>
        <p:nvSpPr>
          <p:cNvPr id="185" name="TextBox 184"/>
          <p:cNvSpPr txBox="1"/>
          <p:nvPr/>
        </p:nvSpPr>
        <p:spPr>
          <a:xfrm>
            <a:off x="5025008" y="3501008"/>
            <a:ext cx="1787669" cy="646331"/>
          </a:xfrm>
          <a:prstGeom prst="rect">
            <a:avLst/>
          </a:prstGeom>
          <a:gradFill rotWithShape="1">
            <a:gsLst>
              <a:gs pos="0">
                <a:sysClr val="windowText" lastClr="000000">
                  <a:tint val="43000"/>
                  <a:satMod val="165000"/>
                </a:sysClr>
              </a:gs>
              <a:gs pos="55000">
                <a:sysClr val="windowText" lastClr="000000">
                  <a:tint val="83000"/>
                  <a:satMod val="155000"/>
                </a:sysClr>
              </a:gs>
              <a:gs pos="100000">
                <a:sysClr val="windowText" lastClr="000000">
                  <a:shade val="85000"/>
                </a:sysClr>
              </a:gs>
            </a:gsLst>
            <a:path path="circle">
              <a:fillToRect l="-40000" t="-90000" r="140000" b="190000"/>
            </a:path>
          </a:gradFill>
          <a:ln>
            <a:noFill/>
          </a:ln>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ysClr val="windowText" lastClr="000000">
                <a:satMod val="115000"/>
              </a:sysClr>
            </a:contourClr>
          </a:sp3d>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PERCENTILES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0,10, 20…100</a:t>
            </a:r>
            <a:endParaRPr kumimoji="0" lang="en-US" sz="1800" b="0"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86" name="Right Bracket 185"/>
          <p:cNvSpPr/>
          <p:nvPr/>
        </p:nvSpPr>
        <p:spPr>
          <a:xfrm>
            <a:off x="8786842" y="1071546"/>
            <a:ext cx="142876" cy="2143140"/>
          </a:xfrm>
          <a:prstGeom prst="rightBracket">
            <a:avLst/>
          </a:prstGeom>
          <a:noFill/>
          <a:ln w="127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Georgia"/>
              <a:ea typeface="+mn-ea"/>
              <a:cs typeface="+mn-cs"/>
            </a:endParaRPr>
          </a:p>
        </p:txBody>
      </p:sp>
      <p:sp>
        <p:nvSpPr>
          <p:cNvPr id="187" name="Up Arrow 186"/>
          <p:cNvSpPr/>
          <p:nvPr/>
        </p:nvSpPr>
        <p:spPr>
          <a:xfrm>
            <a:off x="1826406" y="4219583"/>
            <a:ext cx="214314" cy="2500330"/>
          </a:xfrm>
          <a:prstGeom prst="upArrow">
            <a:avLst/>
          </a:prstGeom>
          <a:solidFill>
            <a:sysClr val="windowText" lastClr="000000"/>
          </a:solidFill>
          <a:ln w="1905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pitchFamily="34" charset="0"/>
              <a:cs typeface="Arial" pitchFamily="34" charset="0"/>
            </a:endParaRPr>
          </a:p>
        </p:txBody>
      </p:sp>
      <p:sp>
        <p:nvSpPr>
          <p:cNvPr id="188" name="Up Arrow 187"/>
          <p:cNvSpPr/>
          <p:nvPr/>
        </p:nvSpPr>
        <p:spPr>
          <a:xfrm rot="5400000">
            <a:off x="4896766" y="3575167"/>
            <a:ext cx="214314" cy="6218053"/>
          </a:xfrm>
          <a:prstGeom prst="upArrow">
            <a:avLst/>
          </a:prstGeom>
          <a:solidFill>
            <a:sysClr val="windowText" lastClr="000000"/>
          </a:solidFill>
          <a:ln w="19050" cap="flat" cmpd="sng" algn="ctr">
            <a:solidFill>
              <a:sysClr val="windowText" lastClr="000000">
                <a:shade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 lastClr="FFFFFF"/>
              </a:solidFill>
              <a:effectLst/>
              <a:uLnTx/>
              <a:uFillTx/>
              <a:latin typeface="Arial" pitchFamily="34" charset="0"/>
              <a:cs typeface="Arial" pitchFamily="34" charset="0"/>
            </a:endParaRPr>
          </a:p>
        </p:txBody>
      </p:sp>
      <p:sp>
        <p:nvSpPr>
          <p:cNvPr id="189" name="TextBox 188"/>
          <p:cNvSpPr txBox="1"/>
          <p:nvPr/>
        </p:nvSpPr>
        <p:spPr>
          <a:xfrm>
            <a:off x="1488758" y="4465733"/>
            <a:ext cx="409086" cy="253916"/>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rgbClr val="DEDEDE">
                    <a:lumMod val="25000"/>
                  </a:srgbClr>
                </a:solidFill>
                <a:effectLst/>
                <a:uLnTx/>
                <a:uFillTx/>
                <a:latin typeface="Arial" pitchFamily="34" charset="0"/>
                <a:cs typeface="Arial" pitchFamily="34" charset="0"/>
              </a:rPr>
              <a:t>100</a:t>
            </a:r>
          </a:p>
        </p:txBody>
      </p:sp>
      <p:cxnSp>
        <p:nvCxnSpPr>
          <p:cNvPr id="190" name="Straight Connector 189"/>
          <p:cNvCxnSpPr/>
          <p:nvPr/>
        </p:nvCxnSpPr>
        <p:spPr>
          <a:xfrm>
            <a:off x="1826406" y="4608609"/>
            <a:ext cx="6143668" cy="1588"/>
          </a:xfrm>
          <a:prstGeom prst="line">
            <a:avLst/>
          </a:prstGeom>
          <a:noFill/>
          <a:ln w="9525" cap="flat" cmpd="sng" algn="ctr">
            <a:solidFill>
              <a:sysClr val="windowText" lastClr="000000"/>
            </a:solidFill>
            <a:prstDash val="solid"/>
          </a:ln>
          <a:effectLst/>
        </p:spPr>
      </p:cxnSp>
      <p:cxnSp>
        <p:nvCxnSpPr>
          <p:cNvPr id="191" name="Straight Connector 190"/>
          <p:cNvCxnSpPr/>
          <p:nvPr/>
        </p:nvCxnSpPr>
        <p:spPr>
          <a:xfrm>
            <a:off x="1826406" y="5719781"/>
            <a:ext cx="6143668" cy="1588"/>
          </a:xfrm>
          <a:prstGeom prst="line">
            <a:avLst/>
          </a:prstGeom>
          <a:noFill/>
          <a:ln w="9525" cap="flat" cmpd="sng" algn="ctr">
            <a:solidFill>
              <a:sysClr val="windowText" lastClr="000000"/>
            </a:solidFill>
            <a:prstDash val="solid"/>
          </a:ln>
          <a:effectLst/>
        </p:spPr>
      </p:cxnSp>
      <p:sp>
        <p:nvSpPr>
          <p:cNvPr id="192" name="TextBox 191"/>
          <p:cNvSpPr txBox="1"/>
          <p:nvPr/>
        </p:nvSpPr>
        <p:spPr>
          <a:xfrm>
            <a:off x="1540654" y="5576905"/>
            <a:ext cx="338554" cy="253916"/>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050" b="0" i="0" u="none" strike="noStrike" kern="0" cap="none" spc="0" normalizeH="0" baseline="0" noProof="0" dirty="0" smtClean="0">
                <a:ln>
                  <a:noFill/>
                </a:ln>
                <a:solidFill>
                  <a:srgbClr val="DEDEDE">
                    <a:lumMod val="25000"/>
                  </a:srgbClr>
                </a:solidFill>
                <a:effectLst/>
                <a:uLnTx/>
                <a:uFillTx/>
                <a:latin typeface="Arial" pitchFamily="34" charset="0"/>
                <a:cs typeface="Arial" pitchFamily="34" charset="0"/>
              </a:rPr>
              <a:t>50</a:t>
            </a:r>
          </a:p>
        </p:txBody>
      </p:sp>
      <p:pic>
        <p:nvPicPr>
          <p:cNvPr id="193" name="Picture 5"/>
          <p:cNvPicPr>
            <a:picLocks noChangeAspect="1" noChangeArrowheads="1"/>
          </p:cNvPicPr>
          <p:nvPr/>
        </p:nvPicPr>
        <p:blipFill>
          <a:blip r:embed="rId4" cstate="print"/>
          <a:srcRect/>
          <a:stretch>
            <a:fillRect/>
          </a:stretch>
        </p:blipFill>
        <p:spPr bwMode="auto">
          <a:xfrm>
            <a:off x="6066142" y="2143116"/>
            <a:ext cx="688886" cy="125251"/>
          </a:xfrm>
          <a:prstGeom prst="rect">
            <a:avLst/>
          </a:prstGeom>
          <a:noFill/>
          <a:ln w="9525">
            <a:noFill/>
            <a:miter lim="800000"/>
            <a:headEnd/>
            <a:tailEnd/>
          </a:ln>
          <a:effectLst/>
        </p:spPr>
      </p:pic>
      <p:pic>
        <p:nvPicPr>
          <p:cNvPr id="194" name="Picture 5"/>
          <p:cNvPicPr>
            <a:picLocks noChangeAspect="1" noChangeArrowheads="1"/>
          </p:cNvPicPr>
          <p:nvPr/>
        </p:nvPicPr>
        <p:blipFill>
          <a:blip r:embed="rId4" cstate="print"/>
          <a:srcRect/>
          <a:stretch>
            <a:fillRect/>
          </a:stretch>
        </p:blipFill>
        <p:spPr bwMode="auto">
          <a:xfrm>
            <a:off x="6076431" y="2335160"/>
            <a:ext cx="688886" cy="125251"/>
          </a:xfrm>
          <a:prstGeom prst="rect">
            <a:avLst/>
          </a:prstGeom>
          <a:noFill/>
          <a:ln w="9525">
            <a:noFill/>
            <a:miter lim="800000"/>
            <a:headEnd/>
            <a:tailEnd/>
          </a:ln>
          <a:effectLst/>
        </p:spPr>
      </p:pic>
      <p:pic>
        <p:nvPicPr>
          <p:cNvPr id="195" name="Picture 5"/>
          <p:cNvPicPr>
            <a:picLocks noChangeAspect="1" noChangeArrowheads="1"/>
          </p:cNvPicPr>
          <p:nvPr/>
        </p:nvPicPr>
        <p:blipFill>
          <a:blip r:embed="rId4" cstate="print"/>
          <a:srcRect/>
          <a:stretch>
            <a:fillRect/>
          </a:stretch>
        </p:blipFill>
        <p:spPr bwMode="auto">
          <a:xfrm>
            <a:off x="6045124" y="2500959"/>
            <a:ext cx="688886" cy="125251"/>
          </a:xfrm>
          <a:prstGeom prst="rect">
            <a:avLst/>
          </a:prstGeom>
          <a:noFill/>
          <a:ln w="9525">
            <a:noFill/>
            <a:miter lim="800000"/>
            <a:headEnd/>
            <a:tailEnd/>
          </a:ln>
          <a:effectLst/>
        </p:spPr>
      </p:pic>
      <p:pic>
        <p:nvPicPr>
          <p:cNvPr id="196" name="Picture 5"/>
          <p:cNvPicPr>
            <a:picLocks noChangeAspect="1" noChangeArrowheads="1"/>
          </p:cNvPicPr>
          <p:nvPr/>
        </p:nvPicPr>
        <p:blipFill>
          <a:blip r:embed="rId4" cstate="print"/>
          <a:srcRect/>
          <a:stretch>
            <a:fillRect/>
          </a:stretch>
        </p:blipFill>
        <p:spPr bwMode="auto">
          <a:xfrm>
            <a:off x="6073957" y="2694418"/>
            <a:ext cx="688886" cy="125251"/>
          </a:xfrm>
          <a:prstGeom prst="rect">
            <a:avLst/>
          </a:prstGeom>
          <a:noFill/>
          <a:ln w="9525">
            <a:noFill/>
            <a:miter lim="800000"/>
            <a:headEnd/>
            <a:tailEnd/>
          </a:ln>
          <a:effectLst/>
        </p:spPr>
      </p:pic>
      <p:cxnSp>
        <p:nvCxnSpPr>
          <p:cNvPr id="197" name="Straight Arrow Connector 196"/>
          <p:cNvCxnSpPr/>
          <p:nvPr/>
        </p:nvCxnSpPr>
        <p:spPr>
          <a:xfrm rot="5400000">
            <a:off x="3983803" y="6184128"/>
            <a:ext cx="928694" cy="1588"/>
          </a:xfrm>
          <a:prstGeom prst="straightConnector1">
            <a:avLst/>
          </a:prstGeom>
          <a:noFill/>
          <a:ln w="9525" cap="flat" cmpd="sng" algn="ctr">
            <a:solidFill>
              <a:sysClr val="windowText" lastClr="000000"/>
            </a:solidFill>
            <a:prstDash val="solid"/>
            <a:tailEnd type="arrow"/>
          </a:ln>
          <a:effectLst/>
        </p:spPr>
      </p:cxnSp>
      <p:cxnSp>
        <p:nvCxnSpPr>
          <p:cNvPr id="198" name="Straight Arrow Connector 197"/>
          <p:cNvCxnSpPr/>
          <p:nvPr/>
        </p:nvCxnSpPr>
        <p:spPr>
          <a:xfrm rot="5400000">
            <a:off x="4420859" y="5755500"/>
            <a:ext cx="1785950" cy="1588"/>
          </a:xfrm>
          <a:prstGeom prst="straightConnector1">
            <a:avLst/>
          </a:prstGeom>
          <a:noFill/>
          <a:ln w="9525" cap="flat" cmpd="sng" algn="ctr">
            <a:solidFill>
              <a:sysClr val="windowText" lastClr="000000"/>
            </a:solidFill>
            <a:prstDash val="solid"/>
            <a:tailEnd type="arrow"/>
          </a:ln>
          <a:effectLst/>
        </p:spPr>
      </p:cxnSp>
      <p:cxnSp>
        <p:nvCxnSpPr>
          <p:cNvPr id="199" name="Straight Connector 198"/>
          <p:cNvCxnSpPr/>
          <p:nvPr/>
        </p:nvCxnSpPr>
        <p:spPr>
          <a:xfrm>
            <a:off x="1826406" y="4860937"/>
            <a:ext cx="6143668" cy="1588"/>
          </a:xfrm>
          <a:prstGeom prst="line">
            <a:avLst/>
          </a:prstGeom>
          <a:noFill/>
          <a:ln w="9525" cap="flat" cmpd="sng" algn="ctr">
            <a:solidFill>
              <a:sysClr val="windowText" lastClr="000000"/>
            </a:solidFill>
            <a:prstDash val="solid"/>
          </a:ln>
          <a:effectLst/>
        </p:spPr>
      </p:cxnSp>
      <p:sp>
        <p:nvSpPr>
          <p:cNvPr id="200" name="TextBox 199"/>
          <p:cNvSpPr txBox="1"/>
          <p:nvPr/>
        </p:nvSpPr>
        <p:spPr>
          <a:xfrm>
            <a:off x="1754968" y="3933831"/>
            <a:ext cx="341760" cy="307777"/>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rgbClr val="DEDEDE">
                    <a:lumMod val="25000"/>
                  </a:srgbClr>
                </a:solidFill>
                <a:effectLst/>
                <a:uLnTx/>
                <a:uFillTx/>
                <a:latin typeface="Arial" pitchFamily="34" charset="0"/>
                <a:cs typeface="Arial" pitchFamily="34" charset="0"/>
              </a:rPr>
              <a:t>%</a:t>
            </a:r>
          </a:p>
        </p:txBody>
      </p:sp>
      <p:sp>
        <p:nvSpPr>
          <p:cNvPr id="201" name="TextBox 200"/>
          <p:cNvSpPr txBox="1"/>
          <p:nvPr/>
        </p:nvSpPr>
        <p:spPr>
          <a:xfrm>
            <a:off x="8184388" y="6505599"/>
            <a:ext cx="333746" cy="307777"/>
          </a:xfrm>
          <a:prstGeom prst="rect">
            <a:avLst/>
          </a:prstGeom>
          <a:noFill/>
          <a:ln>
            <a:no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smtClean="0">
                <a:ln>
                  <a:noFill/>
                </a:ln>
                <a:solidFill>
                  <a:srgbClr val="DEDEDE">
                    <a:lumMod val="25000"/>
                  </a:srgbClr>
                </a:solidFill>
                <a:effectLst/>
                <a:uLnTx/>
                <a:uFillTx/>
                <a:latin typeface="Arial" pitchFamily="34" charset="0"/>
                <a:cs typeface="Arial" pitchFamily="34" charset="0"/>
              </a:rPr>
              <a:t>M</a:t>
            </a:r>
          </a:p>
        </p:txBody>
      </p:sp>
      <p:sp>
        <p:nvSpPr>
          <p:cNvPr id="202" name="Freeform 201"/>
          <p:cNvSpPr/>
          <p:nvPr/>
        </p:nvSpPr>
        <p:spPr>
          <a:xfrm>
            <a:off x="1994418" y="4617415"/>
            <a:ext cx="5781964" cy="2065866"/>
          </a:xfrm>
          <a:custGeom>
            <a:avLst/>
            <a:gdLst>
              <a:gd name="connsiteX0" fmla="*/ 0 w 5781964"/>
              <a:gd name="connsiteY0" fmla="*/ 2007370 h 2065866"/>
              <a:gd name="connsiteX1" fmla="*/ 332509 w 5781964"/>
              <a:gd name="connsiteY1" fmla="*/ 1998133 h 2065866"/>
              <a:gd name="connsiteX2" fmla="*/ 1967346 w 5781964"/>
              <a:gd name="connsiteY2" fmla="*/ 1600970 h 2065866"/>
              <a:gd name="connsiteX3" fmla="*/ 2909455 w 5781964"/>
              <a:gd name="connsiteY3" fmla="*/ 538788 h 2065866"/>
              <a:gd name="connsiteX4" fmla="*/ 3592946 w 5781964"/>
              <a:gd name="connsiteY4" fmla="*/ 132388 h 2065866"/>
              <a:gd name="connsiteX5" fmla="*/ 4544291 w 5781964"/>
              <a:gd name="connsiteY5" fmla="*/ 49261 h 2065866"/>
              <a:gd name="connsiteX6" fmla="*/ 5781964 w 5781964"/>
              <a:gd name="connsiteY6" fmla="*/ 76970 h 206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1964" h="2065866">
                <a:moveTo>
                  <a:pt x="0" y="2007370"/>
                </a:moveTo>
                <a:cubicBezTo>
                  <a:pt x="2309" y="2036618"/>
                  <a:pt x="4618" y="2065866"/>
                  <a:pt x="332509" y="1998133"/>
                </a:cubicBezTo>
                <a:cubicBezTo>
                  <a:pt x="660400" y="1930400"/>
                  <a:pt x="1537855" y="1844194"/>
                  <a:pt x="1967346" y="1600970"/>
                </a:cubicBezTo>
                <a:cubicBezTo>
                  <a:pt x="2396837" y="1357746"/>
                  <a:pt x="2638522" y="783552"/>
                  <a:pt x="2909455" y="538788"/>
                </a:cubicBezTo>
                <a:cubicBezTo>
                  <a:pt x="3180388" y="294024"/>
                  <a:pt x="3320473" y="213976"/>
                  <a:pt x="3592946" y="132388"/>
                </a:cubicBezTo>
                <a:cubicBezTo>
                  <a:pt x="3865419" y="50800"/>
                  <a:pt x="4179455" y="58497"/>
                  <a:pt x="4544291" y="49261"/>
                </a:cubicBezTo>
                <a:cubicBezTo>
                  <a:pt x="4909127" y="40025"/>
                  <a:pt x="5780424" y="0"/>
                  <a:pt x="5781964" y="76970"/>
                </a:cubicBezTo>
              </a:path>
            </a:pathLst>
          </a:custGeom>
          <a:noFill/>
          <a:ln w="57150" cap="flat" cmpd="sng" algn="ctr">
            <a:solidFill>
              <a:srgbClr val="43808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ysClr val="windowText" lastClr="000000"/>
              </a:solidFill>
              <a:effectLst/>
              <a:uLnTx/>
              <a:uFillTx/>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smtClean="0"/>
              <a:t>RELATIONSHIPS </a:t>
            </a:r>
            <a:r>
              <a:rPr lang="en-US" sz="2000" b="1" dirty="0"/>
              <a:t>are called KEY or </a:t>
            </a:r>
            <a:r>
              <a:rPr lang="en-US" sz="2000" b="1" dirty="0" smtClean="0"/>
              <a:t>KEY-to-KEY</a:t>
            </a:r>
            <a:br>
              <a:rPr lang="en-US" sz="2000" b="1" dirty="0" smtClean="0"/>
            </a:br>
            <a:r>
              <a:rPr lang="en-US" sz="3200" b="1" dirty="0"/>
              <a:t>KEY2KEY syntax</a:t>
            </a:r>
            <a:br>
              <a:rPr lang="en-US" sz="3200" b="1" dirty="0"/>
            </a:br>
            <a:endParaRPr lang="en-US" sz="3200" dirty="0"/>
          </a:p>
        </p:txBody>
      </p:sp>
      <p:sp>
        <p:nvSpPr>
          <p:cNvPr id="3" name="Content Placeholder 2"/>
          <p:cNvSpPr>
            <a:spLocks noGrp="1"/>
          </p:cNvSpPr>
          <p:nvPr>
            <p:ph idx="1"/>
          </p:nvPr>
        </p:nvSpPr>
        <p:spPr>
          <a:xfrm>
            <a:off x="495300" y="1600201"/>
            <a:ext cx="9210228" cy="4525963"/>
          </a:xfrm>
        </p:spPr>
        <p:txBody>
          <a:bodyPr>
            <a:normAutofit fontScale="85000" lnSpcReduction="10000"/>
          </a:bodyPr>
          <a:lstStyle/>
          <a:p>
            <a:pPr marL="0" indent="0">
              <a:buNone/>
            </a:pPr>
            <a:r>
              <a:rPr lang="fr-FR" sz="2000" b="1" dirty="0" smtClean="0"/>
              <a:t>Basic </a:t>
            </a:r>
            <a:r>
              <a:rPr lang="fr-FR" sz="2000" b="1" dirty="0" err="1" smtClean="0"/>
              <a:t>coding</a:t>
            </a:r>
            <a:endParaRPr lang="en-US" sz="2000" b="1" dirty="0" smtClean="0"/>
          </a:p>
          <a:p>
            <a:r>
              <a:rPr lang="en-US" sz="2000" dirty="0" err="1" smtClean="0"/>
              <a:t>keyA:tableA</a:t>
            </a:r>
            <a:r>
              <a:rPr lang="en-US" sz="2000" dirty="0"/>
              <a:t>::columnA1-&gt;columnA2</a:t>
            </a:r>
          </a:p>
          <a:p>
            <a:r>
              <a:rPr lang="es-ES" sz="2000" dirty="0" err="1" smtClean="0"/>
              <a:t>keyA:tableA</a:t>
            </a:r>
            <a:r>
              <a:rPr lang="es-ES" sz="2000" dirty="0"/>
              <a:t>::columnA1-&gt;columnA2:tableB::columnB1-&gt;columnB2</a:t>
            </a:r>
          </a:p>
          <a:p>
            <a:r>
              <a:rPr lang="es-ES" sz="2000" dirty="0" err="1" smtClean="0"/>
              <a:t>keyA:tableA</a:t>
            </a:r>
            <a:r>
              <a:rPr lang="es-ES" sz="2000" dirty="0"/>
              <a:t>::columnA1-&gt;columnA2:tableB::columnB1-&gt;columnB2:tableC::columnC1-&gt;</a:t>
            </a:r>
            <a:r>
              <a:rPr lang="es-ES" sz="2000" dirty="0" smtClean="0"/>
              <a:t>columnC2</a:t>
            </a:r>
          </a:p>
          <a:p>
            <a:endParaRPr lang="es-ES" sz="2000" dirty="0" smtClean="0"/>
          </a:p>
          <a:p>
            <a:pPr marL="0" indent="0">
              <a:buNone/>
            </a:pPr>
            <a:r>
              <a:rPr lang="es-ES" sz="2000" b="1" dirty="0" smtClean="0"/>
              <a:t>Extended </a:t>
            </a:r>
            <a:r>
              <a:rPr lang="es-ES" sz="2000" b="1" dirty="0" err="1" smtClean="0"/>
              <a:t>coding</a:t>
            </a:r>
            <a:r>
              <a:rPr lang="es-ES" sz="2000" b="1" dirty="0" smtClean="0"/>
              <a:t> </a:t>
            </a:r>
            <a:r>
              <a:rPr lang="es-ES" sz="2000" b="1" dirty="0" err="1" smtClean="0"/>
              <a:t>with</a:t>
            </a:r>
            <a:r>
              <a:rPr lang="es-ES" sz="2000" b="1" dirty="0" smtClean="0"/>
              <a:t> </a:t>
            </a:r>
            <a:r>
              <a:rPr lang="es-ES" sz="2000" b="1" dirty="0" err="1" smtClean="0"/>
              <a:t>mathematical</a:t>
            </a:r>
            <a:r>
              <a:rPr lang="es-ES" sz="2000" b="1" dirty="0" smtClean="0"/>
              <a:t> </a:t>
            </a:r>
            <a:r>
              <a:rPr lang="es-ES" sz="2000" b="1" dirty="0" err="1" smtClean="0"/>
              <a:t>operators</a:t>
            </a:r>
            <a:endParaRPr lang="es-ES" sz="2000" b="1" dirty="0" smtClean="0"/>
          </a:p>
          <a:p>
            <a:r>
              <a:rPr lang="en-US" sz="2000" dirty="0" smtClean="0"/>
              <a:t>max(</a:t>
            </a:r>
            <a:r>
              <a:rPr lang="en-US" sz="2000" dirty="0" err="1" smtClean="0"/>
              <a:t>Dpiringer</a:t>
            </a:r>
            <a:r>
              <a:rPr lang="en-US" sz="2000" dirty="0" smtClean="0"/>
              <a:t>(</a:t>
            </a:r>
            <a:r>
              <a:rPr lang="en-US" sz="2000" dirty="0" err="1" smtClean="0"/>
              <a:t>PP,PP:polymer</a:t>
            </a:r>
            <a:r>
              <a:rPr lang="en-US" sz="2000" dirty="0"/>
              <a:t>::name-&gt;</a:t>
            </a:r>
            <a:r>
              <a:rPr lang="en-US" sz="2000" dirty="0" err="1"/>
              <a:t>classadditives:substance</a:t>
            </a:r>
            <a:r>
              <a:rPr lang="en-US" sz="2000" dirty="0"/>
              <a:t>::class-&gt;M,40</a:t>
            </a:r>
            <a:r>
              <a:rPr lang="en-US" sz="2000" dirty="0" smtClean="0"/>
              <a:t>))</a:t>
            </a:r>
          </a:p>
          <a:p>
            <a:r>
              <a:rPr lang="en-US" sz="2000" dirty="0" err="1" smtClean="0"/>
              <a:t>Dpiringer</a:t>
            </a:r>
            <a:r>
              <a:rPr lang="en-US" sz="2000" dirty="0" smtClean="0"/>
              <a:t>(</a:t>
            </a:r>
            <a:r>
              <a:rPr lang="en-US" sz="2000" dirty="0" err="1" smtClean="0"/>
              <a:t>PP,min</a:t>
            </a:r>
            <a:r>
              <a:rPr lang="en-US" sz="2000" dirty="0" smtClean="0"/>
              <a:t>(</a:t>
            </a:r>
            <a:r>
              <a:rPr lang="en-US" sz="2000" dirty="0" err="1" smtClean="0"/>
              <a:t>PP:polymer</a:t>
            </a:r>
            <a:r>
              <a:rPr lang="en-US" sz="2000" dirty="0"/>
              <a:t>::name-&gt;</a:t>
            </a:r>
            <a:r>
              <a:rPr lang="en-US" sz="2000" dirty="0" err="1"/>
              <a:t>classadditives:substance</a:t>
            </a:r>
            <a:r>
              <a:rPr lang="en-US" sz="2000" dirty="0"/>
              <a:t>::class-&gt;</a:t>
            </a:r>
            <a:r>
              <a:rPr lang="en-US" sz="2000" dirty="0" smtClean="0"/>
              <a:t>M),</a:t>
            </a:r>
            <a:r>
              <a:rPr lang="en-US" sz="2000" dirty="0"/>
              <a:t>40</a:t>
            </a:r>
            <a:r>
              <a:rPr lang="en-US" sz="2000" dirty="0" smtClean="0"/>
              <a:t>)</a:t>
            </a:r>
            <a:endParaRPr lang="en-US" sz="2000" dirty="0"/>
          </a:p>
          <a:p>
            <a:pPr marL="0" indent="0">
              <a:buNone/>
            </a:pPr>
            <a:endParaRPr lang="es-ES" sz="2000" dirty="0" smtClean="0"/>
          </a:p>
          <a:p>
            <a:pPr marL="0" indent="0">
              <a:buNone/>
            </a:pPr>
            <a:r>
              <a:rPr lang="es-ES" sz="2000" b="1" dirty="0"/>
              <a:t>Extended </a:t>
            </a:r>
            <a:r>
              <a:rPr lang="es-ES" sz="2000" b="1" dirty="0" err="1"/>
              <a:t>coding</a:t>
            </a:r>
            <a:r>
              <a:rPr lang="es-ES" sz="2000" b="1" dirty="0"/>
              <a:t> </a:t>
            </a:r>
            <a:r>
              <a:rPr lang="es-ES" sz="2000" b="1" dirty="0" err="1" smtClean="0"/>
              <a:t>with</a:t>
            </a:r>
            <a:r>
              <a:rPr lang="es-ES" sz="2000" b="1" dirty="0" smtClean="0"/>
              <a:t> regular </a:t>
            </a:r>
            <a:r>
              <a:rPr lang="es-ES" sz="2000" b="1" dirty="0" err="1" smtClean="0"/>
              <a:t>expressions</a:t>
            </a:r>
            <a:endParaRPr lang="es-ES" sz="2000" b="1" dirty="0" smtClean="0"/>
          </a:p>
          <a:p>
            <a:r>
              <a:rPr lang="en-US" sz="2000" dirty="0"/>
              <a:t>\</a:t>
            </a:r>
            <a:r>
              <a:rPr lang="en-US" sz="2000" dirty="0" err="1"/>
              <a:t>antiUV</a:t>
            </a:r>
            <a:r>
              <a:rPr lang="en-US" sz="2000" dirty="0"/>
              <a:t>{3|2}\ :substance::name-&gt;</a:t>
            </a:r>
            <a:r>
              <a:rPr lang="en-US" sz="2000" dirty="0" smtClean="0"/>
              <a:t>M</a:t>
            </a:r>
            <a:endParaRPr lang="es-ES" sz="2000" dirty="0" smtClean="0"/>
          </a:p>
          <a:p>
            <a:r>
              <a:rPr lang="en-US" sz="2000" dirty="0"/>
              <a:t>\.#PE.#\:polymer::name-&gt;</a:t>
            </a:r>
            <a:r>
              <a:rPr lang="en-US" sz="2000" dirty="0" err="1"/>
              <a:t>classadditives:substance</a:t>
            </a:r>
            <a:r>
              <a:rPr lang="en-US" sz="2000" dirty="0"/>
              <a:t>::class-&gt;</a:t>
            </a:r>
            <a:r>
              <a:rPr lang="en-US" sz="2000" dirty="0" err="1"/>
              <a:t>name:substance</a:t>
            </a:r>
            <a:r>
              <a:rPr lang="en-US" sz="2000" dirty="0"/>
              <a:t>::name-&gt;</a:t>
            </a:r>
            <a:r>
              <a:rPr lang="en-US" sz="2000" dirty="0" smtClean="0"/>
              <a:t>M</a:t>
            </a:r>
          </a:p>
          <a:p>
            <a:endParaRPr lang="es-ES" sz="2000" dirty="0" smtClean="0"/>
          </a:p>
          <a:p>
            <a:pPr marL="0" indent="0">
              <a:buNone/>
            </a:pPr>
            <a:r>
              <a:rPr lang="es-ES" sz="2000" b="1" dirty="0"/>
              <a:t>Extended </a:t>
            </a:r>
            <a:r>
              <a:rPr lang="es-ES" sz="2000" b="1" dirty="0" err="1"/>
              <a:t>coding</a:t>
            </a:r>
            <a:r>
              <a:rPr lang="es-ES" sz="2000" b="1" dirty="0"/>
              <a:t> </a:t>
            </a:r>
            <a:r>
              <a:rPr lang="es-ES" sz="2000" b="1" dirty="0" err="1" smtClean="0"/>
              <a:t>with</a:t>
            </a:r>
            <a:r>
              <a:rPr lang="es-ES" sz="2000" b="1" dirty="0" smtClean="0"/>
              <a:t> </a:t>
            </a:r>
            <a:r>
              <a:rPr lang="es-ES" sz="2000" b="1" dirty="0" err="1" smtClean="0"/>
              <a:t>lists</a:t>
            </a:r>
            <a:endParaRPr lang="es-ES" sz="2000" b="1" dirty="0" smtClean="0"/>
          </a:p>
          <a:p>
            <a:r>
              <a:rPr lang="en-US" sz="2000" dirty="0" err="1" smtClean="0"/>
              <a:t>LDPE|undefined|PP:polymer</a:t>
            </a:r>
            <a:r>
              <a:rPr lang="en-US" sz="2000" dirty="0"/>
              <a:t>::name-&gt;</a:t>
            </a:r>
            <a:r>
              <a:rPr lang="en-US" sz="2000" dirty="0" err="1"/>
              <a:t>classadditives:substance</a:t>
            </a:r>
            <a:r>
              <a:rPr lang="en-US" sz="2000" dirty="0"/>
              <a:t>::class-&gt;</a:t>
            </a:r>
            <a:r>
              <a:rPr lang="en-US" sz="2000" dirty="0" err="1"/>
              <a:t>name:substance</a:t>
            </a:r>
            <a:r>
              <a:rPr lang="en-US" sz="2000" dirty="0"/>
              <a:t>::name-&gt;M</a:t>
            </a:r>
          </a:p>
          <a:p>
            <a:pPr marL="0" indent="0">
              <a:buNone/>
            </a:pPr>
            <a:endParaRPr lang="es-ES" sz="2000" dirty="0"/>
          </a:p>
          <a:p>
            <a:endParaRPr lang="en-US" dirty="0"/>
          </a:p>
        </p:txBody>
      </p:sp>
    </p:spTree>
    <p:extLst>
      <p:ext uri="{BB962C8B-B14F-4D97-AF65-F5344CB8AC3E}">
        <p14:creationId xmlns:p14="http://schemas.microsoft.com/office/powerpoint/2010/main" val="37055601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480" y="-6176"/>
            <a:ext cx="9633520" cy="720080"/>
          </a:xfrm>
        </p:spPr>
        <p:txBody>
          <a:bodyPr>
            <a:noAutofit/>
          </a:bodyPr>
          <a:lstStyle/>
          <a:p>
            <a:pPr algn="l"/>
            <a:r>
              <a:rPr lang="en-US" sz="2400" b="1" dirty="0" smtClean="0"/>
              <a:t>EXAMPLES</a:t>
            </a:r>
            <a:endParaRPr lang="en-US" sz="3600" dirty="0"/>
          </a:p>
        </p:txBody>
      </p:sp>
      <p:sp>
        <p:nvSpPr>
          <p:cNvPr id="4" name="Content Placeholder 3"/>
          <p:cNvSpPr>
            <a:spLocks noGrp="1"/>
          </p:cNvSpPr>
          <p:nvPr>
            <p:ph idx="1"/>
          </p:nvPr>
        </p:nvSpPr>
        <p:spPr>
          <a:xfrm>
            <a:off x="214064" y="2852936"/>
            <a:ext cx="8915400" cy="648072"/>
          </a:xfrm>
        </p:spPr>
        <p:txBody>
          <a:bodyPr/>
          <a:lstStyle/>
          <a:p>
            <a:pPr>
              <a:buNone/>
            </a:pPr>
            <a:r>
              <a:rPr lang="fr-FR" b="1" u="sng" dirty="0" smtClean="0"/>
              <a:t>Collection of K</a:t>
            </a:r>
          </a:p>
          <a:p>
            <a:pPr>
              <a:buNone/>
            </a:pPr>
            <a:endParaRPr lang="en-US" b="1" u="sng" dirty="0"/>
          </a:p>
        </p:txBody>
      </p:sp>
      <p:sp>
        <p:nvSpPr>
          <p:cNvPr id="53" name="Rounded Rectangle 52"/>
          <p:cNvSpPr/>
          <p:nvPr/>
        </p:nvSpPr>
        <p:spPr>
          <a:xfrm>
            <a:off x="272480" y="3429000"/>
            <a:ext cx="5112568" cy="548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lvl="0"/>
            <a:r>
              <a:rPr lang="fr-FR" dirty="0" smtClean="0"/>
              <a:t> </a:t>
            </a:r>
            <a:r>
              <a:rPr lang="fr-FR" kern="0" dirty="0" err="1" smtClean="0">
                <a:solidFill>
                  <a:sysClr val="windowText" lastClr="000000"/>
                </a:solidFill>
              </a:rPr>
              <a:t>dairy:affinity</a:t>
            </a:r>
            <a:r>
              <a:rPr lang="fr-FR" kern="0" dirty="0" smtClean="0">
                <a:solidFill>
                  <a:sysClr val="windowText" lastClr="000000"/>
                </a:solidFill>
              </a:rPr>
              <a:t>::</a:t>
            </a:r>
            <a:r>
              <a:rPr lang="fr-FR" kern="0" dirty="0" err="1" smtClean="0">
                <a:solidFill>
                  <a:sysClr val="windowText" lastClr="000000"/>
                </a:solidFill>
              </a:rPr>
              <a:t>food</a:t>
            </a:r>
            <a:r>
              <a:rPr lang="fr-FR" kern="0" dirty="0" smtClean="0">
                <a:solidFill>
                  <a:sysClr val="windowText" lastClr="000000"/>
                </a:solidFill>
                <a:sym typeface="Wingdings" pitchFamily="2" charset="2"/>
              </a:rPr>
              <a:t>K    </a:t>
            </a:r>
            <a:r>
              <a:rPr lang="fr-FR" dirty="0" smtClean="0">
                <a:sym typeface="Wingdings" pitchFamily="2" charset="2"/>
              </a:rPr>
              <a:t>  </a:t>
            </a:r>
            <a:r>
              <a:rPr lang="fr-FR" dirty="0" smtClean="0"/>
              <a:t> </a:t>
            </a:r>
            <a:r>
              <a:rPr lang="fr-FR" b="1" dirty="0" err="1" smtClean="0"/>
              <a:t>K</a:t>
            </a:r>
            <a:r>
              <a:rPr lang="fr-FR" b="1" baseline="-25000" dirty="0" err="1" smtClean="0"/>
              <a:t>min</a:t>
            </a:r>
            <a:r>
              <a:rPr lang="fr-FR" b="1" dirty="0" smtClean="0"/>
              <a:t>, </a:t>
            </a:r>
            <a:r>
              <a:rPr lang="fr-FR" b="1" dirty="0" err="1" smtClean="0"/>
              <a:t>K</a:t>
            </a:r>
            <a:r>
              <a:rPr lang="fr-FR" b="1" baseline="-25000" dirty="0" err="1" smtClean="0"/>
              <a:t>med</a:t>
            </a:r>
            <a:r>
              <a:rPr lang="fr-FR" b="1" dirty="0" smtClean="0"/>
              <a:t>, </a:t>
            </a:r>
            <a:r>
              <a:rPr lang="fr-FR" b="1" dirty="0" err="1" smtClean="0"/>
              <a:t>K</a:t>
            </a:r>
            <a:r>
              <a:rPr lang="fr-FR" b="1" baseline="-25000" dirty="0" err="1" smtClean="0"/>
              <a:t>max</a:t>
            </a:r>
            <a:endParaRPr lang="en-US" b="1" baseline="-25000" dirty="0"/>
          </a:p>
        </p:txBody>
      </p:sp>
      <p:sp>
        <p:nvSpPr>
          <p:cNvPr id="71" name="Rounded Rectangle 70"/>
          <p:cNvSpPr/>
          <p:nvPr/>
        </p:nvSpPr>
        <p:spPr>
          <a:xfrm>
            <a:off x="2288704" y="6093296"/>
            <a:ext cx="6048672" cy="404664"/>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smtClean="0">
                <a:sym typeface="Wingdings" pitchFamily="2" charset="2"/>
              </a:rPr>
              <a:t></a:t>
            </a:r>
            <a:r>
              <a:rPr lang="fr-FR" b="1" dirty="0" err="1" smtClean="0">
                <a:sym typeface="Wingdings" pitchFamily="2" charset="2"/>
              </a:rPr>
              <a:t>Any</a:t>
            </a:r>
            <a:r>
              <a:rPr lang="fr-FR" b="1" dirty="0" smtClean="0">
                <a:sym typeface="Wingdings" pitchFamily="2" charset="2"/>
              </a:rPr>
              <a:t> </a:t>
            </a:r>
            <a:r>
              <a:rPr lang="fr-FR" b="1" dirty="0" err="1" smtClean="0">
                <a:sym typeface="Wingdings" pitchFamily="2" charset="2"/>
              </a:rPr>
              <a:t>valid</a:t>
            </a:r>
            <a:r>
              <a:rPr lang="fr-FR" b="1" dirty="0" smtClean="0">
                <a:sym typeface="Wingdings" pitchFamily="2" charset="2"/>
              </a:rPr>
              <a:t> </a:t>
            </a:r>
            <a:r>
              <a:rPr lang="fr-FR" b="1" dirty="0" err="1" smtClean="0">
                <a:sym typeface="Wingdings" pitchFamily="2" charset="2"/>
              </a:rPr>
              <a:t>Matlab</a:t>
            </a:r>
            <a:r>
              <a:rPr lang="fr-FR" b="1" dirty="0" smtClean="0">
                <a:sym typeface="Wingdings" pitchFamily="2" charset="2"/>
              </a:rPr>
              <a:t> expressions </a:t>
            </a:r>
            <a:r>
              <a:rPr lang="fr-FR" b="1" dirty="0" err="1" smtClean="0">
                <a:sym typeface="Wingdings" pitchFamily="2" charset="2"/>
              </a:rPr>
              <a:t>can</a:t>
            </a:r>
            <a:r>
              <a:rPr lang="fr-FR" b="1" dirty="0" smtClean="0">
                <a:sym typeface="Wingdings" pitchFamily="2" charset="2"/>
              </a:rPr>
              <a:t> </a:t>
            </a:r>
            <a:r>
              <a:rPr lang="fr-FR" b="1" dirty="0" err="1" smtClean="0">
                <a:sym typeface="Wingdings" pitchFamily="2" charset="2"/>
              </a:rPr>
              <a:t>be</a:t>
            </a:r>
            <a:r>
              <a:rPr lang="fr-FR" b="1" dirty="0" smtClean="0">
                <a:sym typeface="Wingdings" pitchFamily="2" charset="2"/>
              </a:rPr>
              <a:t> </a:t>
            </a:r>
            <a:r>
              <a:rPr lang="fr-FR" b="1" dirty="0" err="1" smtClean="0">
                <a:sym typeface="Wingdings" pitchFamily="2" charset="2"/>
              </a:rPr>
              <a:t>accepted</a:t>
            </a:r>
            <a:endParaRPr lang="en-US" dirty="0"/>
          </a:p>
        </p:txBody>
      </p:sp>
      <p:sp>
        <p:nvSpPr>
          <p:cNvPr id="89" name="Content Placeholder 3"/>
          <p:cNvSpPr txBox="1">
            <a:spLocks/>
          </p:cNvSpPr>
          <p:nvPr/>
        </p:nvSpPr>
        <p:spPr>
          <a:xfrm>
            <a:off x="214064" y="4293096"/>
            <a:ext cx="8915400" cy="648072"/>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3200" b="1" i="0" u="sng" strike="noStrike" kern="1200" cap="none" spc="0" normalizeH="0" baseline="0" noProof="0" dirty="0" smtClean="0">
                <a:ln>
                  <a:noFill/>
                </a:ln>
                <a:solidFill>
                  <a:schemeClr val="tx1"/>
                </a:solidFill>
                <a:effectLst/>
                <a:uLnTx/>
                <a:uFillTx/>
                <a:latin typeface="+mn-lt"/>
                <a:ea typeface="+mn-ea"/>
                <a:cs typeface="+mn-cs"/>
              </a:rPr>
              <a:t>Collection of SML</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sng" strike="noStrike" kern="1200" cap="none" spc="0" normalizeH="0" baseline="0" noProof="0" dirty="0">
              <a:ln>
                <a:noFill/>
              </a:ln>
              <a:solidFill>
                <a:schemeClr val="tx1"/>
              </a:solidFill>
              <a:effectLst/>
              <a:uLnTx/>
              <a:uFillTx/>
              <a:latin typeface="+mn-lt"/>
              <a:ea typeface="+mn-ea"/>
              <a:cs typeface="+mn-cs"/>
            </a:endParaRPr>
          </a:p>
        </p:txBody>
      </p:sp>
      <p:sp>
        <p:nvSpPr>
          <p:cNvPr id="90" name="Rounded Rectangle 89"/>
          <p:cNvSpPr/>
          <p:nvPr/>
        </p:nvSpPr>
        <p:spPr>
          <a:xfrm>
            <a:off x="272480" y="4915768"/>
            <a:ext cx="7560840" cy="5486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dirty="0" err="1" smtClean="0"/>
              <a:t>mean</a:t>
            </a:r>
            <a:r>
              <a:rPr lang="fr-FR" dirty="0" smtClean="0"/>
              <a:t>(</a:t>
            </a:r>
            <a:r>
              <a:rPr lang="fr-FR" dirty="0" err="1" smtClean="0"/>
              <a:t>PP:polymer</a:t>
            </a:r>
            <a:r>
              <a:rPr lang="fr-FR" dirty="0" smtClean="0"/>
              <a:t>::</a:t>
            </a:r>
            <a:r>
              <a:rPr lang="fr-FR" dirty="0" err="1" smtClean="0"/>
              <a:t>name</a:t>
            </a:r>
            <a:r>
              <a:rPr lang="fr-FR" dirty="0" smtClean="0">
                <a:sym typeface="Wingdings" pitchFamily="2" charset="2"/>
              </a:rPr>
              <a:t></a:t>
            </a:r>
            <a:r>
              <a:rPr lang="fr-FR" dirty="0" err="1" smtClean="0">
                <a:sym typeface="Wingdings" pitchFamily="2" charset="2"/>
              </a:rPr>
              <a:t>composition</a:t>
            </a:r>
            <a:r>
              <a:rPr lang="fr-FR" dirty="0" err="1" smtClean="0"/>
              <a:t>:additive</a:t>
            </a:r>
            <a:r>
              <a:rPr lang="fr-FR" dirty="0" smtClean="0"/>
              <a:t>::class</a:t>
            </a:r>
            <a:r>
              <a:rPr lang="fr-FR" dirty="0" smtClean="0">
                <a:sym typeface="Wingdings" pitchFamily="2" charset="2"/>
              </a:rPr>
              <a:t>SML)     </a:t>
            </a:r>
            <a:r>
              <a:rPr lang="fr-FR" dirty="0" smtClean="0"/>
              <a:t> </a:t>
            </a:r>
            <a:r>
              <a:rPr lang="fr-FR" b="1" dirty="0" err="1" smtClean="0"/>
              <a:t>SML</a:t>
            </a:r>
            <a:r>
              <a:rPr lang="fr-FR" b="1" baseline="-25000" dirty="0" err="1" smtClean="0"/>
              <a:t>mean</a:t>
            </a:r>
            <a:endParaRPr lang="fr-FR" b="1" baseline="-25000" dirty="0" smtClean="0">
              <a:sym typeface="Wingdings" pitchFamily="2" charset="2"/>
            </a:endParaRPr>
          </a:p>
        </p:txBody>
      </p:sp>
      <p:sp>
        <p:nvSpPr>
          <p:cNvPr id="91" name="Content Placeholder 3"/>
          <p:cNvSpPr txBox="1">
            <a:spLocks/>
          </p:cNvSpPr>
          <p:nvPr/>
        </p:nvSpPr>
        <p:spPr>
          <a:xfrm>
            <a:off x="214064" y="764704"/>
            <a:ext cx="8915400" cy="6477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fr-FR" sz="3200" b="1" i="0" u="sng" strike="noStrike" kern="1200" cap="none" spc="0" normalizeH="0" baseline="0" noProof="0" dirty="0" smtClean="0">
                <a:ln>
                  <a:noFill/>
                </a:ln>
                <a:solidFill>
                  <a:schemeClr val="tx1"/>
                </a:solidFill>
                <a:effectLst/>
                <a:uLnTx/>
                <a:uFillTx/>
                <a:latin typeface="+mn-lt"/>
                <a:ea typeface="+mn-ea"/>
                <a:cs typeface="+mn-cs"/>
              </a:rPr>
              <a:t>Collection of 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sng" strike="noStrike" kern="1200" cap="none" spc="0" normalizeH="0" baseline="0" noProof="0" dirty="0">
              <a:ln>
                <a:noFill/>
              </a:ln>
              <a:solidFill>
                <a:schemeClr val="tx1"/>
              </a:solidFill>
              <a:effectLst/>
              <a:uLnTx/>
              <a:uFillTx/>
              <a:latin typeface="+mn-lt"/>
              <a:ea typeface="+mn-ea"/>
              <a:cs typeface="+mn-cs"/>
            </a:endParaRPr>
          </a:p>
        </p:txBody>
      </p:sp>
      <p:sp>
        <p:nvSpPr>
          <p:cNvPr id="93" name="Rounded Rectangle 92"/>
          <p:cNvSpPr/>
          <p:nvPr/>
        </p:nvSpPr>
        <p:spPr>
          <a:xfrm>
            <a:off x="272480" y="1340768"/>
            <a:ext cx="9217024" cy="128016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fr-FR" dirty="0" err="1" smtClean="0"/>
              <a:t>Dpiringer</a:t>
            </a:r>
            <a:r>
              <a:rPr lang="fr-FR" dirty="0" smtClean="0"/>
              <a:t>(PP,</a:t>
            </a:r>
            <a:r>
              <a:rPr lang="fr-FR" dirty="0" err="1" smtClean="0"/>
              <a:t>PP:polymer</a:t>
            </a:r>
            <a:r>
              <a:rPr lang="fr-FR" dirty="0" smtClean="0"/>
              <a:t>::</a:t>
            </a:r>
            <a:r>
              <a:rPr lang="fr-FR" dirty="0" err="1" smtClean="0"/>
              <a:t>name</a:t>
            </a:r>
            <a:r>
              <a:rPr lang="fr-FR" dirty="0" smtClean="0">
                <a:sym typeface="Wingdings" pitchFamily="2" charset="2"/>
              </a:rPr>
              <a:t></a:t>
            </a:r>
            <a:r>
              <a:rPr lang="fr-FR" dirty="0" err="1" smtClean="0"/>
              <a:t>composition:additive</a:t>
            </a:r>
            <a:r>
              <a:rPr lang="fr-FR" dirty="0" smtClean="0"/>
              <a:t>::class</a:t>
            </a:r>
            <a:r>
              <a:rPr lang="fr-FR" dirty="0" smtClean="0">
                <a:sym typeface="Wingdings" pitchFamily="2" charset="2"/>
              </a:rPr>
              <a:t></a:t>
            </a:r>
            <a:r>
              <a:rPr lang="fr-FR" dirty="0" smtClean="0"/>
              <a:t>M,25)    </a:t>
            </a:r>
            <a:r>
              <a:rPr lang="fr-FR" dirty="0" smtClean="0">
                <a:sym typeface="Wingdings" pitchFamily="2" charset="2"/>
              </a:rPr>
              <a:t> </a:t>
            </a:r>
            <a:r>
              <a:rPr lang="fr-FR" dirty="0" smtClean="0"/>
              <a:t>   </a:t>
            </a:r>
            <a:r>
              <a:rPr lang="fr-FR" b="1" dirty="0" err="1" smtClean="0"/>
              <a:t>D</a:t>
            </a:r>
            <a:r>
              <a:rPr lang="fr-FR" b="1" baseline="-25000" dirty="0" err="1" smtClean="0"/>
              <a:t>min</a:t>
            </a:r>
            <a:r>
              <a:rPr lang="fr-FR" b="1" dirty="0" smtClean="0"/>
              <a:t>, </a:t>
            </a:r>
            <a:r>
              <a:rPr lang="fr-FR" b="1" dirty="0" err="1" smtClean="0"/>
              <a:t>D</a:t>
            </a:r>
            <a:r>
              <a:rPr lang="fr-FR" b="1" baseline="-25000" dirty="0" err="1" smtClean="0"/>
              <a:t>med</a:t>
            </a:r>
            <a:r>
              <a:rPr lang="fr-FR" b="1" dirty="0" smtClean="0"/>
              <a:t>, </a:t>
            </a:r>
            <a:r>
              <a:rPr lang="fr-FR" b="1" dirty="0" err="1" smtClean="0"/>
              <a:t>D</a:t>
            </a:r>
            <a:r>
              <a:rPr lang="fr-FR" b="1" baseline="-25000" dirty="0" err="1" smtClean="0"/>
              <a:t>max</a:t>
            </a:r>
            <a:endParaRPr lang="fr-FR" b="1" baseline="-25000" dirty="0" smtClean="0"/>
          </a:p>
          <a:p>
            <a:r>
              <a:rPr lang="fr-FR" dirty="0" err="1" smtClean="0"/>
              <a:t>Dpiringer</a:t>
            </a:r>
            <a:r>
              <a:rPr lang="fr-FR" dirty="0" smtClean="0"/>
              <a:t>(</a:t>
            </a:r>
            <a:r>
              <a:rPr lang="fr-FR" dirty="0" err="1" smtClean="0"/>
              <a:t>PP,min</a:t>
            </a:r>
            <a:r>
              <a:rPr lang="fr-FR" dirty="0" smtClean="0"/>
              <a:t>(</a:t>
            </a:r>
            <a:r>
              <a:rPr lang="fr-FR" dirty="0" err="1" smtClean="0"/>
              <a:t>PP:polymer</a:t>
            </a:r>
            <a:r>
              <a:rPr lang="fr-FR" dirty="0" smtClean="0"/>
              <a:t>::</a:t>
            </a:r>
            <a:r>
              <a:rPr lang="fr-FR" dirty="0" err="1" smtClean="0"/>
              <a:t>name</a:t>
            </a:r>
            <a:r>
              <a:rPr lang="fr-FR" dirty="0" smtClean="0">
                <a:sym typeface="Wingdings" pitchFamily="2" charset="2"/>
              </a:rPr>
              <a:t></a:t>
            </a:r>
            <a:r>
              <a:rPr lang="fr-FR" dirty="0" err="1" smtClean="0"/>
              <a:t>composition:additive</a:t>
            </a:r>
            <a:r>
              <a:rPr lang="fr-FR" dirty="0" smtClean="0"/>
              <a:t>::class</a:t>
            </a:r>
            <a:r>
              <a:rPr lang="fr-FR" dirty="0" smtClean="0">
                <a:sym typeface="Wingdings" pitchFamily="2" charset="2"/>
              </a:rPr>
              <a:t></a:t>
            </a:r>
            <a:r>
              <a:rPr lang="fr-FR" dirty="0" smtClean="0"/>
              <a:t>M,25)) </a:t>
            </a:r>
            <a:endParaRPr lang="en-US" dirty="0" smtClean="0"/>
          </a:p>
          <a:p>
            <a:r>
              <a:rPr lang="fr-FR" dirty="0" smtClean="0"/>
              <a:t>ou						             	                     </a:t>
            </a:r>
            <a:r>
              <a:rPr lang="fr-FR" b="1" dirty="0" err="1" smtClean="0"/>
              <a:t>D</a:t>
            </a:r>
            <a:r>
              <a:rPr lang="fr-FR" b="1" baseline="-25000" dirty="0" err="1" smtClean="0"/>
              <a:t>max</a:t>
            </a:r>
            <a:endParaRPr lang="fr-FR" b="1" baseline="-25000" dirty="0" smtClean="0"/>
          </a:p>
          <a:p>
            <a:r>
              <a:rPr lang="fr-FR" dirty="0" smtClean="0"/>
              <a:t>max(</a:t>
            </a:r>
            <a:r>
              <a:rPr lang="fr-FR" dirty="0" err="1" smtClean="0"/>
              <a:t>Dpiringer</a:t>
            </a:r>
            <a:r>
              <a:rPr lang="fr-FR" dirty="0" smtClean="0"/>
              <a:t>(PP,</a:t>
            </a:r>
            <a:r>
              <a:rPr lang="fr-FR" dirty="0" err="1" smtClean="0"/>
              <a:t>PP:polymer</a:t>
            </a:r>
            <a:r>
              <a:rPr lang="fr-FR" dirty="0" smtClean="0"/>
              <a:t>::</a:t>
            </a:r>
            <a:r>
              <a:rPr lang="fr-FR" dirty="0" err="1" smtClean="0"/>
              <a:t>name</a:t>
            </a:r>
            <a:r>
              <a:rPr lang="fr-FR" dirty="0" smtClean="0">
                <a:sym typeface="Wingdings" pitchFamily="2" charset="2"/>
              </a:rPr>
              <a:t></a:t>
            </a:r>
            <a:r>
              <a:rPr lang="fr-FR" dirty="0" err="1" smtClean="0"/>
              <a:t>composition:additive</a:t>
            </a:r>
            <a:r>
              <a:rPr lang="fr-FR" dirty="0" smtClean="0"/>
              <a:t>::class</a:t>
            </a:r>
            <a:r>
              <a:rPr lang="fr-FR" dirty="0" smtClean="0">
                <a:sym typeface="Wingdings" pitchFamily="2" charset="2"/>
              </a:rPr>
              <a:t></a:t>
            </a:r>
            <a:r>
              <a:rPr lang="fr-FR" dirty="0" smtClean="0"/>
              <a:t>M,25) )</a:t>
            </a:r>
            <a:endParaRPr lang="en-US" dirty="0"/>
          </a:p>
        </p:txBody>
      </p:sp>
      <p:sp>
        <p:nvSpPr>
          <p:cNvPr id="96" name="Right Brace 95"/>
          <p:cNvSpPr/>
          <p:nvPr/>
        </p:nvSpPr>
        <p:spPr>
          <a:xfrm>
            <a:off x="7517183" y="1798574"/>
            <a:ext cx="216024" cy="64807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sz="1400"/>
          </a:p>
        </p:txBody>
      </p:sp>
    </p:spTree>
    <p:extLst>
      <p:ext uri="{BB962C8B-B14F-4D97-AF65-F5344CB8AC3E}">
        <p14:creationId xmlns:p14="http://schemas.microsoft.com/office/powerpoint/2010/main" val="19032967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p:cNvGrpSpPr/>
          <p:nvPr/>
        </p:nvGrpSpPr>
        <p:grpSpPr>
          <a:xfrm>
            <a:off x="8064896" y="4077072"/>
            <a:ext cx="1856656" cy="2771403"/>
            <a:chOff x="8064896" y="4077072"/>
            <a:chExt cx="1856656" cy="2771403"/>
          </a:xfrm>
        </p:grpSpPr>
        <p:pic>
          <p:nvPicPr>
            <p:cNvPr id="114" name="Picture 2"/>
            <p:cNvPicPr>
              <a:picLocks noChangeAspect="1" noChangeArrowheads="1"/>
            </p:cNvPicPr>
            <p:nvPr/>
          </p:nvPicPr>
          <p:blipFill>
            <a:blip r:embed="rId2" cstate="print">
              <a:clrChange>
                <a:clrFrom>
                  <a:srgbClr val="FFFFFF"/>
                </a:clrFrom>
                <a:clrTo>
                  <a:srgbClr val="FFFFFF">
                    <a:alpha val="0"/>
                  </a:srgbClr>
                </a:clrTo>
              </a:clrChange>
            </a:blip>
            <a:srcRect l="3604" t="9027" r="2690"/>
            <a:stretch>
              <a:fillRect/>
            </a:stretch>
          </p:blipFill>
          <p:spPr bwMode="auto">
            <a:xfrm>
              <a:off x="8064896" y="4077072"/>
              <a:ext cx="1856656" cy="1229799"/>
            </a:xfrm>
            <a:prstGeom prst="rect">
              <a:avLst/>
            </a:prstGeom>
            <a:noFill/>
            <a:ln w="9525">
              <a:noFill/>
              <a:miter lim="800000"/>
              <a:headEnd/>
              <a:tailEnd/>
            </a:ln>
          </p:spPr>
        </p:pic>
        <p:pic>
          <p:nvPicPr>
            <p:cNvPr id="129" name="Picture 128" descr="PARETO_fmecamodal.png"/>
            <p:cNvPicPr>
              <a:picLocks noChangeAspect="1"/>
            </p:cNvPicPr>
            <p:nvPr/>
          </p:nvPicPr>
          <p:blipFill>
            <a:blip r:embed="rId3" cstate="print">
              <a:clrChange>
                <a:clrFrom>
                  <a:srgbClr val="FFFFFF"/>
                </a:clrFrom>
                <a:clrTo>
                  <a:srgbClr val="FFFFFF">
                    <a:alpha val="0"/>
                  </a:srgbClr>
                </a:clrTo>
              </a:clrChange>
            </a:blip>
            <a:srcRect l="16473" t="4164" r="5827" b="31982"/>
            <a:stretch>
              <a:fillRect/>
            </a:stretch>
          </p:blipFill>
          <p:spPr>
            <a:xfrm>
              <a:off x="8223795" y="5363691"/>
              <a:ext cx="1472208" cy="1484784"/>
            </a:xfrm>
            <a:prstGeom prst="rect">
              <a:avLst/>
            </a:prstGeom>
          </p:spPr>
        </p:pic>
      </p:grpSp>
      <p:sp>
        <p:nvSpPr>
          <p:cNvPr id="2" name="Title 1"/>
          <p:cNvSpPr>
            <a:spLocks noGrp="1"/>
          </p:cNvSpPr>
          <p:nvPr>
            <p:ph type="title"/>
          </p:nvPr>
        </p:nvSpPr>
        <p:spPr>
          <a:xfrm>
            <a:off x="495300" y="116632"/>
            <a:ext cx="8915400" cy="778098"/>
          </a:xfrm>
        </p:spPr>
        <p:txBody>
          <a:bodyPr>
            <a:normAutofit/>
          </a:bodyPr>
          <a:lstStyle/>
          <a:p>
            <a:r>
              <a:rPr lang="en-US" b="1" dirty="0" smtClean="0"/>
              <a:t>FMECAENGINE architecture</a:t>
            </a:r>
            <a:endParaRPr lang="en-US" b="1" dirty="0"/>
          </a:p>
        </p:txBody>
      </p:sp>
      <p:grpSp>
        <p:nvGrpSpPr>
          <p:cNvPr id="40" name="Group 39"/>
          <p:cNvGrpSpPr/>
          <p:nvPr/>
        </p:nvGrpSpPr>
        <p:grpSpPr>
          <a:xfrm>
            <a:off x="200472" y="1700808"/>
            <a:ext cx="1325880" cy="1008112"/>
            <a:chOff x="272480" y="1628800"/>
            <a:chExt cx="1368152" cy="1008112"/>
          </a:xfrm>
        </p:grpSpPr>
        <p:sp>
          <p:nvSpPr>
            <p:cNvPr id="3" name="Rectangle 2"/>
            <p:cNvSpPr/>
            <p:nvPr/>
          </p:nvSpPr>
          <p:spPr>
            <a:xfrm>
              <a:off x="272480" y="1628800"/>
              <a:ext cx="1368152"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Polymer</a:t>
              </a:r>
              <a:endParaRPr lang="en-US"/>
            </a:p>
          </p:txBody>
        </p:sp>
        <p:sp>
          <p:nvSpPr>
            <p:cNvPr id="4" name="Rectangle 3"/>
            <p:cNvSpPr/>
            <p:nvPr/>
          </p:nvSpPr>
          <p:spPr>
            <a:xfrm>
              <a:off x="272480" y="1916832"/>
              <a:ext cx="136815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Name : PP</a:t>
              </a:r>
            </a:p>
            <a:p>
              <a:r>
                <a:rPr lang="en-US" sz="1200" dirty="0" smtClean="0"/>
                <a:t>Composition  : antioxidant</a:t>
              </a:r>
              <a:endParaRPr lang="en-US" sz="1200" dirty="0"/>
            </a:p>
          </p:txBody>
        </p:sp>
      </p:grpSp>
      <p:grpSp>
        <p:nvGrpSpPr>
          <p:cNvPr id="41" name="Group 40"/>
          <p:cNvGrpSpPr/>
          <p:nvPr/>
        </p:nvGrpSpPr>
        <p:grpSpPr>
          <a:xfrm>
            <a:off x="200472" y="3068960"/>
            <a:ext cx="1325880" cy="1368152"/>
            <a:chOff x="272480" y="3068960"/>
            <a:chExt cx="1368152" cy="1368152"/>
          </a:xfrm>
        </p:grpSpPr>
        <p:sp>
          <p:nvSpPr>
            <p:cNvPr id="5" name="Rectangle 4"/>
            <p:cNvSpPr/>
            <p:nvPr/>
          </p:nvSpPr>
          <p:spPr>
            <a:xfrm>
              <a:off x="272480" y="3068960"/>
              <a:ext cx="1368152"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Additive</a:t>
              </a:r>
              <a:endParaRPr lang="en-US"/>
            </a:p>
          </p:txBody>
        </p:sp>
        <p:sp>
          <p:nvSpPr>
            <p:cNvPr id="6" name="Rectangle 5"/>
            <p:cNvSpPr/>
            <p:nvPr/>
          </p:nvSpPr>
          <p:spPr>
            <a:xfrm>
              <a:off x="272480" y="3356992"/>
              <a:ext cx="1368152" cy="108012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smtClean="0"/>
                <a:t>Name : BHT</a:t>
              </a:r>
            </a:p>
            <a:p>
              <a:r>
                <a:rPr lang="en-US" sz="1200" smtClean="0"/>
                <a:t>PMREF  : 46640</a:t>
              </a:r>
            </a:p>
            <a:p>
              <a:r>
                <a:rPr lang="en-US" sz="1200" smtClean="0"/>
                <a:t>CAS : 128-37-0</a:t>
              </a:r>
            </a:p>
            <a:p>
              <a:r>
                <a:rPr lang="en-US" sz="1200" smtClean="0"/>
                <a:t>M : 220</a:t>
              </a:r>
            </a:p>
            <a:p>
              <a:r>
                <a:rPr lang="en-US" sz="1200" smtClean="0"/>
                <a:t>SML : 3</a:t>
              </a:r>
            </a:p>
            <a:p>
              <a:r>
                <a:rPr lang="en-US" sz="1200" smtClean="0"/>
                <a:t>Class : antioxidant</a:t>
              </a:r>
              <a:endParaRPr lang="en-US" sz="1200"/>
            </a:p>
          </p:txBody>
        </p:sp>
      </p:grpSp>
      <p:grpSp>
        <p:nvGrpSpPr>
          <p:cNvPr id="42" name="Group 41"/>
          <p:cNvGrpSpPr/>
          <p:nvPr/>
        </p:nvGrpSpPr>
        <p:grpSpPr>
          <a:xfrm>
            <a:off x="200472" y="4725144"/>
            <a:ext cx="1325880" cy="1440160"/>
            <a:chOff x="272480" y="4869160"/>
            <a:chExt cx="1368152" cy="1440160"/>
          </a:xfrm>
        </p:grpSpPr>
        <p:sp>
          <p:nvSpPr>
            <p:cNvPr id="7" name="Rectangle 6"/>
            <p:cNvSpPr/>
            <p:nvPr/>
          </p:nvSpPr>
          <p:spPr>
            <a:xfrm>
              <a:off x="272480" y="4869160"/>
              <a:ext cx="1368152"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Monomer</a:t>
              </a:r>
              <a:endParaRPr lang="en-US"/>
            </a:p>
          </p:txBody>
        </p:sp>
        <p:sp>
          <p:nvSpPr>
            <p:cNvPr id="8" name="Rectangle 7"/>
            <p:cNvSpPr/>
            <p:nvPr/>
          </p:nvSpPr>
          <p:spPr>
            <a:xfrm>
              <a:off x="272480" y="5157192"/>
              <a:ext cx="1368152" cy="115212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200" dirty="0" smtClean="0"/>
                <a:t>Name : propylene</a:t>
              </a:r>
            </a:p>
            <a:p>
              <a:r>
                <a:rPr lang="en-US" sz="1200" dirty="0" smtClean="0"/>
                <a:t>PMREF  : 23980</a:t>
              </a:r>
            </a:p>
            <a:p>
              <a:r>
                <a:rPr lang="en-US" sz="1200" dirty="0" smtClean="0"/>
                <a:t>CAS : 115-07-1</a:t>
              </a:r>
            </a:p>
            <a:p>
              <a:r>
                <a:rPr lang="en-US" sz="1200" dirty="0" smtClean="0"/>
                <a:t>M : 42</a:t>
              </a:r>
            </a:p>
            <a:p>
              <a:r>
                <a:rPr lang="en-US" sz="1200" dirty="0" smtClean="0"/>
                <a:t>SML : 60</a:t>
              </a:r>
            </a:p>
            <a:p>
              <a:r>
                <a:rPr lang="en-US" sz="1200" dirty="0" smtClean="0"/>
                <a:t>Class : propylene</a:t>
              </a:r>
              <a:endParaRPr lang="en-US" sz="1200" dirty="0"/>
            </a:p>
          </p:txBody>
        </p:sp>
      </p:grpSp>
      <p:grpSp>
        <p:nvGrpSpPr>
          <p:cNvPr id="39" name="Group 38"/>
          <p:cNvGrpSpPr/>
          <p:nvPr/>
        </p:nvGrpSpPr>
        <p:grpSpPr>
          <a:xfrm>
            <a:off x="3152800" y="3068960"/>
            <a:ext cx="1224136" cy="1669157"/>
            <a:chOff x="3872880" y="3068960"/>
            <a:chExt cx="1368152" cy="1669157"/>
          </a:xfrm>
        </p:grpSpPr>
        <p:sp>
          <p:nvSpPr>
            <p:cNvPr id="9" name="Rectangle 8"/>
            <p:cNvSpPr/>
            <p:nvPr/>
          </p:nvSpPr>
          <p:spPr>
            <a:xfrm>
              <a:off x="3872880" y="3068960"/>
              <a:ext cx="1368152" cy="28803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Scenarios</a:t>
              </a:r>
              <a:endParaRPr lang="en-US" dirty="0"/>
            </a:p>
          </p:txBody>
        </p:sp>
        <p:sp>
          <p:nvSpPr>
            <p:cNvPr id="10" name="Rectangle 9"/>
            <p:cNvSpPr/>
            <p:nvPr/>
          </p:nvSpPr>
          <p:spPr>
            <a:xfrm>
              <a:off x="3872880" y="3366517"/>
              <a:ext cx="1368152" cy="137160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fr-FR" sz="1200" dirty="0" smtClean="0"/>
                <a:t>Time  </a:t>
              </a:r>
            </a:p>
            <a:p>
              <a:r>
                <a:rPr lang="fr-FR" sz="1200" dirty="0" err="1" smtClean="0"/>
                <a:t>lF</a:t>
              </a:r>
              <a:endParaRPr lang="fr-FR" sz="1200" dirty="0" smtClean="0"/>
            </a:p>
            <a:p>
              <a:r>
                <a:rPr lang="fr-FR" sz="1200" dirty="0" smtClean="0"/>
                <a:t>li</a:t>
              </a:r>
            </a:p>
            <a:p>
              <a:r>
                <a:rPr lang="fr-FR" sz="1200" dirty="0" smtClean="0"/>
                <a:t>SML</a:t>
              </a:r>
            </a:p>
            <a:p>
              <a:r>
                <a:rPr lang="fr-FR" sz="1200" dirty="0" err="1" smtClean="0"/>
                <a:t>CP°i</a:t>
              </a:r>
              <a:endParaRPr lang="fr-FR" sz="1200" dirty="0" smtClean="0"/>
            </a:p>
            <a:p>
              <a:r>
                <a:rPr lang="fr-FR" sz="1200" dirty="0" smtClean="0"/>
                <a:t>Di</a:t>
              </a:r>
            </a:p>
            <a:p>
              <a:r>
                <a:rPr lang="fr-FR" sz="1200" dirty="0" err="1" smtClean="0"/>
                <a:t>KFPi</a:t>
              </a:r>
              <a:endParaRPr lang="en-US" sz="1200" dirty="0"/>
            </a:p>
          </p:txBody>
        </p:sp>
      </p:grpSp>
      <p:grpSp>
        <p:nvGrpSpPr>
          <p:cNvPr id="25" name="Group 24"/>
          <p:cNvGrpSpPr/>
          <p:nvPr/>
        </p:nvGrpSpPr>
        <p:grpSpPr>
          <a:xfrm>
            <a:off x="2216696" y="1378868"/>
            <a:ext cx="1152128" cy="1152128"/>
            <a:chOff x="3080792" y="1268760"/>
            <a:chExt cx="1152128" cy="1152128"/>
          </a:xfrm>
        </p:grpSpPr>
        <p:pic>
          <p:nvPicPr>
            <p:cNvPr id="12" name="Picture 4" descr="http://png-5.findicons.com/files/icons/1035/human_o2/128/application_x_applix_spreadsheet.png"/>
            <p:cNvPicPr>
              <a:picLocks noChangeAspect="1" noChangeArrowheads="1"/>
            </p:cNvPicPr>
            <p:nvPr/>
          </p:nvPicPr>
          <p:blipFill>
            <a:blip r:embed="rId4" cstate="print">
              <a:extLst>
                <a:ext uri="{28A0092B-C50C-407E-A947-70E740481C1C}">
                  <a14:useLocalDpi xmlns:a14="http://schemas.microsoft.com/office/drawing/2010/main" val="0"/>
                </a:ext>
              </a:extLst>
            </a:blip>
            <a:srcRect l="5452" r="7319" b="5501"/>
            <a:stretch>
              <a:fillRect/>
            </a:stretch>
          </p:blipFill>
          <p:spPr bwMode="auto">
            <a:xfrm>
              <a:off x="3080792" y="1268760"/>
              <a:ext cx="1152128" cy="1152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6" name="Picture 2" descr="http://circ18-vierzon.ac-orleans-tours.fr/php5/images/icone-ods.png"/>
            <p:cNvPicPr>
              <a:picLocks noChangeAspect="1" noChangeArrowheads="1"/>
            </p:cNvPicPr>
            <p:nvPr/>
          </p:nvPicPr>
          <p:blipFill>
            <a:blip r:embed="rId5" cstate="print"/>
            <a:stretch>
              <a:fillRect/>
            </a:stretch>
          </p:blipFill>
          <p:spPr bwMode="auto">
            <a:xfrm>
              <a:off x="3368824" y="1556792"/>
              <a:ext cx="609524" cy="609524"/>
            </a:xfrm>
            <a:prstGeom prst="rect">
              <a:avLst/>
            </a:prstGeom>
            <a:noFill/>
            <a:ln>
              <a:noFill/>
            </a:ln>
          </p:spPr>
        </p:pic>
      </p:grpSp>
      <p:grpSp>
        <p:nvGrpSpPr>
          <p:cNvPr id="16" name="Group 15"/>
          <p:cNvGrpSpPr/>
          <p:nvPr/>
        </p:nvGrpSpPr>
        <p:grpSpPr>
          <a:xfrm>
            <a:off x="4016896" y="1412777"/>
            <a:ext cx="1224136" cy="1080120"/>
            <a:chOff x="4880992" y="1484785"/>
            <a:chExt cx="1224136" cy="1080120"/>
          </a:xfrm>
        </p:grpSpPr>
        <p:pic>
          <p:nvPicPr>
            <p:cNvPr id="1028" name="Picture 4" descr="http://ecee.colorado.edu/~mathys/ecen2260/lab03/f_resp14m2.png"/>
            <p:cNvPicPr>
              <a:picLocks noChangeAspect="1" noChangeArrowheads="1"/>
            </p:cNvPicPr>
            <p:nvPr/>
          </p:nvPicPr>
          <p:blipFill>
            <a:blip r:embed="rId6" cstate="print"/>
            <a:srcRect/>
            <a:stretch>
              <a:fillRect/>
            </a:stretch>
          </p:blipFill>
          <p:spPr bwMode="auto">
            <a:xfrm>
              <a:off x="4880992" y="1484785"/>
              <a:ext cx="1224136" cy="1080120"/>
            </a:xfrm>
            <a:prstGeom prst="rect">
              <a:avLst/>
            </a:prstGeom>
            <a:ln>
              <a:noFill/>
            </a:ln>
            <a:effectLst>
              <a:outerShdw blurRad="292100" dist="139700" dir="2700000" algn="tl" rotWithShape="0">
                <a:srgbClr val="333333">
                  <a:alpha val="65000"/>
                </a:srgbClr>
              </a:outerShdw>
            </a:effectLst>
          </p:spPr>
        </p:pic>
        <p:pic>
          <p:nvPicPr>
            <p:cNvPr id="1030" name="Picture 6" descr="http://img.alibaba.com/wsphoto/v0/392762505/Mathworks-Matlab-R2010b-for-win-or-UNIX-english-full-version.jpg"/>
            <p:cNvPicPr>
              <a:picLocks noChangeAspect="1" noChangeArrowheads="1"/>
            </p:cNvPicPr>
            <p:nvPr/>
          </p:nvPicPr>
          <p:blipFill>
            <a:blip r:embed="rId7" cstate="print"/>
            <a:srcRect/>
            <a:stretch>
              <a:fillRect/>
            </a:stretch>
          </p:blipFill>
          <p:spPr bwMode="auto">
            <a:xfrm>
              <a:off x="5169024" y="1744241"/>
              <a:ext cx="648072" cy="648072"/>
            </a:xfrm>
            <a:prstGeom prst="rect">
              <a:avLst/>
            </a:prstGeom>
            <a:noFill/>
          </p:spPr>
        </p:pic>
      </p:grpSp>
      <p:cxnSp>
        <p:nvCxnSpPr>
          <p:cNvPr id="18" name="Straight Arrow Connector 17"/>
          <p:cNvCxnSpPr/>
          <p:nvPr/>
        </p:nvCxnSpPr>
        <p:spPr>
          <a:xfrm>
            <a:off x="2792760" y="2530996"/>
            <a:ext cx="576064" cy="537964"/>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rot="5400000">
            <a:off x="4070902" y="2510899"/>
            <a:ext cx="576066" cy="540061"/>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38" name="Straight Arrow Connector 37"/>
          <p:cNvCxnSpPr/>
          <p:nvPr/>
        </p:nvCxnSpPr>
        <p:spPr>
          <a:xfrm>
            <a:off x="1530524" y="3789040"/>
            <a:ext cx="1645920" cy="1588"/>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43" name="Straight Arrow Connector 42"/>
          <p:cNvCxnSpPr>
            <a:stCxn id="4" idx="3"/>
          </p:cNvCxnSpPr>
          <p:nvPr/>
        </p:nvCxnSpPr>
        <p:spPr>
          <a:xfrm>
            <a:off x="1526352" y="2348880"/>
            <a:ext cx="1645920" cy="1224136"/>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p:nvPr/>
        </p:nvCxnSpPr>
        <p:spPr>
          <a:xfrm flipV="1">
            <a:off x="1526352" y="4005064"/>
            <a:ext cx="1645920" cy="1440160"/>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49" name="Rounded Rectangle 48"/>
          <p:cNvSpPr/>
          <p:nvPr/>
        </p:nvSpPr>
        <p:spPr>
          <a:xfrm>
            <a:off x="5305016" y="3356992"/>
            <a:ext cx="1664208" cy="9144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fr-FR" dirty="0" smtClean="0"/>
              <a:t>FMECAENGINE</a:t>
            </a:r>
            <a:endParaRPr lang="en-US" dirty="0"/>
          </a:p>
        </p:txBody>
      </p:sp>
      <p:sp>
        <p:nvSpPr>
          <p:cNvPr id="61" name="TextBox 60"/>
          <p:cNvSpPr txBox="1"/>
          <p:nvPr/>
        </p:nvSpPr>
        <p:spPr>
          <a:xfrm>
            <a:off x="3867547" y="5075892"/>
            <a:ext cx="2232248" cy="369332"/>
          </a:xfrm>
          <a:prstGeom prst="rect">
            <a:avLst/>
          </a:prstGeom>
          <a:noFill/>
        </p:spPr>
        <p:txBody>
          <a:bodyPr wrap="square" rtlCol="0">
            <a:spAutoFit/>
          </a:bodyPr>
          <a:lstStyle/>
          <a:p>
            <a:pPr algn="ctr"/>
            <a:r>
              <a:rPr lang="fr-FR" dirty="0" err="1" smtClean="0"/>
              <a:t>Updated</a:t>
            </a:r>
            <a:r>
              <a:rPr lang="fr-FR" dirty="0" smtClean="0"/>
              <a:t> scenarios</a:t>
            </a:r>
            <a:endParaRPr lang="en-US" dirty="0"/>
          </a:p>
        </p:txBody>
      </p:sp>
      <p:cxnSp>
        <p:nvCxnSpPr>
          <p:cNvPr id="62" name="Straight Arrow Connector 61"/>
          <p:cNvCxnSpPr/>
          <p:nvPr/>
        </p:nvCxnSpPr>
        <p:spPr>
          <a:xfrm>
            <a:off x="3431307" y="1979315"/>
            <a:ext cx="548640" cy="1588"/>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70" name="Elbow Connector 69"/>
          <p:cNvCxnSpPr/>
          <p:nvPr/>
        </p:nvCxnSpPr>
        <p:spPr>
          <a:xfrm rot="10800000">
            <a:off x="5241032" y="1941958"/>
            <a:ext cx="822960" cy="1371600"/>
          </a:xfrm>
          <a:prstGeom prst="bentConnector3">
            <a:avLst>
              <a:gd name="adj1" fmla="val -1017"/>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sp>
        <p:nvSpPr>
          <p:cNvPr id="78" name="Right Arrow 77"/>
          <p:cNvSpPr/>
          <p:nvPr/>
        </p:nvSpPr>
        <p:spPr>
          <a:xfrm>
            <a:off x="4526285" y="3673599"/>
            <a:ext cx="640080" cy="274320"/>
          </a:xfrm>
          <a:prstGeom prst="rightArrow">
            <a:avLst/>
          </a:prstGeom>
          <a:solidFill>
            <a:schemeClr val="tx1">
              <a:lumMod val="65000"/>
              <a:lumOff val="35000"/>
            </a:schemeClr>
          </a:solidFill>
          <a:ln>
            <a:solidFill>
              <a:schemeClr val="tx1">
                <a:lumMod val="65000"/>
                <a:lumOff val="35000"/>
              </a:schemeClr>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cxnSp>
        <p:nvCxnSpPr>
          <p:cNvPr id="79" name="Straight Arrow Connector 78"/>
          <p:cNvCxnSpPr>
            <a:endCxn id="103" idx="1"/>
          </p:cNvCxnSpPr>
          <p:nvPr/>
        </p:nvCxnSpPr>
        <p:spPr>
          <a:xfrm rot="5400000" flipH="1" flipV="1">
            <a:off x="6851583" y="2159232"/>
            <a:ext cx="1465877" cy="1217677"/>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84" name="Elbow Connector 83"/>
          <p:cNvCxnSpPr/>
          <p:nvPr/>
        </p:nvCxnSpPr>
        <p:spPr>
          <a:xfrm rot="5400000">
            <a:off x="4715272" y="3378696"/>
            <a:ext cx="457200" cy="2286000"/>
          </a:xfrm>
          <a:prstGeom prst="bentConnector3">
            <a:avLst>
              <a:gd name="adj1" fmla="val 240269"/>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a:xfrm flipV="1">
            <a:off x="6969224" y="3356992"/>
            <a:ext cx="1097280" cy="365760"/>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grpSp>
        <p:nvGrpSpPr>
          <p:cNvPr id="101" name="Group 100"/>
          <p:cNvGrpSpPr/>
          <p:nvPr/>
        </p:nvGrpSpPr>
        <p:grpSpPr>
          <a:xfrm>
            <a:off x="8193360" y="1340768"/>
            <a:ext cx="1325880" cy="1080120"/>
            <a:chOff x="272480" y="1628800"/>
            <a:chExt cx="1368152" cy="1008112"/>
          </a:xfrm>
        </p:grpSpPr>
        <p:sp>
          <p:nvSpPr>
            <p:cNvPr id="102" name="Rectangle 101"/>
            <p:cNvSpPr/>
            <p:nvPr/>
          </p:nvSpPr>
          <p:spPr>
            <a:xfrm>
              <a:off x="272480" y="1628800"/>
              <a:ext cx="1368152" cy="28803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FMECADB</a:t>
              </a:r>
              <a:endParaRPr lang="en-US" dirty="0"/>
            </a:p>
          </p:txBody>
        </p:sp>
        <p:sp>
          <p:nvSpPr>
            <p:cNvPr id="103" name="Rectangle 102"/>
            <p:cNvSpPr/>
            <p:nvPr/>
          </p:nvSpPr>
          <p:spPr>
            <a:xfrm>
              <a:off x="272480" y="1916832"/>
              <a:ext cx="1368152" cy="72008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nSpc>
                  <a:spcPct val="80000"/>
                </a:lnSpc>
              </a:pPr>
              <a:r>
                <a:rPr lang="en-US" sz="1200" dirty="0" smtClean="0"/>
                <a:t>Simulation 1</a:t>
              </a:r>
            </a:p>
            <a:p>
              <a:pPr>
                <a:lnSpc>
                  <a:spcPct val="80000"/>
                </a:lnSpc>
              </a:pPr>
              <a:r>
                <a:rPr lang="fr-FR" sz="1200" dirty="0" smtClean="0"/>
                <a:t>.</a:t>
              </a:r>
            </a:p>
            <a:p>
              <a:pPr>
                <a:lnSpc>
                  <a:spcPct val="80000"/>
                </a:lnSpc>
              </a:pPr>
              <a:r>
                <a:rPr lang="fr-FR" sz="1200" dirty="0" smtClean="0"/>
                <a:t>.</a:t>
              </a:r>
            </a:p>
            <a:p>
              <a:pPr>
                <a:lnSpc>
                  <a:spcPct val="80000"/>
                </a:lnSpc>
              </a:pPr>
              <a:r>
                <a:rPr lang="fr-FR" sz="1200" dirty="0" smtClean="0"/>
                <a:t>.</a:t>
              </a:r>
            </a:p>
            <a:p>
              <a:pPr>
                <a:lnSpc>
                  <a:spcPct val="80000"/>
                </a:lnSpc>
              </a:pPr>
              <a:r>
                <a:rPr lang="fr-FR" sz="1200" dirty="0" smtClean="0"/>
                <a:t>Simulation n</a:t>
              </a:r>
              <a:endParaRPr lang="en-US" sz="1200" dirty="0"/>
            </a:p>
          </p:txBody>
        </p:sp>
      </p:grpSp>
      <p:cxnSp>
        <p:nvCxnSpPr>
          <p:cNvPr id="106" name="Straight Arrow Connector 105"/>
          <p:cNvCxnSpPr/>
          <p:nvPr/>
        </p:nvCxnSpPr>
        <p:spPr>
          <a:xfrm rot="16200000" flipH="1">
            <a:off x="6717196" y="4185084"/>
            <a:ext cx="1512168" cy="1008112"/>
          </a:xfrm>
          <a:prstGeom prst="straightConnector1">
            <a:avLst/>
          </a:prstGeom>
          <a:ln>
            <a:solidFill>
              <a:schemeClr val="tx1">
                <a:lumMod val="65000"/>
                <a:lumOff val="35000"/>
              </a:schemeClr>
            </a:solidFill>
            <a:tailEnd type="arrow"/>
          </a:ln>
        </p:spPr>
        <p:style>
          <a:lnRef idx="2">
            <a:schemeClr val="dk1"/>
          </a:lnRef>
          <a:fillRef idx="0">
            <a:schemeClr val="dk1"/>
          </a:fillRef>
          <a:effectRef idx="1">
            <a:schemeClr val="dk1"/>
          </a:effectRef>
          <a:fontRef idx="minor">
            <a:schemeClr val="tx1"/>
          </a:fontRef>
        </p:style>
      </p:cxnSp>
      <p:pic>
        <p:nvPicPr>
          <p:cNvPr id="109" name="Picture 4" descr="C:\Data\Olivier\INRA\Etudiants &amp; visiteurs\Audrey Goujon\illustration_fmeca\tmp\illustration_fmecaengine.pareto.png"/>
          <p:cNvPicPr>
            <a:picLocks noChangeAspect="1" noChangeArrowheads="1"/>
          </p:cNvPicPr>
          <p:nvPr/>
        </p:nvPicPr>
        <p:blipFill>
          <a:blip r:embed="rId8" cstate="print">
            <a:extLst>
              <a:ext uri="{28A0092B-C50C-407E-A947-70E740481C1C}">
                <a14:useLocalDpi xmlns:a14="http://schemas.microsoft.com/office/drawing/2010/main" val="0"/>
              </a:ext>
            </a:extLst>
          </a:blip>
          <a:srcRect l="5033" r="9409"/>
          <a:stretch>
            <a:fillRect/>
          </a:stretch>
        </p:blipFill>
        <p:spPr bwMode="auto">
          <a:xfrm>
            <a:off x="8121352" y="2564904"/>
            <a:ext cx="1224136" cy="146119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8337376" y="3563724"/>
            <a:ext cx="1800200" cy="369332"/>
          </a:xfrm>
          <a:prstGeom prst="rect">
            <a:avLst/>
          </a:prstGeom>
          <a:noFill/>
        </p:spPr>
        <p:txBody>
          <a:bodyPr wrap="square" rtlCol="0">
            <a:spAutoFit/>
          </a:bodyPr>
          <a:lstStyle/>
          <a:p>
            <a:pPr algn="ctr"/>
            <a:r>
              <a:rPr lang="fr-FR" b="1" dirty="0" err="1" smtClean="0">
                <a:effectLst>
                  <a:outerShdw blurRad="38100" dist="38100" dir="2700000" algn="tl">
                    <a:srgbClr val="000000">
                      <a:alpha val="43137"/>
                    </a:srgbClr>
                  </a:outerShdw>
                </a:effectLst>
              </a:rPr>
              <a:t>Sensitivity</a:t>
            </a:r>
            <a:endParaRPr lang="en-US" b="1" dirty="0">
              <a:effectLst>
                <a:outerShdw blurRad="38100" dist="38100" dir="2700000" algn="tl">
                  <a:srgbClr val="000000">
                    <a:alpha val="43137"/>
                  </a:srgbClr>
                </a:outerShdw>
              </a:effectLst>
            </a:endParaRPr>
          </a:p>
        </p:txBody>
      </p:sp>
      <p:sp>
        <p:nvSpPr>
          <p:cNvPr id="115" name="TextBox 114"/>
          <p:cNvSpPr txBox="1"/>
          <p:nvPr/>
        </p:nvSpPr>
        <p:spPr>
          <a:xfrm>
            <a:off x="8424936" y="5086925"/>
            <a:ext cx="1496616" cy="646331"/>
          </a:xfrm>
          <a:prstGeom prst="rect">
            <a:avLst/>
          </a:prstGeom>
          <a:noFill/>
        </p:spPr>
        <p:txBody>
          <a:bodyPr wrap="square" rtlCol="0">
            <a:spAutoFit/>
          </a:bodyPr>
          <a:lstStyle/>
          <a:p>
            <a:pPr algn="ctr"/>
            <a:r>
              <a:rPr lang="fr-FR" b="1" dirty="0" err="1" smtClean="0">
                <a:effectLst>
                  <a:outerShdw blurRad="38100" dist="38100" dir="2700000" algn="tl">
                    <a:srgbClr val="000000">
                      <a:alpha val="43137"/>
                    </a:srgbClr>
                  </a:outerShdw>
                </a:effectLst>
              </a:rPr>
              <a:t>Severity</a:t>
            </a:r>
            <a:r>
              <a:rPr lang="fr-FR" b="1" dirty="0" smtClean="0">
                <a:effectLst>
                  <a:outerShdw blurRad="38100" dist="38100" dir="2700000" algn="tl">
                    <a:srgbClr val="000000">
                      <a:alpha val="43137"/>
                    </a:srgbClr>
                  </a:outerShdw>
                </a:effectLst>
              </a:rPr>
              <a:t> and </a:t>
            </a:r>
            <a:r>
              <a:rPr lang="fr-FR" b="1" dirty="0" err="1" smtClean="0">
                <a:effectLst>
                  <a:outerShdw blurRad="38100" dist="38100" dir="2700000" algn="tl">
                    <a:srgbClr val="000000">
                      <a:alpha val="43137"/>
                    </a:srgbClr>
                  </a:outerShdw>
                </a:effectLst>
              </a:rPr>
              <a:t>criticality</a:t>
            </a:r>
            <a:endParaRPr lang="en-US" b="1" dirty="0">
              <a:effectLst>
                <a:outerShdw blurRad="38100" dist="38100" dir="2700000" algn="tl">
                  <a:srgbClr val="000000">
                    <a:alpha val="43137"/>
                  </a:srgbClr>
                </a:outerShdw>
              </a:effectLst>
            </a:endParaRPr>
          </a:p>
        </p:txBody>
      </p:sp>
      <p:sp>
        <p:nvSpPr>
          <p:cNvPr id="132" name="Left-Right Arrow 131"/>
          <p:cNvSpPr/>
          <p:nvPr/>
        </p:nvSpPr>
        <p:spPr>
          <a:xfrm>
            <a:off x="2072680" y="6165304"/>
            <a:ext cx="5760720"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On a signe computer or on a cluster of computer</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778098"/>
          </a:xfrm>
        </p:spPr>
        <p:txBody>
          <a:bodyPr>
            <a:normAutofit fontScale="90000"/>
          </a:bodyPr>
          <a:lstStyle/>
          <a:p>
            <a:r>
              <a:rPr lang="fr-FR" dirty="0" smtClean="0"/>
              <a:t>EXAMPLE </a:t>
            </a:r>
            <a:r>
              <a:rPr lang="fr-FR" dirty="0" err="1" smtClean="0"/>
              <a:t>with</a:t>
            </a:r>
            <a:r>
              <a:rPr lang="fr-FR" dirty="0" smtClean="0"/>
              <a:t> multiple keys</a:t>
            </a:r>
            <a:br>
              <a:rPr lang="fr-FR" dirty="0" smtClean="0"/>
            </a:br>
            <a:r>
              <a:rPr lang="fr-FR" sz="3100" i="1" dirty="0" smtClean="0"/>
              <a:t>note </a:t>
            </a:r>
            <a:r>
              <a:rPr lang="fr-FR" sz="3100" i="1" dirty="0" err="1" smtClean="0"/>
              <a:t>that</a:t>
            </a:r>
            <a:r>
              <a:rPr lang="fr-FR" sz="3100" i="1" dirty="0" smtClean="0"/>
              <a:t> all keys must </a:t>
            </a:r>
            <a:r>
              <a:rPr lang="fr-FR" sz="3100" i="1" dirty="0" err="1" smtClean="0"/>
              <a:t>be</a:t>
            </a:r>
            <a:r>
              <a:rPr lang="fr-FR" sz="3100" i="1" dirty="0" smtClean="0"/>
              <a:t> </a:t>
            </a:r>
            <a:r>
              <a:rPr lang="fr-FR" sz="3100" i="1" dirty="0" err="1" smtClean="0"/>
              <a:t>enclosed</a:t>
            </a:r>
            <a:r>
              <a:rPr lang="fr-FR" sz="3100" i="1" dirty="0" smtClean="0"/>
              <a:t> </a:t>
            </a:r>
            <a:r>
              <a:rPr lang="fr-FR" sz="3100" i="1" dirty="0" err="1" smtClean="0"/>
              <a:t>within</a:t>
            </a:r>
            <a:r>
              <a:rPr lang="fr-FR" sz="3100" i="1" dirty="0" smtClean="0"/>
              <a:t> ()</a:t>
            </a:r>
            <a:endParaRPr lang="en-US" i="1" dirty="0"/>
          </a:p>
        </p:txBody>
      </p:sp>
      <p:pic>
        <p:nvPicPr>
          <p:cNvPr id="5" name="Picture 2" descr="C:\Users\Olivier\Desktop\test.pdf\Diagramme entité-relation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494" y="2492896"/>
            <a:ext cx="9995915" cy="35283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1268760"/>
            <a:ext cx="9887002" cy="1138773"/>
          </a:xfrm>
          <a:prstGeom prst="rect">
            <a:avLst/>
          </a:prstGeom>
          <a:noFill/>
        </p:spPr>
        <p:txBody>
          <a:bodyPr wrap="none" rtlCol="0">
            <a:spAutoFit/>
          </a:bodyPr>
          <a:lstStyle/>
          <a:p>
            <a:r>
              <a:rPr lang="en-US" sz="1700" dirty="0" err="1"/>
              <a:t>Dpiringer</a:t>
            </a:r>
            <a:r>
              <a:rPr lang="en-US" sz="1700" dirty="0"/>
              <a:t>((</a:t>
            </a:r>
            <a:r>
              <a:rPr lang="en-US" sz="1700" dirty="0" err="1">
                <a:solidFill>
                  <a:srgbClr val="00B050"/>
                </a:solidFill>
              </a:rPr>
              <a:t>LDPEYogurtBottle:scenario</a:t>
            </a:r>
            <a:r>
              <a:rPr lang="en-US" sz="1700" dirty="0">
                <a:solidFill>
                  <a:srgbClr val="00B050"/>
                </a:solidFill>
              </a:rPr>
              <a:t>::id-&gt;polymer</a:t>
            </a:r>
            <a:r>
              <a:rPr lang="en-US" sz="1700" dirty="0" smtClean="0">
                <a:solidFill>
                  <a:srgbClr val="00B050"/>
                </a:solidFill>
              </a:rPr>
              <a:t>)</a:t>
            </a:r>
            <a:r>
              <a:rPr lang="en-US" sz="1700" dirty="0" smtClean="0"/>
              <a:t>,</a:t>
            </a:r>
          </a:p>
          <a:p>
            <a:r>
              <a:rPr lang="en-US" sz="1700" dirty="0" smtClean="0">
                <a:solidFill>
                  <a:srgbClr val="00B0F0"/>
                </a:solidFill>
              </a:rPr>
              <a:t>(</a:t>
            </a:r>
            <a:r>
              <a:rPr lang="en-US" sz="1700" dirty="0" err="1">
                <a:solidFill>
                  <a:srgbClr val="00B0F0"/>
                </a:solidFill>
              </a:rPr>
              <a:t>LDPEYogurtBottle:scenario</a:t>
            </a:r>
            <a:r>
              <a:rPr lang="en-US" sz="1700" dirty="0">
                <a:solidFill>
                  <a:srgbClr val="00B0F0"/>
                </a:solidFill>
              </a:rPr>
              <a:t>::id-&gt;</a:t>
            </a:r>
            <a:r>
              <a:rPr lang="en-US" sz="1700" dirty="0" err="1">
                <a:solidFill>
                  <a:srgbClr val="00B0F0"/>
                </a:solidFill>
              </a:rPr>
              <a:t>polymer:polymer</a:t>
            </a:r>
            <a:r>
              <a:rPr lang="en-US" sz="1700" dirty="0">
                <a:solidFill>
                  <a:srgbClr val="00B0F0"/>
                </a:solidFill>
              </a:rPr>
              <a:t>::acronym-&gt;</a:t>
            </a:r>
            <a:r>
              <a:rPr lang="en-US" sz="1700" dirty="0" err="1">
                <a:solidFill>
                  <a:srgbClr val="00B0F0"/>
                </a:solidFill>
              </a:rPr>
              <a:t>composition:substance</a:t>
            </a:r>
            <a:r>
              <a:rPr lang="en-US" sz="1700" dirty="0">
                <a:solidFill>
                  <a:srgbClr val="00B0F0"/>
                </a:solidFill>
              </a:rPr>
              <a:t>::</a:t>
            </a:r>
            <a:r>
              <a:rPr lang="en-US" sz="1700" dirty="0" err="1">
                <a:solidFill>
                  <a:srgbClr val="00B0F0"/>
                </a:solidFill>
              </a:rPr>
              <a:t>technologicalclass</a:t>
            </a:r>
            <a:r>
              <a:rPr lang="en-US" sz="1700" dirty="0">
                <a:solidFill>
                  <a:srgbClr val="00B0F0"/>
                </a:solidFill>
              </a:rPr>
              <a:t>-&gt;M</a:t>
            </a:r>
            <a:r>
              <a:rPr lang="en-US" sz="1700" dirty="0" smtClean="0">
                <a:solidFill>
                  <a:srgbClr val="00B0F0"/>
                </a:solidFill>
              </a:rPr>
              <a:t>)</a:t>
            </a:r>
            <a:r>
              <a:rPr lang="en-US" sz="1700" dirty="0" smtClean="0"/>
              <a:t>,</a:t>
            </a:r>
            <a:endParaRPr lang="en-US" sz="1700" dirty="0" smtClean="0">
              <a:solidFill>
                <a:schemeClr val="accent6">
                  <a:lumMod val="75000"/>
                </a:schemeClr>
              </a:solidFill>
            </a:endParaRPr>
          </a:p>
          <a:p>
            <a:r>
              <a:rPr lang="en-US" sz="1700" dirty="0" smtClean="0">
                <a:solidFill>
                  <a:schemeClr val="accent6">
                    <a:lumMod val="75000"/>
                  </a:schemeClr>
                </a:solidFill>
              </a:rPr>
              <a:t>(</a:t>
            </a:r>
            <a:r>
              <a:rPr lang="en-US" sz="1700" dirty="0" err="1">
                <a:solidFill>
                  <a:schemeClr val="accent6">
                    <a:lumMod val="75000"/>
                  </a:schemeClr>
                </a:solidFill>
              </a:rPr>
              <a:t>LDPEYogurtBottle:scenario</a:t>
            </a:r>
            <a:r>
              <a:rPr lang="en-US" sz="1700" dirty="0">
                <a:solidFill>
                  <a:schemeClr val="accent6">
                    <a:lumMod val="75000"/>
                  </a:schemeClr>
                </a:solidFill>
              </a:rPr>
              <a:t>::id-&gt;</a:t>
            </a:r>
            <a:r>
              <a:rPr lang="en-US" sz="1700" dirty="0" err="1">
                <a:solidFill>
                  <a:schemeClr val="accent6">
                    <a:lumMod val="75000"/>
                  </a:schemeClr>
                </a:solidFill>
              </a:rPr>
              <a:t>temperature:storage</a:t>
            </a:r>
            <a:r>
              <a:rPr lang="en-US" sz="1700" dirty="0">
                <a:solidFill>
                  <a:schemeClr val="accent6">
                    <a:lumMod val="75000"/>
                  </a:schemeClr>
                </a:solidFill>
              </a:rPr>
              <a:t>::id-&gt;temperature)</a:t>
            </a:r>
            <a:r>
              <a:rPr lang="en-US" sz="1700" dirty="0"/>
              <a:t>) </a:t>
            </a:r>
          </a:p>
          <a:p>
            <a:endParaRPr lang="en-US" sz="1700" dirty="0"/>
          </a:p>
        </p:txBody>
      </p:sp>
    </p:spTree>
    <p:extLst>
      <p:ext uri="{BB962C8B-B14F-4D97-AF65-F5344CB8AC3E}">
        <p14:creationId xmlns:p14="http://schemas.microsoft.com/office/powerpoint/2010/main" val="1345757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1907307"/>
            <a:ext cx="8420100" cy="1362075"/>
          </a:xfrm>
        </p:spPr>
        <p:txBody>
          <a:bodyPr>
            <a:normAutofit fontScale="90000"/>
          </a:bodyPr>
          <a:lstStyle/>
          <a:p>
            <a:r>
              <a:rPr lang="fr-FR" dirty="0" smtClean="0"/>
              <a:t>HOW TO BUILD USER DATABASES, RULEBASES, KNOWLEDGEBASES</a:t>
            </a:r>
            <a:br>
              <a:rPr lang="fr-FR" dirty="0" smtClean="0"/>
            </a:br>
            <a:endParaRPr 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descr="http://wwwagir.toulouse.inra.fr/agir/templates/siteground/images/summer/inra.gi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p:cNvSpPr>
            <a:spLocks noGrp="1"/>
          </p:cNvSpPr>
          <p:nvPr>
            <p:ph type="body" idx="1"/>
          </p:nvPr>
        </p:nvSpPr>
        <p:spPr>
          <a:xfrm>
            <a:off x="728498" y="3789040"/>
            <a:ext cx="8420100" cy="1500187"/>
          </a:xfrm>
        </p:spPr>
        <p:txBody>
          <a:bodyPr/>
          <a:lstStyle/>
          <a:p>
            <a:r>
              <a:rPr lang="en-US" dirty="0" smtClean="0"/>
              <a:t>Database, </a:t>
            </a:r>
            <a:r>
              <a:rPr lang="en-US" dirty="0" err="1" smtClean="0"/>
              <a:t>rulebase</a:t>
            </a:r>
            <a:r>
              <a:rPr lang="en-US" dirty="0" smtClean="0"/>
              <a:t>, knowledgebase </a:t>
            </a:r>
            <a:r>
              <a:rPr lang="en-US" dirty="0"/>
              <a:t>= collection of tables including primary, super key and foreign keys</a:t>
            </a:r>
          </a:p>
        </p:txBody>
      </p:sp>
    </p:spTree>
    <p:extLst>
      <p:ext uri="{BB962C8B-B14F-4D97-AF65-F5344CB8AC3E}">
        <p14:creationId xmlns:p14="http://schemas.microsoft.com/office/powerpoint/2010/main" val="32817652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7384"/>
            <a:ext cx="8915400" cy="864096"/>
          </a:xfrm>
        </p:spPr>
        <p:txBody>
          <a:bodyPr>
            <a:noAutofit/>
          </a:bodyPr>
          <a:lstStyle/>
          <a:p>
            <a:pPr algn="l"/>
            <a:r>
              <a:rPr lang="fr-FR" sz="3200" b="1" dirty="0" err="1" smtClean="0"/>
              <a:t>Examples</a:t>
            </a:r>
            <a:r>
              <a:rPr lang="fr-FR" sz="3200" b="1" dirty="0"/>
              <a:t>: Tables of physico-</a:t>
            </a:r>
            <a:r>
              <a:rPr lang="fr-FR" sz="3200" b="1" dirty="0" err="1"/>
              <a:t>chemical</a:t>
            </a:r>
            <a:r>
              <a:rPr lang="fr-FR" sz="3200" b="1" dirty="0"/>
              <a:t> </a:t>
            </a:r>
            <a:r>
              <a:rPr lang="fr-FR" sz="3200" b="1" dirty="0" err="1" smtClean="0"/>
              <a:t>properties</a:t>
            </a:r>
            <a:endParaRPr lang="en-US" sz="3200" b="1" dirty="0"/>
          </a:p>
        </p:txBody>
      </p:sp>
      <p:graphicFrame>
        <p:nvGraphicFramePr>
          <p:cNvPr id="4" name="Table 3"/>
          <p:cNvGraphicFramePr>
            <a:graphicFrameLocks noGrp="1"/>
          </p:cNvGraphicFramePr>
          <p:nvPr>
            <p:extLst>
              <p:ext uri="{D42A27DB-BD31-4B8C-83A1-F6EECF244321}">
                <p14:modId xmlns:p14="http://schemas.microsoft.com/office/powerpoint/2010/main" val="3497847181"/>
              </p:ext>
            </p:extLst>
          </p:nvPr>
        </p:nvGraphicFramePr>
        <p:xfrm>
          <a:off x="272480" y="1412776"/>
          <a:ext cx="4389120" cy="3680898"/>
        </p:xfrm>
        <a:graphic>
          <a:graphicData uri="http://schemas.openxmlformats.org/drawingml/2006/table">
            <a:tbl>
              <a:tblPr firstRow="1" bandRow="1"/>
              <a:tblGrid>
                <a:gridCol w="1440160"/>
                <a:gridCol w="294896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smtClean="0">
                          <a:latin typeface="Arial" pitchFamily="34" charset="0"/>
                          <a:cs typeface="Arial" pitchFamily="34" charset="0"/>
                        </a:rPr>
                        <a:t>Additive</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2646709">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lnSpc>
                          <a:spcPct val="114000"/>
                        </a:lnSpc>
                        <a:spcAft>
                          <a:spcPts val="0"/>
                        </a:spcAft>
                      </a:pPr>
                      <a:r>
                        <a:rPr lang="fr-FR" sz="1050" b="1" dirty="0" err="1" smtClean="0">
                          <a:latin typeface="Arial" pitchFamily="34" charset="0"/>
                          <a:cs typeface="Arial" pitchFamily="34" charset="0"/>
                        </a:rPr>
                        <a:t>InChIKey</a:t>
                      </a:r>
                      <a:r>
                        <a:rPr lang="fr-FR" sz="1050" b="0" i="1" dirty="0" err="1" smtClean="0">
                          <a:latin typeface="Arial" pitchFamily="34" charset="0"/>
                          <a:cs typeface="Arial" pitchFamily="34" charset="0"/>
                        </a:rPr>
                        <a:t>:string</a:t>
                      </a:r>
                      <a:r>
                        <a:rPr lang="fr-FR" sz="1050" b="0" i="1" dirty="0" smtClean="0">
                          <a:latin typeface="Arial" pitchFamily="34" charset="0"/>
                          <a:cs typeface="Arial" pitchFamily="34" charset="0"/>
                        </a:rPr>
                        <a:t> (U)</a:t>
                      </a:r>
                    </a:p>
                    <a:p>
                      <a:pPr marL="0" indent="0" algn="l">
                        <a:lnSpc>
                          <a:spcPct val="114000"/>
                        </a:lnSpc>
                        <a:spcAft>
                          <a:spcPts val="0"/>
                        </a:spcAft>
                      </a:pPr>
                      <a:r>
                        <a:rPr lang="fr-FR" sz="1050" b="1" dirty="0" err="1" smtClean="0">
                          <a:latin typeface="Arial" pitchFamily="34" charset="0"/>
                          <a:cs typeface="Arial" pitchFamily="34" charset="0"/>
                        </a:rPr>
                        <a:t>Name</a:t>
                      </a:r>
                      <a:r>
                        <a:rPr lang="fr-FR" sz="1050" b="0" i="1" dirty="0" err="1" smtClean="0">
                          <a:latin typeface="Arial" pitchFamily="34" charset="0"/>
                          <a:cs typeface="Arial" pitchFamily="34" charset="0"/>
                        </a:rPr>
                        <a:t>:string</a:t>
                      </a:r>
                      <a:endParaRPr lang="fr-FR" sz="1050" b="0" i="1"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b="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CAS:</a:t>
                      </a:r>
                      <a:r>
                        <a:rPr lang="fr-FR" sz="1050" b="0" i="1" dirty="0" err="1" smtClean="0">
                          <a:latin typeface="Arial" pitchFamily="34" charset="0"/>
                          <a:cs typeface="Arial" pitchFamily="34" charset="0"/>
                        </a:rPr>
                        <a:t>list</a:t>
                      </a:r>
                      <a:r>
                        <a:rPr lang="fr-FR" sz="1050" b="0" i="1" dirty="0" smtClean="0">
                          <a:latin typeface="Arial" pitchFamily="34" charset="0"/>
                          <a:cs typeface="Arial" pitchFamily="34" charset="0"/>
                        </a:rPr>
                        <a:t> of strings</a:t>
                      </a:r>
                    </a:p>
                    <a:p>
                      <a:pPr marL="0" indent="0" algn="l">
                        <a:lnSpc>
                          <a:spcPct val="114000"/>
                        </a:lnSpc>
                        <a:spcAft>
                          <a:spcPts val="0"/>
                        </a:spcAft>
                      </a:pPr>
                      <a:endParaRPr lang="fr-FR" sz="1050" b="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PMREF:</a:t>
                      </a:r>
                      <a:r>
                        <a:rPr lang="fr-FR" sz="1050" b="0" i="1" dirty="0" err="1" smtClean="0">
                          <a:latin typeface="Arial" pitchFamily="34" charset="0"/>
                          <a:cs typeface="Arial" pitchFamily="34" charset="0"/>
                        </a:rPr>
                        <a:t>integer</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smtClean="0">
                          <a:latin typeface="Arial" pitchFamily="34" charset="0"/>
                          <a:cs typeface="Arial" pitchFamily="34" charset="0"/>
                        </a:rPr>
                        <a:t>M:</a:t>
                      </a:r>
                      <a:r>
                        <a:rPr lang="fr-FR" sz="1050" b="0" i="1" dirty="0" smtClean="0">
                          <a:latin typeface="Arial" pitchFamily="34" charset="0"/>
                          <a:cs typeface="Arial" pitchFamily="34" charset="0"/>
                        </a:rPr>
                        <a:t>real</a:t>
                      </a:r>
                    </a:p>
                    <a:p>
                      <a:pPr marL="0" indent="0" algn="l">
                        <a:lnSpc>
                          <a:spcPct val="114000"/>
                        </a:lnSpc>
                        <a:spcAft>
                          <a:spcPts val="0"/>
                        </a:spcAft>
                      </a:pPr>
                      <a:r>
                        <a:rPr lang="fr-FR" sz="1050" b="1" dirty="0" err="1" smtClean="0">
                          <a:latin typeface="Arial" pitchFamily="34" charset="0"/>
                          <a:cs typeface="Arial" pitchFamily="34" charset="0"/>
                        </a:rPr>
                        <a:t>SML:</a:t>
                      </a:r>
                      <a:r>
                        <a:rPr lang="fr-FR" sz="1050" b="0" i="1" dirty="0" err="1" smtClean="0">
                          <a:latin typeface="Arial" pitchFamily="34" charset="0"/>
                          <a:cs typeface="Arial" pitchFamily="34" charset="0"/>
                        </a:rPr>
                        <a:t>real</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TDI:</a:t>
                      </a:r>
                      <a:r>
                        <a:rPr lang="fr-FR" sz="1050" b="0" i="1" dirty="0" err="1" smtClean="0">
                          <a:latin typeface="Arial" pitchFamily="34" charset="0"/>
                          <a:cs typeface="Arial" pitchFamily="34" charset="0"/>
                        </a:rPr>
                        <a:t>real</a:t>
                      </a:r>
                      <a:endParaRPr lang="fr-FR" sz="1050" b="0" i="1" dirty="0" smtClean="0">
                        <a:latin typeface="Arial" pitchFamily="34" charset="0"/>
                        <a:cs typeface="Arial" pitchFamily="34" charset="0"/>
                      </a:endParaRPr>
                    </a:p>
                    <a:p>
                      <a:pPr marL="0" marR="0" indent="0" algn="l" defTabSz="914400" rtl="0" eaLnBrk="1" fontAlgn="auto" latinLnBrk="0" hangingPunct="1">
                        <a:lnSpc>
                          <a:spcPct val="114000"/>
                        </a:lnSpc>
                        <a:spcBef>
                          <a:spcPts val="0"/>
                        </a:spcBef>
                        <a:spcAft>
                          <a:spcPts val="0"/>
                        </a:spcAft>
                        <a:buClrTx/>
                        <a:buSzTx/>
                        <a:buFontTx/>
                        <a:buNone/>
                        <a:tabLst/>
                        <a:defRPr/>
                      </a:pPr>
                      <a:r>
                        <a:rPr lang="fr-FR" sz="1050" b="1" dirty="0" err="1" smtClean="0">
                          <a:latin typeface="Arial" pitchFamily="34" charset="0"/>
                          <a:cs typeface="Arial" pitchFamily="34" charset="0"/>
                        </a:rPr>
                        <a:t>logP</a:t>
                      </a:r>
                      <a:r>
                        <a:rPr lang="fr-FR" sz="1050" b="1" dirty="0" smtClean="0">
                          <a:latin typeface="Arial" pitchFamily="34" charset="0"/>
                          <a:cs typeface="Arial" pitchFamily="34" charset="0"/>
                        </a:rPr>
                        <a:t>: </a:t>
                      </a:r>
                      <a:r>
                        <a:rPr lang="fr-FR" sz="1050" b="0" i="1" dirty="0" smtClean="0">
                          <a:latin typeface="Arial" pitchFamily="34" charset="0"/>
                          <a:cs typeface="Arial" pitchFamily="34" charset="0"/>
                        </a:rPr>
                        <a:t>real</a:t>
                      </a:r>
                    </a:p>
                    <a:p>
                      <a:pPr marL="0" indent="0" algn="l">
                        <a:lnSpc>
                          <a:spcPct val="114000"/>
                        </a:lnSpc>
                        <a:spcAft>
                          <a:spcPts val="0"/>
                        </a:spcAft>
                      </a:pPr>
                      <a:r>
                        <a:rPr lang="fr-FR" sz="1050" b="1" dirty="0" err="1" smtClean="0">
                          <a:latin typeface="Arial" pitchFamily="34" charset="0"/>
                          <a:cs typeface="Arial" pitchFamily="34" charset="0"/>
                        </a:rPr>
                        <a:t>logPmin</a:t>
                      </a:r>
                      <a:r>
                        <a:rPr lang="fr-FR" sz="1050" b="1" dirty="0" smtClean="0">
                          <a:latin typeface="Arial" pitchFamily="34" charset="0"/>
                          <a:cs typeface="Arial" pitchFamily="34" charset="0"/>
                        </a:rPr>
                        <a:t>: </a:t>
                      </a:r>
                      <a:r>
                        <a:rPr lang="fr-FR" sz="1050" b="0" i="1" dirty="0" smtClean="0">
                          <a:latin typeface="Arial" pitchFamily="34" charset="0"/>
                          <a:cs typeface="Arial" pitchFamily="34" charset="0"/>
                        </a:rPr>
                        <a:t>real</a:t>
                      </a:r>
                    </a:p>
                    <a:p>
                      <a:pPr marL="0" indent="0" algn="l">
                        <a:lnSpc>
                          <a:spcPct val="114000"/>
                        </a:lnSpc>
                        <a:spcAft>
                          <a:spcPts val="0"/>
                        </a:spcAft>
                      </a:pPr>
                      <a:r>
                        <a:rPr lang="fr-FR" sz="1050" b="1" dirty="0" err="1" smtClean="0">
                          <a:latin typeface="Arial" pitchFamily="34" charset="0"/>
                          <a:cs typeface="Arial" pitchFamily="34" charset="0"/>
                        </a:rPr>
                        <a:t>logPmax</a:t>
                      </a:r>
                      <a:r>
                        <a:rPr lang="fr-FR" sz="1050" b="1" dirty="0" smtClean="0">
                          <a:latin typeface="Arial" pitchFamily="34" charset="0"/>
                          <a:cs typeface="Arial" pitchFamily="34" charset="0"/>
                        </a:rPr>
                        <a:t>: </a:t>
                      </a:r>
                      <a:r>
                        <a:rPr lang="fr-FR" sz="1050" b="0" i="1" dirty="0" smtClean="0">
                          <a:latin typeface="Arial" pitchFamily="34" charset="0"/>
                          <a:cs typeface="Arial" pitchFamily="34" charset="0"/>
                        </a:rPr>
                        <a:t>real</a:t>
                      </a:r>
                    </a:p>
                    <a:p>
                      <a:pPr marL="0" indent="0" algn="l">
                        <a:lnSpc>
                          <a:spcPct val="114000"/>
                        </a:lnSpc>
                        <a:spcAft>
                          <a:spcPts val="0"/>
                        </a:spcAft>
                      </a:pPr>
                      <a:r>
                        <a:rPr lang="fr-FR" sz="1050" b="1" dirty="0" err="1" smtClean="0">
                          <a:latin typeface="Arial" pitchFamily="34" charset="0"/>
                          <a:cs typeface="Arial" pitchFamily="34" charset="0"/>
                        </a:rPr>
                        <a:t>Class:</a:t>
                      </a:r>
                      <a:r>
                        <a:rPr lang="fr-FR" sz="1050" b="1" i="1" dirty="0" err="1" smtClean="0">
                          <a:latin typeface="Arial" pitchFamily="34" charset="0"/>
                          <a:cs typeface="Arial" pitchFamily="34" charset="0"/>
                        </a:rPr>
                        <a:t>string</a:t>
                      </a:r>
                      <a:endParaRPr lang="fr-FR" sz="1050" b="1" i="1"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NLZUEZXRPGMBCV-UHFFFAOYSA-N</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2,6-Di-t-butyl-4-hydroxytoluene;2,6-di-tert-butyl-4-methyl phenol;4-Methyl-2,6-bis(2-methyl-2-propanyl)phenol;4-Methyl-2,6-di-t-butyl-phenol</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;4-</a:t>
                      </a:r>
                      <a:r>
                        <a:rPr lang="fr-FR" sz="1050" dirty="0" err="1" smtClean="0">
                          <a:latin typeface="Arial" pitchFamily="34" charset="0"/>
                          <a:cs typeface="Arial" pitchFamily="34" charset="0"/>
                        </a:rPr>
                        <a:t>Methyl</a:t>
                      </a:r>
                      <a:r>
                        <a:rPr lang="fr-FR" sz="1050" dirty="0" smtClean="0">
                          <a:latin typeface="Arial" pitchFamily="34" charset="0"/>
                          <a:cs typeface="Arial" pitchFamily="34" charset="0"/>
                        </a:rPr>
                        <a:t>-2,6-</a:t>
                      </a:r>
                      <a:r>
                        <a:rPr lang="fr-FR" sz="1050" dirty="0" err="1" smtClean="0">
                          <a:latin typeface="Arial" pitchFamily="34" charset="0"/>
                          <a:cs typeface="Arial" pitchFamily="34" charset="0"/>
                        </a:rPr>
                        <a:t>ditertbutylphenol;BHT;Butylated</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hydroxytoluene;phenol</a:t>
                      </a:r>
                      <a:r>
                        <a:rPr lang="fr-FR" sz="1050" dirty="0" smtClean="0">
                          <a:latin typeface="Arial" pitchFamily="34" charset="0"/>
                          <a:cs typeface="Arial" pitchFamily="34" charset="0"/>
                        </a:rPr>
                        <a:t>, 2,6-bis(1,1-</a:t>
                      </a:r>
                      <a:r>
                        <a:rPr lang="fr-FR" sz="1050" dirty="0" err="1" smtClean="0">
                          <a:latin typeface="Arial" pitchFamily="34" charset="0"/>
                          <a:cs typeface="Arial" pitchFamily="34" charset="0"/>
                        </a:rPr>
                        <a:t>dimethylethyl</a:t>
                      </a:r>
                      <a:r>
                        <a:rPr lang="fr-FR" sz="1050" dirty="0" smtClean="0">
                          <a:latin typeface="Arial" pitchFamily="34" charset="0"/>
                          <a:cs typeface="Arial" pitchFamily="34" charset="0"/>
                        </a:rPr>
                        <a:t>)-4-</a:t>
                      </a:r>
                      <a:r>
                        <a:rPr lang="fr-FR" sz="1050" dirty="0" err="1" smtClean="0">
                          <a:latin typeface="Arial" pitchFamily="34" charset="0"/>
                          <a:cs typeface="Arial" pitchFamily="34" charset="0"/>
                        </a:rPr>
                        <a:t>methyl</a:t>
                      </a:r>
                      <a:r>
                        <a:rPr lang="fr-FR" sz="1050" dirty="0" smtClean="0">
                          <a:latin typeface="Arial" pitchFamily="34" charset="0"/>
                          <a:cs typeface="Arial" pitchFamily="34" charset="0"/>
                        </a:rPr>
                        <a:t>;2,6-Di-t-</a:t>
                      </a:r>
                      <a:r>
                        <a:rPr lang="fr-FR" sz="1050" dirty="0" err="1" smtClean="0">
                          <a:latin typeface="Arial" pitchFamily="34" charset="0"/>
                          <a:cs typeface="Arial" pitchFamily="34" charset="0"/>
                        </a:rPr>
                        <a:t>butyl</a:t>
                      </a:r>
                      <a:r>
                        <a:rPr lang="fr-FR" sz="1050" dirty="0" smtClean="0">
                          <a:latin typeface="Arial" pitchFamily="34" charset="0"/>
                          <a:cs typeface="Arial" pitchFamily="34" charset="0"/>
                        </a:rPr>
                        <a:t>-p-</a:t>
                      </a:r>
                      <a:r>
                        <a:rPr lang="fr-FR" sz="1050" dirty="0" err="1" smtClean="0">
                          <a:latin typeface="Arial" pitchFamily="34" charset="0"/>
                          <a:cs typeface="Arial" pitchFamily="34" charset="0"/>
                        </a:rPr>
                        <a:t>cresol</a:t>
                      </a:r>
                      <a:endParaRPr lang="fr-FR" sz="1050" dirty="0" smtClean="0">
                        <a:latin typeface="Arial" pitchFamily="34" charset="0"/>
                        <a:cs typeface="Arial" pitchFamily="34" charset="0"/>
                      </a:endParaRP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128-37-0;1948-33-0;25377-21-3;50-78-2;62698-56-0;720-39-8;950-56-1;97123-41-6</a:t>
                      </a:r>
                    </a:p>
                    <a:p>
                      <a:pPr marL="0" indent="0" algn="l">
                        <a:lnSpc>
                          <a:spcPct val="114000"/>
                        </a:lnSpc>
                        <a:spcAft>
                          <a:spcPts val="0"/>
                        </a:spcAft>
                      </a:pPr>
                      <a:r>
                        <a:rPr lang="fr-FR" sz="1050" b="0" baseline="0" dirty="0" smtClean="0">
                          <a:latin typeface="Arial" pitchFamily="34" charset="0"/>
                          <a:cs typeface="Arial" pitchFamily="34" charset="0"/>
                        </a:rPr>
                        <a:t>46640</a:t>
                      </a:r>
                      <a:endParaRPr lang="fr-FR" sz="1050" b="1" dirty="0" smtClean="0">
                        <a:latin typeface="Arial" pitchFamily="34" charset="0"/>
                        <a:cs typeface="Arial" pitchFamily="34" charset="0"/>
                      </a:endParaRPr>
                    </a:p>
                    <a:p>
                      <a:pPr marL="0" indent="0" algn="l">
                        <a:lnSpc>
                          <a:spcPct val="114000"/>
                        </a:lnSpc>
                        <a:spcAft>
                          <a:spcPts val="0"/>
                        </a:spcAft>
                      </a:pPr>
                      <a:r>
                        <a:rPr lang="fr-FR" sz="1050" b="0" dirty="0" smtClean="0">
                          <a:latin typeface="Arial" pitchFamily="34" charset="0"/>
                          <a:cs typeface="Arial" pitchFamily="34" charset="0"/>
                        </a:rPr>
                        <a:t>220.35</a:t>
                      </a:r>
                    </a:p>
                    <a:p>
                      <a:pPr marL="0" indent="0" algn="l">
                        <a:lnSpc>
                          <a:spcPct val="114000"/>
                        </a:lnSpc>
                        <a:spcAft>
                          <a:spcPts val="0"/>
                        </a:spcAft>
                      </a:pPr>
                      <a:r>
                        <a:rPr lang="fr-FR" sz="1050" b="0" dirty="0" smtClean="0">
                          <a:latin typeface="Arial" pitchFamily="34" charset="0"/>
                          <a:cs typeface="Arial" pitchFamily="34" charset="0"/>
                        </a:rPr>
                        <a:t>3</a:t>
                      </a:r>
                    </a:p>
                    <a:p>
                      <a:pPr marL="0" indent="0" algn="l">
                        <a:lnSpc>
                          <a:spcPct val="114000"/>
                        </a:lnSpc>
                        <a:spcAft>
                          <a:spcPts val="0"/>
                        </a:spcAft>
                      </a:pPr>
                      <a:r>
                        <a:rPr lang="fr-FR" sz="1050" b="1" dirty="0" smtClean="0">
                          <a:latin typeface="Arial" pitchFamily="34" charset="0"/>
                          <a:cs typeface="Arial" pitchFamily="34" charset="0"/>
                        </a:rPr>
                        <a:t>0.05</a:t>
                      </a:r>
                    </a:p>
                    <a:p>
                      <a:pPr marL="0" indent="0" algn="l">
                        <a:lnSpc>
                          <a:spcPct val="114000"/>
                        </a:lnSpc>
                        <a:spcAft>
                          <a:spcPts val="0"/>
                        </a:spcAft>
                      </a:pPr>
                      <a:r>
                        <a:rPr lang="fr-FR" sz="1050" b="0" dirty="0" smtClean="0">
                          <a:latin typeface="Arial" pitchFamily="34" charset="0"/>
                          <a:cs typeface="Arial" pitchFamily="34" charset="0"/>
                        </a:rPr>
                        <a:t>5.2</a:t>
                      </a:r>
                    </a:p>
                    <a:p>
                      <a:pPr marL="0" indent="0" algn="l">
                        <a:lnSpc>
                          <a:spcPct val="114000"/>
                        </a:lnSpc>
                        <a:spcAft>
                          <a:spcPts val="0"/>
                        </a:spcAft>
                      </a:pPr>
                      <a:r>
                        <a:rPr lang="fr-FR" sz="1050" b="0" dirty="0" smtClean="0">
                          <a:latin typeface="Arial" pitchFamily="34" charset="0"/>
                          <a:cs typeface="Arial" pitchFamily="34" charset="0"/>
                        </a:rPr>
                        <a:t>5.32</a:t>
                      </a:r>
                    </a:p>
                    <a:p>
                      <a:pPr marL="0" indent="0" algn="l">
                        <a:lnSpc>
                          <a:spcPct val="114000"/>
                        </a:lnSpc>
                        <a:spcAft>
                          <a:spcPts val="0"/>
                        </a:spcAft>
                      </a:pPr>
                      <a:r>
                        <a:rPr lang="fr-FR" sz="1050" b="0" dirty="0" smtClean="0">
                          <a:latin typeface="Arial" pitchFamily="34" charset="0"/>
                          <a:cs typeface="Arial" pitchFamily="34" charset="0"/>
                        </a:rPr>
                        <a:t>5.03</a:t>
                      </a:r>
                    </a:p>
                    <a:p>
                      <a:pPr marL="0" indent="0" algn="l">
                        <a:lnSpc>
                          <a:spcPct val="114000"/>
                        </a:lnSpc>
                        <a:spcAft>
                          <a:spcPts val="0"/>
                        </a:spcAft>
                      </a:pPr>
                      <a:r>
                        <a:rPr lang="fr-FR" sz="1050" b="0" dirty="0" err="1" smtClean="0">
                          <a:latin typeface="Arial" pitchFamily="34" charset="0"/>
                          <a:cs typeface="Arial" pitchFamily="34" charset="0"/>
                        </a:rPr>
                        <a:t>Antioxidant</a:t>
                      </a:r>
                      <a:endParaRPr lang="fr-FR" sz="1050" b="0" dirty="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5"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303032" y="1433629"/>
            <a:ext cx="242612" cy="263509"/>
          </a:xfrm>
          <a:prstGeom prst="rect">
            <a:avLst/>
          </a:prstGeom>
          <a:noFill/>
        </p:spPr>
      </p:pic>
      <p:pic>
        <p:nvPicPr>
          <p:cNvPr id="11"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5276108" y="1305154"/>
            <a:ext cx="242612" cy="263509"/>
          </a:xfrm>
          <a:prstGeom prst="rect">
            <a:avLst/>
          </a:prstGeom>
          <a:noFill/>
        </p:spPr>
      </p:pic>
      <p:graphicFrame>
        <p:nvGraphicFramePr>
          <p:cNvPr id="15" name="Table 14"/>
          <p:cNvGraphicFramePr>
            <a:graphicFrameLocks noGrp="1"/>
          </p:cNvGraphicFramePr>
          <p:nvPr>
            <p:extLst>
              <p:ext uri="{D42A27DB-BD31-4B8C-83A1-F6EECF244321}">
                <p14:modId xmlns:p14="http://schemas.microsoft.com/office/powerpoint/2010/main" val="3356046162"/>
              </p:ext>
            </p:extLst>
          </p:nvPr>
        </p:nvGraphicFramePr>
        <p:xfrm>
          <a:off x="5252771" y="4000504"/>
          <a:ext cx="4380749" cy="1453191"/>
        </p:xfrm>
        <a:graphic>
          <a:graphicData uri="http://schemas.openxmlformats.org/drawingml/2006/table">
            <a:tbl>
              <a:tblPr firstRow="1" bandRow="1"/>
              <a:tblGrid>
                <a:gridCol w="1286373"/>
                <a:gridCol w="3094376"/>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err="1" smtClean="0">
                          <a:latin typeface="Arial" pitchFamily="34" charset="0"/>
                          <a:cs typeface="Arial" pitchFamily="34" charset="0"/>
                        </a:rPr>
                        <a:t>Polymer</a:t>
                      </a:r>
                      <a:r>
                        <a:rPr lang="fr-FR" sz="1200" baseline="0" dirty="0" smtClean="0">
                          <a:latin typeface="Arial" pitchFamily="34" charset="0"/>
                          <a:cs typeface="Arial" pitchFamily="34" charset="0"/>
                        </a:rPr>
                        <a:t> </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lnSpc>
                          <a:spcPct val="110000"/>
                        </a:lnSpc>
                      </a:pPr>
                      <a:r>
                        <a:rPr lang="fr-FR" sz="1050" b="1" i="0" dirty="0" err="1" smtClean="0">
                          <a:latin typeface="Arial" pitchFamily="34" charset="0"/>
                          <a:cs typeface="Arial" pitchFamily="34" charset="0"/>
                        </a:rPr>
                        <a:t>Acronym</a:t>
                      </a:r>
                      <a:r>
                        <a:rPr lang="fr-FR" sz="1050" dirty="0" err="1" smtClean="0">
                          <a:latin typeface="Arial" pitchFamily="34" charset="0"/>
                          <a:cs typeface="Arial" pitchFamily="34" charset="0"/>
                        </a:rPr>
                        <a:t>:</a:t>
                      </a:r>
                      <a:r>
                        <a:rPr lang="fr-FR" sz="1050" i="1" dirty="0" err="1" smtClean="0">
                          <a:latin typeface="Arial" pitchFamily="34" charset="0"/>
                          <a:cs typeface="Arial" pitchFamily="34" charset="0"/>
                        </a:rPr>
                        <a:t>string</a:t>
                      </a:r>
                      <a:endParaRPr lang="fr-FR" sz="1050" i="1" dirty="0" smtClean="0">
                        <a:latin typeface="Arial" pitchFamily="34" charset="0"/>
                        <a:cs typeface="Arial" pitchFamily="34" charset="0"/>
                      </a:endParaRPr>
                    </a:p>
                    <a:p>
                      <a:pPr marL="0" indent="0" algn="l">
                        <a:lnSpc>
                          <a:spcPct val="110000"/>
                        </a:lnSpc>
                      </a:pPr>
                      <a:r>
                        <a:rPr lang="fr-FR" sz="1050" b="1" i="0" dirty="0" err="1" smtClean="0">
                          <a:latin typeface="Arial" pitchFamily="34" charset="0"/>
                          <a:cs typeface="Arial" pitchFamily="34" charset="0"/>
                        </a:rPr>
                        <a:t>Name</a:t>
                      </a:r>
                      <a:r>
                        <a:rPr lang="fr-FR" sz="1050" i="1" dirty="0" err="1" smtClean="0">
                          <a:latin typeface="Arial" pitchFamily="34" charset="0"/>
                          <a:cs typeface="Arial" pitchFamily="34" charset="0"/>
                        </a:rPr>
                        <a:t>:string</a:t>
                      </a:r>
                      <a:endParaRPr lang="fr-FR" sz="1050" i="1" dirty="0" smtClean="0">
                        <a:latin typeface="Arial" pitchFamily="34" charset="0"/>
                        <a:cs typeface="Arial" pitchFamily="34" charset="0"/>
                      </a:endParaRPr>
                    </a:p>
                    <a:p>
                      <a:pPr marL="0" indent="0" algn="l">
                        <a:lnSpc>
                          <a:spcPct val="110000"/>
                        </a:lnSpc>
                      </a:pPr>
                      <a:r>
                        <a:rPr lang="fr-FR" sz="1050" b="1" i="0" dirty="0" err="1" smtClean="0">
                          <a:latin typeface="Arial" pitchFamily="34" charset="0"/>
                          <a:cs typeface="Arial" pitchFamily="34" charset="0"/>
                        </a:rPr>
                        <a:t>Class</a:t>
                      </a:r>
                      <a:r>
                        <a:rPr lang="fr-FR" sz="1050" i="1" dirty="0" err="1" smtClean="0">
                          <a:latin typeface="Arial" pitchFamily="34" charset="0"/>
                          <a:cs typeface="Arial" pitchFamily="34" charset="0"/>
                        </a:rPr>
                        <a:t>:string</a:t>
                      </a:r>
                      <a:endParaRPr lang="fr-FR" sz="1050" i="1" dirty="0" smtClean="0">
                        <a:latin typeface="Arial" pitchFamily="34" charset="0"/>
                        <a:cs typeface="Arial" pitchFamily="34" charset="0"/>
                      </a:endParaRPr>
                    </a:p>
                    <a:p>
                      <a:pPr marL="0" indent="0" algn="l">
                        <a:lnSpc>
                          <a:spcPct val="110000"/>
                        </a:lnSpc>
                      </a:pPr>
                      <a:r>
                        <a:rPr lang="fr-FR" sz="1050" b="1" i="0" dirty="0" err="1" smtClean="0">
                          <a:latin typeface="Arial" pitchFamily="34" charset="0"/>
                          <a:cs typeface="Arial" pitchFamily="34" charset="0"/>
                        </a:rPr>
                        <a:t>Density</a:t>
                      </a:r>
                      <a:r>
                        <a:rPr lang="fr-FR" sz="1050" i="1" dirty="0" err="1" smtClean="0">
                          <a:latin typeface="Arial" pitchFamily="34" charset="0"/>
                          <a:cs typeface="Arial" pitchFamily="34" charset="0"/>
                        </a:rPr>
                        <a:t>:real</a:t>
                      </a:r>
                      <a:endParaRPr lang="fr-FR" sz="1050" i="1" dirty="0" smtClean="0">
                        <a:latin typeface="Arial" pitchFamily="34" charset="0"/>
                        <a:cs typeface="Arial" pitchFamily="34" charset="0"/>
                      </a:endParaRPr>
                    </a:p>
                    <a:p>
                      <a:pPr marL="0" indent="0" algn="l">
                        <a:lnSpc>
                          <a:spcPct val="110000"/>
                        </a:lnSpc>
                      </a:pPr>
                      <a:r>
                        <a:rPr lang="fr-FR" sz="1050" b="1" i="0" dirty="0" smtClean="0">
                          <a:latin typeface="Arial" pitchFamily="34" charset="0"/>
                          <a:cs typeface="Arial" pitchFamily="34" charset="0"/>
                        </a:rPr>
                        <a:t>Composition</a:t>
                      </a:r>
                      <a:r>
                        <a:rPr lang="fr-FR" sz="1050" i="1" baseline="0" dirty="0" smtClean="0">
                          <a:latin typeface="Arial" pitchFamily="34" charset="0"/>
                          <a:cs typeface="Arial" pitchFamily="34" charset="0"/>
                        </a:rPr>
                        <a:t>: </a:t>
                      </a:r>
                      <a:r>
                        <a:rPr lang="fr-FR" sz="1050" i="1" baseline="0" dirty="0" err="1" smtClean="0">
                          <a:latin typeface="Arial" pitchFamily="34" charset="0"/>
                          <a:cs typeface="Arial" pitchFamily="34" charset="0"/>
                        </a:rPr>
                        <a:t>list</a:t>
                      </a:r>
                      <a:r>
                        <a:rPr lang="fr-FR" sz="1050" i="1" baseline="0" dirty="0" smtClean="0">
                          <a:latin typeface="Arial" pitchFamily="34" charset="0"/>
                          <a:cs typeface="Arial" pitchFamily="34" charset="0"/>
                        </a:rPr>
                        <a:t> of strings</a:t>
                      </a:r>
                      <a:endParaRPr lang="fr-FR" sz="1050"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10000"/>
                        </a:lnSpc>
                        <a:spcBef>
                          <a:spcPts val="0"/>
                        </a:spcBef>
                        <a:spcAft>
                          <a:spcPts val="0"/>
                        </a:spcAft>
                        <a:buClrTx/>
                        <a:buSzTx/>
                        <a:buFontTx/>
                        <a:buNone/>
                        <a:tabLst/>
                        <a:defRPr/>
                      </a:pPr>
                      <a:r>
                        <a:rPr lang="fr-FR" sz="1050" dirty="0" smtClean="0">
                          <a:latin typeface="Arial" pitchFamily="34" charset="0"/>
                          <a:cs typeface="Arial" pitchFamily="34" charset="0"/>
                        </a:rPr>
                        <a:t>PP</a:t>
                      </a:r>
                    </a:p>
                    <a:p>
                      <a:pPr marL="0" marR="0" indent="0" algn="l" defTabSz="914400" rtl="0" eaLnBrk="1" fontAlgn="auto" latinLnBrk="0" hangingPunct="1">
                        <a:lnSpc>
                          <a:spcPct val="110000"/>
                        </a:lnSpc>
                        <a:spcBef>
                          <a:spcPts val="0"/>
                        </a:spcBef>
                        <a:spcAft>
                          <a:spcPts val="0"/>
                        </a:spcAft>
                        <a:buClrTx/>
                        <a:buSzTx/>
                        <a:buFontTx/>
                        <a:buNone/>
                        <a:tabLst/>
                        <a:defRPr/>
                      </a:pPr>
                      <a:r>
                        <a:rPr lang="fr-FR" sz="1050" dirty="0" err="1" smtClean="0">
                          <a:latin typeface="Arial" pitchFamily="34" charset="0"/>
                          <a:cs typeface="Arial" pitchFamily="34" charset="0"/>
                        </a:rPr>
                        <a:t>polypropylene</a:t>
                      </a:r>
                      <a:endParaRPr lang="fr-FR" sz="1050" dirty="0" smtClean="0">
                        <a:latin typeface="Arial" pitchFamily="34" charset="0"/>
                        <a:cs typeface="Arial" pitchFamily="34" charset="0"/>
                      </a:endParaRPr>
                    </a:p>
                    <a:p>
                      <a:pPr marL="0" marR="0" indent="0" algn="l" defTabSz="914400" rtl="0" eaLnBrk="1" fontAlgn="auto" latinLnBrk="0" hangingPunct="1">
                        <a:lnSpc>
                          <a:spcPct val="110000"/>
                        </a:lnSpc>
                        <a:spcBef>
                          <a:spcPts val="0"/>
                        </a:spcBef>
                        <a:spcAft>
                          <a:spcPts val="0"/>
                        </a:spcAft>
                        <a:buClrTx/>
                        <a:buSzTx/>
                        <a:buFontTx/>
                        <a:buNone/>
                        <a:tabLst/>
                        <a:defRPr/>
                      </a:pPr>
                      <a:r>
                        <a:rPr lang="fr-FR" sz="1050" dirty="0" smtClean="0">
                          <a:latin typeface="Arial" pitchFamily="34" charset="0"/>
                          <a:cs typeface="Arial" pitchFamily="34" charset="0"/>
                        </a:rPr>
                        <a:t>PO</a:t>
                      </a:r>
                    </a:p>
                    <a:p>
                      <a:pPr marL="0" marR="0" indent="0" algn="l" defTabSz="914400" rtl="0" eaLnBrk="1" fontAlgn="auto" latinLnBrk="0" hangingPunct="1">
                        <a:lnSpc>
                          <a:spcPct val="110000"/>
                        </a:lnSpc>
                        <a:spcBef>
                          <a:spcPts val="0"/>
                        </a:spcBef>
                        <a:spcAft>
                          <a:spcPts val="0"/>
                        </a:spcAft>
                        <a:buClrTx/>
                        <a:buSzTx/>
                        <a:buFontTx/>
                        <a:buNone/>
                        <a:tabLst/>
                        <a:defRPr/>
                      </a:pPr>
                      <a:r>
                        <a:rPr lang="fr-FR" sz="1050" dirty="0" smtClean="0">
                          <a:latin typeface="Arial" pitchFamily="34" charset="0"/>
                          <a:cs typeface="Arial" pitchFamily="34" charset="0"/>
                        </a:rPr>
                        <a:t>0.95;0.92 </a:t>
                      </a:r>
                    </a:p>
                    <a:p>
                      <a:pPr marL="0" indent="0" algn="l">
                        <a:lnSpc>
                          <a:spcPct val="110000"/>
                        </a:lnSpc>
                      </a:pPr>
                      <a:r>
                        <a:rPr lang="fr-FR" sz="1050" b="0" dirty="0" err="1" smtClean="0">
                          <a:latin typeface="Arial" pitchFamily="34" charset="0"/>
                          <a:cs typeface="Arial" pitchFamily="34" charset="0"/>
                        </a:rPr>
                        <a:t>antioxidant</a:t>
                      </a:r>
                      <a:r>
                        <a:rPr lang="fr-FR" sz="1050" b="0" dirty="0" smtClean="0">
                          <a:latin typeface="Arial" pitchFamily="34" charset="0"/>
                          <a:cs typeface="Arial" pitchFamily="34" charset="0"/>
                        </a:rPr>
                        <a:t>, </a:t>
                      </a:r>
                      <a:r>
                        <a:rPr lang="fr-FR" sz="1050" b="0" dirty="0" err="1" smtClean="0">
                          <a:latin typeface="Arial" pitchFamily="34" charset="0"/>
                          <a:cs typeface="Arial" pitchFamily="34" charset="0"/>
                        </a:rPr>
                        <a:t>UV_stablilizer</a:t>
                      </a:r>
                      <a:r>
                        <a:rPr lang="fr-FR" sz="1050" b="0" dirty="0" smtClean="0">
                          <a:latin typeface="Arial" pitchFamily="34" charset="0"/>
                          <a:cs typeface="Arial" pitchFamily="34" charset="0"/>
                        </a:rPr>
                        <a:t>, </a:t>
                      </a:r>
                      <a:r>
                        <a:rPr lang="fr-FR" sz="1050" b="0" dirty="0" err="1" smtClean="0">
                          <a:latin typeface="Arial" pitchFamily="34" charset="0"/>
                          <a:cs typeface="Arial" pitchFamily="34" charset="0"/>
                        </a:rPr>
                        <a:t>monomer</a:t>
                      </a:r>
                      <a:endParaRPr lang="fr-FR" sz="1050" b="0" dirty="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6"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5279027" y="4025432"/>
            <a:ext cx="242612" cy="263509"/>
          </a:xfrm>
          <a:prstGeom prst="rect">
            <a:avLst/>
          </a:prstGeom>
          <a:noFill/>
        </p:spPr>
      </p:pic>
      <p:graphicFrame>
        <p:nvGraphicFramePr>
          <p:cNvPr id="12" name="Table 11"/>
          <p:cNvGraphicFramePr>
            <a:graphicFrameLocks noGrp="1"/>
          </p:cNvGraphicFramePr>
          <p:nvPr>
            <p:extLst>
              <p:ext uri="{D42A27DB-BD31-4B8C-83A1-F6EECF244321}">
                <p14:modId xmlns:p14="http://schemas.microsoft.com/office/powerpoint/2010/main" val="4033699303"/>
              </p:ext>
            </p:extLst>
          </p:nvPr>
        </p:nvGraphicFramePr>
        <p:xfrm>
          <a:off x="1928664" y="5667589"/>
          <a:ext cx="6048672" cy="1165860"/>
        </p:xfrm>
        <a:graphic>
          <a:graphicData uri="http://schemas.openxmlformats.org/drawingml/2006/table">
            <a:tbl>
              <a:tblPr firstRow="1" bandRow="1">
                <a:tableStyleId>{0E3FDE45-AF77-4B5C-9715-49D594BDF05E}</a:tableStyleId>
              </a:tblPr>
              <a:tblGrid>
                <a:gridCol w="1958270"/>
                <a:gridCol w="4090402"/>
              </a:tblGrid>
              <a:tr h="0">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en-US" sz="1200" noProof="0" dirty="0" smtClean="0"/>
                        <a:t>ALL DATA TYPES ARE RECOGNIZED</a:t>
                      </a:r>
                      <a:r>
                        <a:rPr lang="en-US" sz="1200" baseline="0" noProof="0" dirty="0" smtClean="0"/>
                        <a:t> IMPLICITELY ACCORDING TO THE FOLLOWING RULES</a:t>
                      </a:r>
                      <a:endParaRPr lang="en-US" sz="1200" noProof="0" dirty="0" smtClean="0">
                        <a:latin typeface="Arial" pitchFamily="34" charset="0"/>
                        <a:cs typeface="Arial" pitchFamily="34" charset="0"/>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hMerge="1">
                  <a:txBody>
                    <a:bodyPr/>
                    <a:lstStyle/>
                    <a:p>
                      <a:endParaRPr lang="en-US"/>
                    </a:p>
                  </a:txBody>
                  <a:tcPr/>
                </a:tc>
              </a:tr>
              <a:tr h="640429">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lnSpc>
                          <a:spcPct val="100000"/>
                        </a:lnSpc>
                        <a:spcAft>
                          <a:spcPts val="0"/>
                        </a:spcAft>
                      </a:pPr>
                      <a:r>
                        <a:rPr lang="en-US" sz="1050" kern="1200" noProof="0" dirty="0" smtClean="0">
                          <a:solidFill>
                            <a:schemeClr val="tx1"/>
                          </a:solidFill>
                          <a:latin typeface="+mn-lt"/>
                          <a:ea typeface="+mn-ea"/>
                          <a:cs typeface="+mn-cs"/>
                        </a:rPr>
                        <a:t>Empty cell</a:t>
                      </a:r>
                    </a:p>
                    <a:p>
                      <a:pPr marL="0" indent="0" algn="l">
                        <a:lnSpc>
                          <a:spcPct val="100000"/>
                        </a:lnSpc>
                        <a:spcAft>
                          <a:spcPts val="0"/>
                        </a:spcAft>
                      </a:pPr>
                      <a:r>
                        <a:rPr lang="en-US" sz="1050" kern="1200" noProof="0" dirty="0" smtClean="0">
                          <a:solidFill>
                            <a:schemeClr val="tx1"/>
                          </a:solidFill>
                          <a:latin typeface="+mn-lt"/>
                          <a:ea typeface="+mn-ea"/>
                          <a:cs typeface="+mn-cs"/>
                        </a:rPr>
                        <a:t>Scalar</a:t>
                      </a:r>
                      <a:r>
                        <a:rPr lang="en-US" sz="1050" kern="1200" baseline="0" noProof="0" dirty="0" smtClean="0">
                          <a:solidFill>
                            <a:schemeClr val="tx1"/>
                          </a:solidFill>
                          <a:latin typeface="+mn-lt"/>
                          <a:ea typeface="+mn-ea"/>
                          <a:cs typeface="+mn-cs"/>
                        </a:rPr>
                        <a:t> </a:t>
                      </a:r>
                    </a:p>
                    <a:p>
                      <a:pPr marL="0" indent="0" algn="l">
                        <a:lnSpc>
                          <a:spcPct val="100000"/>
                        </a:lnSpc>
                        <a:spcAft>
                          <a:spcPts val="0"/>
                        </a:spcAft>
                      </a:pPr>
                      <a:r>
                        <a:rPr lang="en-US" sz="1050" kern="1200" noProof="0" dirty="0" smtClean="0">
                          <a:solidFill>
                            <a:schemeClr val="tx1"/>
                          </a:solidFill>
                          <a:latin typeface="+mn-lt"/>
                          <a:ea typeface="+mn-ea"/>
                          <a:cs typeface="+mn-cs"/>
                        </a:rPr>
                        <a:t>List   </a:t>
                      </a:r>
                      <a:endParaRPr lang="en-US" sz="1400" kern="1200" noProof="0" dirty="0" smtClean="0">
                        <a:solidFill>
                          <a:schemeClr val="tx1"/>
                        </a:solidFill>
                        <a:latin typeface="+mn-lt"/>
                        <a:ea typeface="+mn-ea"/>
                        <a:cs typeface="+mn-cs"/>
                      </a:endParaRPr>
                    </a:p>
                    <a:p>
                      <a:pPr marL="0" indent="0" algn="l">
                        <a:lnSpc>
                          <a:spcPct val="100000"/>
                        </a:lnSpc>
                        <a:spcAft>
                          <a:spcPts val="0"/>
                        </a:spcAft>
                      </a:pPr>
                      <a:r>
                        <a:rPr lang="en-US" sz="1050" kern="1200" noProof="0" dirty="0" smtClean="0">
                          <a:solidFill>
                            <a:schemeClr val="tx1"/>
                          </a:solidFill>
                          <a:latin typeface="+mn-lt"/>
                          <a:ea typeface="+mn-ea"/>
                          <a:cs typeface="+mn-cs"/>
                        </a:rPr>
                        <a:t>Unique</a:t>
                      </a:r>
                      <a:r>
                        <a:rPr lang="en-US" sz="1050" kern="1200" baseline="0" noProof="0" dirty="0" smtClean="0">
                          <a:solidFill>
                            <a:schemeClr val="tx1"/>
                          </a:solidFill>
                          <a:latin typeface="+mn-lt"/>
                          <a:ea typeface="+mn-ea"/>
                          <a:cs typeface="+mn-cs"/>
                        </a:rPr>
                        <a:t> (U)</a:t>
                      </a:r>
                      <a:endParaRPr lang="en-US" sz="1050" kern="1200" noProof="0" dirty="0" smtClean="0">
                        <a:solidFill>
                          <a:schemeClr val="tx1"/>
                        </a:solidFill>
                        <a:latin typeface="+mn-lt"/>
                        <a:ea typeface="+mn-ea"/>
                        <a:cs typeface="+mn-cs"/>
                      </a:endParaRPr>
                    </a:p>
                    <a:p>
                      <a:pPr marL="0" indent="0" algn="l">
                        <a:lnSpc>
                          <a:spcPct val="100000"/>
                        </a:lnSpc>
                        <a:spcAft>
                          <a:spcPts val="0"/>
                        </a:spcAft>
                      </a:pPr>
                      <a:r>
                        <a:rPr lang="en-US" sz="1050" kern="1200" noProof="0" dirty="0" smtClean="0">
                          <a:solidFill>
                            <a:schemeClr val="tx1"/>
                          </a:solidFill>
                          <a:latin typeface="+mn-lt"/>
                          <a:ea typeface="+mn-ea"/>
                          <a:cs typeface="+mn-cs"/>
                        </a:rPr>
                        <a:t>Primary/Foreign key</a:t>
                      </a:r>
                      <a:endParaRPr lang="en-US" sz="1050" kern="1200" noProof="0" dirty="0">
                        <a:solidFill>
                          <a:schemeClr val="tx1"/>
                        </a:solidFill>
                        <a:latin typeface="+mn-lt"/>
                        <a:ea typeface="+mn-ea"/>
                        <a:cs typeface="+mn-cs"/>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noProof="0" dirty="0" smtClean="0"/>
                        <a:t>=</a:t>
                      </a:r>
                      <a:r>
                        <a:rPr lang="en-US" sz="1050" baseline="0" noProof="0" dirty="0" smtClean="0"/>
                        <a:t> Not A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noProof="0" dirty="0" smtClean="0"/>
                        <a:t>Any numeric value</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noProof="0" dirty="0" smtClean="0"/>
                        <a:t>String containing </a:t>
                      </a:r>
                      <a:r>
                        <a:rPr lang="en-US" sz="1050" baseline="0" noProof="0" dirty="0" smtClean="0"/>
                        <a:t> “;” or “|” </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kern="1200" noProof="0" dirty="0" err="1" smtClean="0">
                          <a:solidFill>
                            <a:schemeClr val="tx1"/>
                          </a:solidFill>
                          <a:latin typeface="+mn-lt"/>
                          <a:ea typeface="+mn-ea"/>
                          <a:cs typeface="+mn-cs"/>
                        </a:rPr>
                        <a:t>is</a:t>
                      </a:r>
                      <a:r>
                        <a:rPr lang="fr-FR" sz="1050" kern="1200" noProof="0" dirty="0" smtClean="0">
                          <a:solidFill>
                            <a:schemeClr val="tx1"/>
                          </a:solidFill>
                          <a:latin typeface="+mn-lt"/>
                          <a:ea typeface="+mn-ea"/>
                          <a:cs typeface="+mn-cs"/>
                        </a:rPr>
                        <a:t> </a:t>
                      </a:r>
                      <a:r>
                        <a:rPr lang="fr-FR" sz="1050" kern="1200" noProof="0" dirty="0" err="1" smtClean="0">
                          <a:solidFill>
                            <a:schemeClr val="tx1"/>
                          </a:solidFill>
                          <a:latin typeface="+mn-lt"/>
                          <a:ea typeface="+mn-ea"/>
                          <a:cs typeface="+mn-cs"/>
                        </a:rPr>
                        <a:t>enforced</a:t>
                      </a:r>
                      <a:r>
                        <a:rPr lang="fr-FR" sz="1050" kern="1200" noProof="0" dirty="0" smtClean="0">
                          <a:solidFill>
                            <a:schemeClr val="tx1"/>
                          </a:solidFill>
                          <a:latin typeface="+mn-lt"/>
                          <a:ea typeface="+mn-ea"/>
                          <a:cs typeface="+mn-cs"/>
                        </a:rPr>
                        <a:t> for</a:t>
                      </a:r>
                      <a:r>
                        <a:rPr lang="fr-FR" sz="1050" kern="1200" baseline="0" noProof="0" dirty="0" smtClean="0">
                          <a:solidFill>
                            <a:schemeClr val="tx1"/>
                          </a:solidFill>
                          <a:latin typeface="+mn-lt"/>
                          <a:ea typeface="+mn-ea"/>
                          <a:cs typeface="+mn-cs"/>
                        </a:rPr>
                        <a:t> all keys </a:t>
                      </a:r>
                      <a:r>
                        <a:rPr lang="fr-FR" sz="1050" kern="1200" baseline="0" noProof="0" dirty="0" err="1" smtClean="0">
                          <a:solidFill>
                            <a:schemeClr val="tx1"/>
                          </a:solidFill>
                          <a:latin typeface="+mn-lt"/>
                          <a:ea typeface="+mn-ea"/>
                          <a:cs typeface="+mn-cs"/>
                        </a:rPr>
                        <a:t>returning</a:t>
                      </a:r>
                      <a:r>
                        <a:rPr lang="fr-FR" sz="1050" kern="1200" baseline="0" noProof="0" dirty="0" smtClean="0">
                          <a:solidFill>
                            <a:schemeClr val="tx1"/>
                          </a:solidFill>
                          <a:latin typeface="+mn-lt"/>
                          <a:ea typeface="+mn-ea"/>
                          <a:cs typeface="+mn-cs"/>
                        </a:rPr>
                        <a:t> an </a:t>
                      </a:r>
                      <a:r>
                        <a:rPr lang="fr-FR" sz="1050" kern="1200" baseline="0" noProof="0" dirty="0" err="1" smtClean="0">
                          <a:solidFill>
                            <a:schemeClr val="tx1"/>
                          </a:solidFill>
                          <a:latin typeface="+mn-lt"/>
                          <a:ea typeface="+mn-ea"/>
                          <a:cs typeface="+mn-cs"/>
                        </a:rPr>
                        <a:t>array</a:t>
                      </a:r>
                      <a:r>
                        <a:rPr lang="fr-FR" sz="1050" kern="1200" baseline="0" noProof="0" dirty="0" smtClean="0">
                          <a:solidFill>
                            <a:schemeClr val="tx1"/>
                          </a:solidFill>
                          <a:latin typeface="+mn-lt"/>
                          <a:ea typeface="+mn-ea"/>
                          <a:cs typeface="+mn-cs"/>
                        </a:rPr>
                        <a:t> of strings</a:t>
                      </a:r>
                      <a:endParaRPr lang="en-US" sz="1050" kern="1200" noProof="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kern="1200" noProof="0" dirty="0" err="1" smtClean="0">
                          <a:solidFill>
                            <a:schemeClr val="tx1"/>
                          </a:solidFill>
                          <a:latin typeface="+mn-lt"/>
                          <a:ea typeface="+mn-ea"/>
                          <a:cs typeface="+mn-cs"/>
                        </a:rPr>
                        <a:t>Any</a:t>
                      </a:r>
                      <a:r>
                        <a:rPr lang="fr-FR" sz="1050" kern="1200" noProof="0" dirty="0" smtClean="0">
                          <a:solidFill>
                            <a:schemeClr val="tx1"/>
                          </a:solidFill>
                          <a:latin typeface="+mn-lt"/>
                          <a:ea typeface="+mn-ea"/>
                          <a:cs typeface="+mn-cs"/>
                        </a:rPr>
                        <a:t> key</a:t>
                      </a:r>
                      <a:r>
                        <a:rPr lang="fr-FR" sz="1050" kern="1200" baseline="0" noProof="0" dirty="0" smtClean="0">
                          <a:solidFill>
                            <a:schemeClr val="tx1"/>
                          </a:solidFill>
                          <a:latin typeface="+mn-lt"/>
                          <a:ea typeface="+mn-ea"/>
                          <a:cs typeface="+mn-cs"/>
                        </a:rPr>
                        <a:t> </a:t>
                      </a:r>
                      <a:r>
                        <a:rPr lang="fr-FR" sz="1050" kern="1200" baseline="0" noProof="0" dirty="0" err="1" smtClean="0">
                          <a:solidFill>
                            <a:schemeClr val="tx1"/>
                          </a:solidFill>
                          <a:latin typeface="+mn-lt"/>
                          <a:ea typeface="+mn-ea"/>
                          <a:cs typeface="+mn-cs"/>
                        </a:rPr>
                        <a:t>with</a:t>
                      </a:r>
                      <a:r>
                        <a:rPr lang="fr-FR" sz="1050" kern="1200" baseline="0" noProof="0" dirty="0" smtClean="0">
                          <a:solidFill>
                            <a:schemeClr val="tx1"/>
                          </a:solidFill>
                          <a:latin typeface="+mn-lt"/>
                          <a:ea typeface="+mn-ea"/>
                          <a:cs typeface="+mn-cs"/>
                        </a:rPr>
                        <a:t> string/char content (</a:t>
                      </a:r>
                      <a:r>
                        <a:rPr lang="fr-FR" sz="1050" kern="1200" baseline="0" noProof="0" dirty="0" err="1" smtClean="0">
                          <a:solidFill>
                            <a:schemeClr val="tx1"/>
                          </a:solidFill>
                          <a:latin typeface="+mn-lt"/>
                          <a:ea typeface="+mn-ea"/>
                          <a:cs typeface="+mn-cs"/>
                        </a:rPr>
                        <a:t>possibly</a:t>
                      </a:r>
                      <a:r>
                        <a:rPr lang="fr-FR" sz="1050" kern="1200" baseline="0" noProof="0" dirty="0" smtClean="0">
                          <a:solidFill>
                            <a:schemeClr val="tx1"/>
                          </a:solidFill>
                          <a:latin typeface="+mn-lt"/>
                          <a:ea typeface="+mn-ea"/>
                          <a:cs typeface="+mn-cs"/>
                        </a:rPr>
                        <a:t> </a:t>
                      </a:r>
                      <a:r>
                        <a:rPr lang="fr-FR" sz="1050" kern="1200" baseline="0" noProof="0" dirty="0" err="1" smtClean="0">
                          <a:solidFill>
                            <a:schemeClr val="tx1"/>
                          </a:solidFill>
                          <a:latin typeface="+mn-lt"/>
                          <a:ea typeface="+mn-ea"/>
                          <a:cs typeface="+mn-cs"/>
                        </a:rPr>
                        <a:t>including</a:t>
                      </a:r>
                      <a:r>
                        <a:rPr lang="fr-FR" sz="1050" kern="1200" baseline="0" noProof="0" dirty="0" smtClean="0">
                          <a:solidFill>
                            <a:schemeClr val="tx1"/>
                          </a:solidFill>
                          <a:latin typeface="+mn-lt"/>
                          <a:ea typeface="+mn-ea"/>
                          <a:cs typeface="+mn-cs"/>
                        </a:rPr>
                        <a:t> </a:t>
                      </a:r>
                      <a:r>
                        <a:rPr lang="fr-FR" sz="1050" kern="1200" baseline="0" noProof="0" dirty="0" err="1" smtClean="0">
                          <a:solidFill>
                            <a:schemeClr val="tx1"/>
                          </a:solidFill>
                          <a:latin typeface="+mn-lt"/>
                          <a:ea typeface="+mn-ea"/>
                          <a:cs typeface="+mn-cs"/>
                        </a:rPr>
                        <a:t>some</a:t>
                      </a:r>
                      <a:r>
                        <a:rPr lang="fr-FR" sz="1050" kern="1200" baseline="0" noProof="0" dirty="0" smtClean="0">
                          <a:solidFill>
                            <a:schemeClr val="tx1"/>
                          </a:solidFill>
                          <a:latin typeface="+mn-lt"/>
                          <a:ea typeface="+mn-ea"/>
                          <a:cs typeface="+mn-cs"/>
                        </a:rPr>
                        <a:t> </a:t>
                      </a:r>
                      <a:r>
                        <a:rPr lang="fr-FR" sz="1050" kern="1200" baseline="0" noProof="0" dirty="0" err="1" smtClean="0">
                          <a:solidFill>
                            <a:schemeClr val="tx1"/>
                          </a:solidFill>
                          <a:latin typeface="+mn-lt"/>
                          <a:ea typeface="+mn-ea"/>
                          <a:cs typeface="+mn-cs"/>
                        </a:rPr>
                        <a:t>lists</a:t>
                      </a:r>
                      <a:r>
                        <a:rPr lang="fr-FR" sz="1050" kern="1200" baseline="0" noProof="0" dirty="0" smtClean="0">
                          <a:solidFill>
                            <a:schemeClr val="tx1"/>
                          </a:solidFill>
                          <a:latin typeface="+mn-lt"/>
                          <a:ea typeface="+mn-ea"/>
                          <a:cs typeface="+mn-cs"/>
                        </a:rPr>
                        <a:t>)</a:t>
                      </a:r>
                      <a:endParaRPr lang="en-US" sz="1050" kern="1200" noProof="0" dirty="0" smtClean="0">
                        <a:solidFill>
                          <a:schemeClr val="tx1"/>
                        </a:solidFill>
                        <a:latin typeface="+mn-lt"/>
                        <a:ea typeface="+mn-ea"/>
                        <a:cs typeface="+mn-cs"/>
                      </a:endParaRPr>
                    </a:p>
                  </a:txBody>
                  <a:tcP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633453833"/>
              </p:ext>
            </p:extLst>
          </p:nvPr>
        </p:nvGraphicFramePr>
        <p:xfrm>
          <a:off x="5241032" y="1287924"/>
          <a:ext cx="4389120" cy="2645633"/>
        </p:xfrm>
        <a:graphic>
          <a:graphicData uri="http://schemas.openxmlformats.org/drawingml/2006/table">
            <a:tbl>
              <a:tblPr firstRow="1" bandRow="1"/>
              <a:tblGrid>
                <a:gridCol w="1440160"/>
                <a:gridCol w="2948960"/>
              </a:tblGrid>
              <a:tr h="2738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err="1" smtClean="0">
                          <a:latin typeface="Arial" pitchFamily="34" charset="0"/>
                          <a:cs typeface="Arial" pitchFamily="34" charset="0"/>
                        </a:rPr>
                        <a:t>Monomer</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2371313">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lnSpc>
                          <a:spcPct val="114000"/>
                        </a:lnSpc>
                        <a:spcAft>
                          <a:spcPts val="0"/>
                        </a:spcAft>
                      </a:pPr>
                      <a:r>
                        <a:rPr lang="fr-FR" sz="1050" b="1" dirty="0" err="1" smtClean="0">
                          <a:latin typeface="Arial" pitchFamily="34" charset="0"/>
                          <a:cs typeface="Arial" pitchFamily="34" charset="0"/>
                        </a:rPr>
                        <a:t>InChIKey</a:t>
                      </a:r>
                      <a:r>
                        <a:rPr lang="fr-FR" sz="1050" b="0" i="1" dirty="0" err="1" smtClean="0">
                          <a:latin typeface="Arial" pitchFamily="34" charset="0"/>
                          <a:cs typeface="Arial" pitchFamily="34" charset="0"/>
                        </a:rPr>
                        <a:t>:string</a:t>
                      </a:r>
                      <a:r>
                        <a:rPr lang="fr-FR" sz="1050" b="0" i="1" dirty="0" smtClean="0">
                          <a:latin typeface="Arial" pitchFamily="34" charset="0"/>
                          <a:cs typeface="Arial" pitchFamily="34" charset="0"/>
                        </a:rPr>
                        <a:t> (U)</a:t>
                      </a:r>
                    </a:p>
                    <a:p>
                      <a:pPr marL="0" indent="0" algn="l">
                        <a:lnSpc>
                          <a:spcPct val="114000"/>
                        </a:lnSpc>
                        <a:spcAft>
                          <a:spcPts val="0"/>
                        </a:spcAft>
                      </a:pPr>
                      <a:r>
                        <a:rPr lang="fr-FR" sz="1050" b="1" dirty="0" err="1" smtClean="0">
                          <a:latin typeface="Arial" pitchFamily="34" charset="0"/>
                          <a:cs typeface="Arial" pitchFamily="34" charset="0"/>
                        </a:rPr>
                        <a:t>Name</a:t>
                      </a:r>
                      <a:r>
                        <a:rPr lang="fr-FR" sz="1050" b="0" i="1" dirty="0" err="1" smtClean="0">
                          <a:latin typeface="Arial" pitchFamily="34" charset="0"/>
                          <a:cs typeface="Arial" pitchFamily="34" charset="0"/>
                        </a:rPr>
                        <a:t>:string</a:t>
                      </a:r>
                      <a:endParaRPr lang="fr-FR" sz="1050" b="0" i="1" dirty="0" smtClean="0">
                        <a:latin typeface="Arial" pitchFamily="34" charset="0"/>
                        <a:cs typeface="Arial" pitchFamily="34" charset="0"/>
                      </a:endParaRPr>
                    </a:p>
                    <a:p>
                      <a:pPr marL="0" indent="0" algn="l">
                        <a:lnSpc>
                          <a:spcPct val="114000"/>
                        </a:lnSpc>
                        <a:spcAft>
                          <a:spcPts val="0"/>
                        </a:spcAft>
                      </a:pPr>
                      <a:endParaRPr lang="fr-FR" sz="1050" dirty="0" smtClean="0">
                        <a:latin typeface="Arial" pitchFamily="34" charset="0"/>
                        <a:cs typeface="Arial" pitchFamily="34" charset="0"/>
                      </a:endParaRPr>
                    </a:p>
                    <a:p>
                      <a:pPr marL="0" indent="0" algn="l">
                        <a:lnSpc>
                          <a:spcPct val="114000"/>
                        </a:lnSpc>
                        <a:spcAft>
                          <a:spcPts val="0"/>
                        </a:spcAft>
                      </a:pPr>
                      <a:endParaRPr lang="fr-FR" sz="1050" b="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CAS:</a:t>
                      </a:r>
                      <a:r>
                        <a:rPr lang="fr-FR" sz="1050" b="0" i="1" dirty="0" err="1" smtClean="0">
                          <a:latin typeface="Arial" pitchFamily="34" charset="0"/>
                          <a:cs typeface="Arial" pitchFamily="34" charset="0"/>
                        </a:rPr>
                        <a:t>list</a:t>
                      </a:r>
                      <a:r>
                        <a:rPr lang="fr-FR" sz="1050" b="0" i="1" dirty="0" smtClean="0">
                          <a:latin typeface="Arial" pitchFamily="34" charset="0"/>
                          <a:cs typeface="Arial" pitchFamily="34" charset="0"/>
                        </a:rPr>
                        <a:t> of strings</a:t>
                      </a:r>
                    </a:p>
                    <a:p>
                      <a:pPr marL="0" indent="0" algn="l">
                        <a:lnSpc>
                          <a:spcPct val="114000"/>
                        </a:lnSpc>
                        <a:spcAft>
                          <a:spcPts val="0"/>
                        </a:spcAft>
                      </a:pPr>
                      <a:r>
                        <a:rPr lang="fr-FR" sz="1050" b="1" dirty="0" err="1" smtClean="0">
                          <a:latin typeface="Arial" pitchFamily="34" charset="0"/>
                          <a:cs typeface="Arial" pitchFamily="34" charset="0"/>
                        </a:rPr>
                        <a:t>PMREF:</a:t>
                      </a:r>
                      <a:r>
                        <a:rPr lang="fr-FR" sz="1050" b="0" i="1" dirty="0" err="1" smtClean="0">
                          <a:latin typeface="Arial" pitchFamily="34" charset="0"/>
                          <a:cs typeface="Arial" pitchFamily="34" charset="0"/>
                        </a:rPr>
                        <a:t>integer</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smtClean="0">
                          <a:latin typeface="Arial" pitchFamily="34" charset="0"/>
                          <a:cs typeface="Arial" pitchFamily="34" charset="0"/>
                        </a:rPr>
                        <a:t>M:</a:t>
                      </a:r>
                      <a:r>
                        <a:rPr lang="fr-FR" sz="1050" b="0" i="1" dirty="0" smtClean="0">
                          <a:latin typeface="Arial" pitchFamily="34" charset="0"/>
                          <a:cs typeface="Arial" pitchFamily="34" charset="0"/>
                        </a:rPr>
                        <a:t>real</a:t>
                      </a:r>
                    </a:p>
                    <a:p>
                      <a:pPr marL="0" indent="0" algn="l">
                        <a:lnSpc>
                          <a:spcPct val="114000"/>
                        </a:lnSpc>
                        <a:spcAft>
                          <a:spcPts val="0"/>
                        </a:spcAft>
                      </a:pPr>
                      <a:r>
                        <a:rPr lang="fr-FR" sz="1050" b="1" dirty="0" err="1" smtClean="0">
                          <a:latin typeface="Arial" pitchFamily="34" charset="0"/>
                          <a:cs typeface="Arial" pitchFamily="34" charset="0"/>
                        </a:rPr>
                        <a:t>SML:</a:t>
                      </a:r>
                      <a:r>
                        <a:rPr lang="fr-FR" sz="1050" b="0" i="1" dirty="0" err="1" smtClean="0">
                          <a:latin typeface="Arial" pitchFamily="34" charset="0"/>
                          <a:cs typeface="Arial" pitchFamily="34" charset="0"/>
                        </a:rPr>
                        <a:t>real</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TDI:</a:t>
                      </a:r>
                      <a:r>
                        <a:rPr lang="fr-FR" sz="1050" b="0" i="1" dirty="0" err="1" smtClean="0">
                          <a:latin typeface="Arial" pitchFamily="34" charset="0"/>
                          <a:cs typeface="Arial" pitchFamily="34" charset="0"/>
                        </a:rPr>
                        <a:t>real</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logP:</a:t>
                      </a:r>
                      <a:r>
                        <a:rPr lang="fr-FR" sz="1050" b="0" i="1" dirty="0" err="1" smtClean="0">
                          <a:latin typeface="Arial" pitchFamily="34" charset="0"/>
                          <a:cs typeface="Arial" pitchFamily="34" charset="0"/>
                        </a:rPr>
                        <a:t>list</a:t>
                      </a:r>
                      <a:r>
                        <a:rPr lang="fr-FR" sz="1050" b="0" i="1" dirty="0" smtClean="0">
                          <a:latin typeface="Arial" pitchFamily="34" charset="0"/>
                          <a:cs typeface="Arial" pitchFamily="34" charset="0"/>
                        </a:rPr>
                        <a:t> of </a:t>
                      </a:r>
                      <a:r>
                        <a:rPr lang="fr-FR" sz="1050" b="0" i="1" dirty="0" err="1" smtClean="0">
                          <a:latin typeface="Arial" pitchFamily="34" charset="0"/>
                          <a:cs typeface="Arial" pitchFamily="34" charset="0"/>
                        </a:rPr>
                        <a:t>reals</a:t>
                      </a:r>
                      <a:endParaRPr lang="fr-FR" sz="1050" b="0" i="1" dirty="0" smtClean="0">
                        <a:latin typeface="Arial" pitchFamily="34" charset="0"/>
                        <a:cs typeface="Arial" pitchFamily="34" charset="0"/>
                      </a:endParaRPr>
                    </a:p>
                    <a:p>
                      <a:pPr marL="0" indent="0" algn="l">
                        <a:lnSpc>
                          <a:spcPct val="114000"/>
                        </a:lnSpc>
                        <a:spcAft>
                          <a:spcPts val="0"/>
                        </a:spcAft>
                      </a:pPr>
                      <a:r>
                        <a:rPr lang="fr-FR" sz="1050" b="1" dirty="0" err="1" smtClean="0">
                          <a:latin typeface="Arial" pitchFamily="34" charset="0"/>
                          <a:cs typeface="Arial" pitchFamily="34" charset="0"/>
                        </a:rPr>
                        <a:t>Class:</a:t>
                      </a:r>
                      <a:r>
                        <a:rPr lang="fr-FR" sz="1050" b="0" i="1" dirty="0" err="1" smtClean="0">
                          <a:latin typeface="Arial" pitchFamily="34" charset="0"/>
                          <a:cs typeface="Arial" pitchFamily="34" charset="0"/>
                        </a:rPr>
                        <a:t>string</a:t>
                      </a:r>
                      <a:endParaRPr lang="fr-FR" sz="1050" b="0" i="1" dirty="0" smtClean="0">
                        <a:latin typeface="Arial" pitchFamily="34" charset="0"/>
                        <a:cs typeface="Arial" pitchFamily="34" charset="0"/>
                      </a:endParaRPr>
                    </a:p>
                    <a:p>
                      <a:pPr marL="0" indent="0" algn="l">
                        <a:lnSpc>
                          <a:spcPct val="114000"/>
                        </a:lnSpc>
                        <a:spcAft>
                          <a:spcPts val="0"/>
                        </a:spcAft>
                      </a:pPr>
                      <a:r>
                        <a:rPr lang="fr-FR" sz="1050" b="1" i="0" dirty="0" err="1" smtClean="0">
                          <a:latin typeface="Arial" pitchFamily="34" charset="0"/>
                          <a:cs typeface="Arial" pitchFamily="34" charset="0"/>
                        </a:rPr>
                        <a:t>Polymer:</a:t>
                      </a:r>
                      <a:r>
                        <a:rPr lang="fr-FR" sz="1050" b="0" i="1" baseline="0" dirty="0" err="1" smtClean="0">
                          <a:latin typeface="Arial" pitchFamily="34" charset="0"/>
                          <a:cs typeface="Arial" pitchFamily="34" charset="0"/>
                        </a:rPr>
                        <a:t>string</a:t>
                      </a:r>
                      <a:endParaRPr lang="fr-FR" sz="1050" b="0" i="1"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QQONPFPTGQHPMA-UHFFFAOYSA-N</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err="1" smtClean="0">
                          <a:latin typeface="Arial" pitchFamily="34" charset="0"/>
                          <a:cs typeface="Arial" pitchFamily="34" charset="0"/>
                        </a:rPr>
                        <a:t>name</a:t>
                      </a:r>
                      <a:r>
                        <a:rPr lang="fr-FR" sz="1050" dirty="0" smtClean="0">
                          <a:latin typeface="Arial" pitchFamily="34" charset="0"/>
                          <a:cs typeface="Arial" pitchFamily="34" charset="0"/>
                        </a:rPr>
                        <a:t>: propene;1-propene;propylene;methylethene;1-propylene;prop-1-ene</a:t>
                      </a:r>
                      <a:br>
                        <a:rPr lang="fr-FR" sz="1050" dirty="0" smtClean="0">
                          <a:latin typeface="Arial" pitchFamily="34" charset="0"/>
                          <a:cs typeface="Arial" pitchFamily="34" charset="0"/>
                        </a:rPr>
                      </a:br>
                      <a:r>
                        <a:rPr lang="fr-FR" sz="1050" dirty="0" smtClean="0">
                          <a:latin typeface="Arial" pitchFamily="34" charset="0"/>
                          <a:cs typeface="Arial" pitchFamily="34" charset="0"/>
                        </a:rPr>
                        <a:t>115-07-1;33004-01-2;676-63-1</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23980</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42.08</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60</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err="1" smtClean="0">
                          <a:latin typeface="Arial" pitchFamily="34" charset="0"/>
                          <a:cs typeface="Arial" pitchFamily="34" charset="0"/>
                        </a:rPr>
                        <a:t>NaN</a:t>
                      </a:r>
                      <a:endParaRPr lang="fr-FR" sz="1050" dirty="0" smtClean="0">
                        <a:latin typeface="Arial" pitchFamily="34" charset="0"/>
                        <a:cs typeface="Arial" pitchFamily="34" charset="0"/>
                      </a:endParaRP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1.7</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err="1" smtClean="0">
                          <a:latin typeface="Arial" pitchFamily="34" charset="0"/>
                          <a:cs typeface="Arial" pitchFamily="34" charset="0"/>
                        </a:rPr>
                        <a:t>propylene</a:t>
                      </a:r>
                      <a:r>
                        <a:rPr lang="fr-FR" sz="1050" dirty="0" smtClean="0">
                          <a:latin typeface="Arial" pitchFamily="34" charset="0"/>
                          <a:cs typeface="Arial" pitchFamily="34" charset="0"/>
                        </a:rPr>
                        <a:t> </a:t>
                      </a:r>
                    </a:p>
                    <a:p>
                      <a:pPr marL="0" marR="0" indent="0" algn="l" defTabSz="914400" rtl="0" eaLnBrk="1" fontAlgn="auto" latinLnBrk="0" hangingPunct="1">
                        <a:lnSpc>
                          <a:spcPct val="114000"/>
                        </a:lnSpc>
                        <a:spcBef>
                          <a:spcPts val="0"/>
                        </a:spcBef>
                        <a:spcAft>
                          <a:spcPts val="0"/>
                        </a:spcAft>
                        <a:buClrTx/>
                        <a:buSzTx/>
                        <a:buFontTx/>
                        <a:buNone/>
                        <a:tabLst/>
                        <a:defRPr/>
                      </a:pPr>
                      <a:r>
                        <a:rPr lang="fr-FR" sz="1050" dirty="0" smtClean="0">
                          <a:latin typeface="Arial" pitchFamily="34" charset="0"/>
                          <a:cs typeface="Arial" pitchFamily="34" charset="0"/>
                        </a:rPr>
                        <a:t>PP</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385048" y="3284984"/>
          <a:ext cx="4023360" cy="792088"/>
        </p:xfrm>
        <a:graphic>
          <a:graphicData uri="http://schemas.openxmlformats.org/drawingml/2006/table">
            <a:tbl>
              <a:tblPr firstRow="1" bandRow="1"/>
              <a:tblGrid>
                <a:gridCol w="1188720"/>
                <a:gridCol w="283464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err="1" smtClean="0">
                          <a:latin typeface="Arial" pitchFamily="34" charset="0"/>
                          <a:cs typeface="Arial" pitchFamily="34" charset="0"/>
                        </a:rPr>
                        <a:t>Foodsimulant</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486469">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Id: </a:t>
                      </a:r>
                      <a:r>
                        <a:rPr lang="fr-FR" sz="1050" b="0" dirty="0" smtClean="0">
                          <a:latin typeface="Arial" pitchFamily="34" charset="0"/>
                          <a:cs typeface="Arial" pitchFamily="34" charset="0"/>
                        </a:rPr>
                        <a:t>ethanol50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K: </a:t>
                      </a:r>
                      <a:r>
                        <a:rPr lang="fr-FR" sz="1050" b="0" dirty="0" smtClean="0">
                          <a:latin typeface="Arial" pitchFamily="34" charset="0"/>
                          <a:cs typeface="Arial" pitchFamily="34" charset="0"/>
                        </a:rPr>
                        <a:t>0.1</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6"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5429022" y="3317346"/>
            <a:ext cx="242612" cy="263509"/>
          </a:xfrm>
          <a:prstGeom prst="rect">
            <a:avLst/>
          </a:prstGeom>
          <a:noFill/>
        </p:spPr>
      </p:pic>
      <p:graphicFrame>
        <p:nvGraphicFramePr>
          <p:cNvPr id="7" name="Table 6"/>
          <p:cNvGraphicFramePr>
            <a:graphicFrameLocks noGrp="1"/>
          </p:cNvGraphicFramePr>
          <p:nvPr/>
        </p:nvGraphicFramePr>
        <p:xfrm>
          <a:off x="5460424" y="4736117"/>
          <a:ext cx="4389120" cy="1357179"/>
        </p:xfrm>
        <a:graphic>
          <a:graphicData uri="http://schemas.openxmlformats.org/drawingml/2006/table">
            <a:tbl>
              <a:tblPr firstRow="1" bandRow="1"/>
              <a:tblGrid>
                <a:gridCol w="1188720"/>
                <a:gridCol w="320040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smtClean="0">
                          <a:latin typeface="Arial" pitchFamily="34" charset="0"/>
                          <a:cs typeface="Arial" pitchFamily="34" charset="0"/>
                        </a:rPr>
                        <a:t>Diffusion</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endParaRPr lang="fr-FR" sz="1050" dirty="0" smtClean="0">
                        <a:latin typeface="Arial" pitchFamily="34" charset="0"/>
                        <a:cs typeface="Arial" pitchFamily="34" charset="0"/>
                      </a:endParaRPr>
                    </a:p>
                    <a:p>
                      <a:pPr marL="0" indent="0" algn="l"/>
                      <a:endParaRPr lang="fr-FR" sz="1050" dirty="0" smtClean="0">
                        <a:latin typeface="Arial" pitchFamily="34" charset="0"/>
                        <a:cs typeface="Arial" pitchFamily="34" charset="0"/>
                      </a:endParaRPr>
                    </a:p>
                    <a:p>
                      <a:pPr marL="0" indent="0" algn="l"/>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InChIKey</a:t>
                      </a:r>
                      <a:r>
                        <a:rPr lang="fr-FR" sz="1050" b="0" dirty="0" smtClean="0">
                          <a:latin typeface="Arial" pitchFamily="34" charset="0"/>
                          <a:cs typeface="Arial" pitchFamily="34" charset="0"/>
                        </a:rPr>
                        <a:t>: NLZUEZXRPGMBCV-UHFFFAOYSA-N</a:t>
                      </a:r>
                      <a:endParaRPr lang="fr-FR" sz="1050" b="1"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M</a:t>
                      </a:r>
                      <a:r>
                        <a:rPr lang="fr-FR" sz="1050" b="0" dirty="0" smtClean="0">
                          <a:latin typeface="Arial" pitchFamily="34" charset="0"/>
                          <a:cs typeface="Arial" pitchFamily="34" charset="0"/>
                        </a:rPr>
                        <a:t>: 220.35</a:t>
                      </a:r>
                      <a:endParaRPr lang="fr-FR" sz="1050" b="1"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polymer</a:t>
                      </a:r>
                      <a:r>
                        <a:rPr lang="fr-FR" sz="1050" dirty="0" smtClean="0">
                          <a:latin typeface="Arial" pitchFamily="34" charset="0"/>
                          <a:cs typeface="Arial" pitchFamily="34" charset="0"/>
                        </a:rPr>
                        <a:t>: PP</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rhoP</a:t>
                      </a:r>
                      <a:r>
                        <a:rPr lang="fr-FR" sz="1050" dirty="0" smtClean="0">
                          <a:latin typeface="Arial" pitchFamily="34" charset="0"/>
                          <a:cs typeface="Arial" pitchFamily="34" charset="0"/>
                        </a:rPr>
                        <a:t>: 0.95</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temperature</a:t>
                      </a:r>
                      <a:r>
                        <a:rPr lang="fr-FR" sz="1050" b="0" dirty="0" smtClean="0">
                          <a:latin typeface="Arial" pitchFamily="34" charset="0"/>
                          <a:cs typeface="Arial" pitchFamily="34" charset="0"/>
                        </a:rPr>
                        <a:t>:  40</a:t>
                      </a:r>
                      <a:endParaRPr lang="fr-FR" sz="1050" b="1"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D</a:t>
                      </a:r>
                      <a:r>
                        <a:rPr lang="fr-FR" sz="1050" dirty="0" smtClean="0">
                          <a:latin typeface="Arial" pitchFamily="34" charset="0"/>
                          <a:cs typeface="Arial" pitchFamily="34" charset="0"/>
                        </a:rPr>
                        <a:t>: 4.6E-15;2.7E-16;5E-15</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8"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5504398" y="4768479"/>
            <a:ext cx="242612" cy="263509"/>
          </a:xfrm>
          <a:prstGeom prst="rect">
            <a:avLst/>
          </a:prstGeom>
          <a:noFill/>
        </p:spPr>
      </p:pic>
      <p:sp>
        <p:nvSpPr>
          <p:cNvPr id="9" name="TextBox 8"/>
          <p:cNvSpPr txBox="1"/>
          <p:nvPr/>
        </p:nvSpPr>
        <p:spPr>
          <a:xfrm>
            <a:off x="437760" y="260648"/>
            <a:ext cx="7971624" cy="523220"/>
          </a:xfrm>
          <a:prstGeom prst="rect">
            <a:avLst/>
          </a:prstGeom>
          <a:noFill/>
        </p:spPr>
        <p:txBody>
          <a:bodyPr wrap="square" rtlCol="0">
            <a:spAutoFit/>
          </a:bodyPr>
          <a:lstStyle/>
          <a:p>
            <a:r>
              <a:rPr lang="fr-FR" sz="2800" b="1" dirty="0" smtClean="0"/>
              <a:t>EXAMPLES: RULE BASES AND KNOWLEDGE BASES</a:t>
            </a:r>
            <a:endParaRPr lang="en-US" sz="2800" b="1" dirty="0"/>
          </a:p>
        </p:txBody>
      </p:sp>
      <p:graphicFrame>
        <p:nvGraphicFramePr>
          <p:cNvPr id="10" name="Table 9"/>
          <p:cNvGraphicFramePr>
            <a:graphicFrameLocks noGrp="1"/>
          </p:cNvGraphicFramePr>
          <p:nvPr/>
        </p:nvGraphicFramePr>
        <p:xfrm>
          <a:off x="344488" y="4984149"/>
          <a:ext cx="4023360" cy="1037139"/>
        </p:xfrm>
        <a:graphic>
          <a:graphicData uri="http://schemas.openxmlformats.org/drawingml/2006/table">
            <a:tbl>
              <a:tblPr firstRow="1" bandRow="1"/>
              <a:tblGrid>
                <a:gridCol w="1188720"/>
                <a:gridCol w="283464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err="1" smtClean="0">
                          <a:latin typeface="Arial" pitchFamily="34" charset="0"/>
                          <a:cs typeface="Arial" pitchFamily="34" charset="0"/>
                        </a:rPr>
                        <a:t>Consumption</a:t>
                      </a:r>
                      <a:r>
                        <a:rPr lang="fr-FR" sz="1200" dirty="0" smtClean="0">
                          <a:latin typeface="Arial" pitchFamily="34" charset="0"/>
                          <a:cs typeface="Arial" pitchFamily="34" charset="0"/>
                        </a:rPr>
                        <a:t> </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Id : </a:t>
                      </a:r>
                      <a:r>
                        <a:rPr lang="fr-FR" sz="1050" b="0" dirty="0" smtClean="0">
                          <a:latin typeface="Arial" pitchFamily="34" charset="0"/>
                          <a:cs typeface="Arial" pitchFamily="34" charset="0"/>
                        </a:rPr>
                        <a:t>hot</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Temperature</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70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Time: </a:t>
                      </a:r>
                      <a:r>
                        <a:rPr lang="fr-FR" sz="1050" b="0" dirty="0" smtClean="0">
                          <a:latin typeface="Arial" pitchFamily="34" charset="0"/>
                          <a:cs typeface="Arial" pitchFamily="34" charset="0"/>
                        </a:rPr>
                        <a:t>2</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Unit:</a:t>
                      </a:r>
                      <a:r>
                        <a:rPr lang="fr-FR" sz="1050" b="0" dirty="0" smtClean="0">
                          <a:latin typeface="Arial" pitchFamily="34" charset="0"/>
                          <a:cs typeface="Arial" pitchFamily="34" charset="0"/>
                        </a:rPr>
                        <a:t> h</a:t>
                      </a:r>
                      <a:endParaRPr lang="fr-FR" sz="1050" b="1"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1"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388462" y="5016511"/>
            <a:ext cx="242612" cy="263509"/>
          </a:xfrm>
          <a:prstGeom prst="rect">
            <a:avLst/>
          </a:prstGeom>
          <a:noFill/>
        </p:spPr>
      </p:pic>
      <p:graphicFrame>
        <p:nvGraphicFramePr>
          <p:cNvPr id="12" name="Table 11"/>
          <p:cNvGraphicFramePr>
            <a:graphicFrameLocks noGrp="1"/>
          </p:cNvGraphicFramePr>
          <p:nvPr/>
        </p:nvGraphicFramePr>
        <p:xfrm>
          <a:off x="272480" y="1412776"/>
          <a:ext cx="4392488" cy="1517199"/>
        </p:xfrm>
        <a:graphic>
          <a:graphicData uri="http://schemas.openxmlformats.org/drawingml/2006/table">
            <a:tbl>
              <a:tblPr firstRow="1" bandRow="1"/>
              <a:tblGrid>
                <a:gridCol w="1179217"/>
                <a:gridCol w="3213271"/>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smtClean="0">
                          <a:latin typeface="Arial" pitchFamily="34" charset="0"/>
                          <a:cs typeface="Arial" pitchFamily="34" charset="0"/>
                        </a:rPr>
                        <a:t>scenario</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a:t>
                      </a:r>
                      <a:r>
                        <a:rPr lang="fr-FR" sz="1050" dirty="0" err="1" smtClean="0">
                          <a:latin typeface="Arial" pitchFamily="34" charset="0"/>
                          <a:cs typeface="Arial" pitchFamily="34" charset="0"/>
                        </a:rPr>
                        <a:t>Foreign</a:t>
                      </a:r>
                      <a:r>
                        <a:rPr lang="fr-FR" sz="1050" baseline="0" dirty="0" smtClean="0">
                          <a:latin typeface="Arial" pitchFamily="34" charset="0"/>
                          <a:cs typeface="Arial" pitchFamily="34" charset="0"/>
                        </a:rPr>
                        <a:t> </a:t>
                      </a:r>
                      <a:r>
                        <a:rPr lang="fr-FR" sz="1050" baseline="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Id:</a:t>
                      </a:r>
                      <a:r>
                        <a:rPr lang="fr-FR" sz="1050" b="1" baseline="0" dirty="0" smtClean="0">
                          <a:latin typeface="Arial" pitchFamily="34" charset="0"/>
                          <a:cs typeface="Arial" pitchFamily="34" charset="0"/>
                        </a:rPr>
                        <a:t> </a:t>
                      </a:r>
                      <a:r>
                        <a:rPr lang="fr-FR" sz="1050" b="0" baseline="0" dirty="0" err="1" smtClean="0">
                          <a:latin typeface="Arial" pitchFamily="34" charset="0"/>
                          <a:cs typeface="Arial" pitchFamily="34" charset="0"/>
                        </a:rPr>
                        <a:t>gobeletPP</a:t>
                      </a:r>
                      <a:endParaRPr lang="fr-FR" sz="1050" b="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Food : </a:t>
                      </a:r>
                      <a:r>
                        <a:rPr lang="fr-FR" sz="1050" b="0" dirty="0" err="1" smtClean="0">
                          <a:latin typeface="Arial" pitchFamily="34" charset="0"/>
                          <a:cs typeface="Arial" pitchFamily="34" charset="0"/>
                        </a:rPr>
                        <a:t>hotdrink</a:t>
                      </a:r>
                      <a:endParaRPr lang="fr-FR" sz="1050" b="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Foodsimulant</a:t>
                      </a:r>
                      <a:r>
                        <a:rPr lang="fr-FR" sz="1050" b="1" dirty="0" smtClean="0">
                          <a:latin typeface="Arial" pitchFamily="34" charset="0"/>
                          <a:cs typeface="Arial" pitchFamily="34" charset="0"/>
                        </a:rPr>
                        <a:t>: </a:t>
                      </a:r>
                      <a:r>
                        <a:rPr lang="fr-FR" sz="1050" b="0" dirty="0" err="1" smtClean="0">
                          <a:latin typeface="Arial" pitchFamily="34" charset="0"/>
                          <a:cs typeface="Arial" pitchFamily="34" charset="0"/>
                        </a:rPr>
                        <a:t>fatty</a:t>
                      </a:r>
                      <a:r>
                        <a:rPr lang="fr-FR" sz="1050" b="0" dirty="0" smtClean="0">
                          <a:latin typeface="Arial" pitchFamily="34" charset="0"/>
                          <a:cs typeface="Arial" pitchFamily="34" charset="0"/>
                        </a:rPr>
                        <a:t>, ethanol50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Material</a:t>
                      </a:r>
                      <a:r>
                        <a:rPr lang="fr-FR" sz="1050" b="1" dirty="0" smtClean="0">
                          <a:latin typeface="Arial" pitchFamily="34" charset="0"/>
                          <a:cs typeface="Arial" pitchFamily="34" charset="0"/>
                        </a:rPr>
                        <a:t> : </a:t>
                      </a:r>
                      <a:r>
                        <a:rPr lang="fr-FR" sz="1050" b="0" dirty="0" smtClean="0">
                          <a:latin typeface="Arial" pitchFamily="34" charset="0"/>
                          <a:cs typeface="Arial" pitchFamily="34" charset="0"/>
                        </a:rPr>
                        <a:t>PP</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Geometry</a:t>
                      </a:r>
                      <a:r>
                        <a:rPr lang="fr-FR" sz="1050" b="1" dirty="0" smtClean="0">
                          <a:latin typeface="Arial" pitchFamily="34" charset="0"/>
                          <a:cs typeface="Arial" pitchFamily="34" charset="0"/>
                        </a:rPr>
                        <a:t> : </a:t>
                      </a:r>
                      <a:r>
                        <a:rPr lang="fr-FR" sz="1050" b="0" dirty="0" smtClean="0">
                          <a:latin typeface="Arial" pitchFamily="34" charset="0"/>
                          <a:cs typeface="Arial" pitchFamily="34" charset="0"/>
                        </a:rPr>
                        <a:t>gobelet</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Step</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 </a:t>
                      </a:r>
                      <a:r>
                        <a:rPr lang="fr-FR" sz="1050" b="0" dirty="0" err="1" smtClean="0">
                          <a:latin typeface="Arial" pitchFamily="34" charset="0"/>
                          <a:cs typeface="Arial" pitchFamily="34" charset="0"/>
                        </a:rPr>
                        <a:t>consumption</a:t>
                      </a:r>
                      <a:endParaRPr lang="fr-FR" sz="1050" b="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Temperature</a:t>
                      </a:r>
                      <a:r>
                        <a:rPr lang="fr-FR" sz="1050" b="1" dirty="0" smtClean="0">
                          <a:latin typeface="Arial" pitchFamily="34" charset="0"/>
                          <a:cs typeface="Arial" pitchFamily="34" charset="0"/>
                        </a:rPr>
                        <a:t> : </a:t>
                      </a:r>
                      <a:r>
                        <a:rPr lang="fr-FR" sz="1050" b="0" dirty="0" smtClean="0">
                          <a:latin typeface="Arial" pitchFamily="34" charset="0"/>
                          <a:cs typeface="Arial" pitchFamily="34" charset="0"/>
                        </a:rPr>
                        <a:t>hot</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3"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316454" y="1445138"/>
            <a:ext cx="242612" cy="263509"/>
          </a:xfrm>
          <a:prstGeom prst="rect">
            <a:avLst/>
          </a:prstGeom>
          <a:noFill/>
        </p:spPr>
      </p:pic>
      <p:graphicFrame>
        <p:nvGraphicFramePr>
          <p:cNvPr id="14" name="Table 13"/>
          <p:cNvGraphicFramePr>
            <a:graphicFrameLocks noGrp="1"/>
          </p:cNvGraphicFramePr>
          <p:nvPr/>
        </p:nvGraphicFramePr>
        <p:xfrm>
          <a:off x="328176" y="3293492"/>
          <a:ext cx="4023360" cy="1037139"/>
        </p:xfrm>
        <a:graphic>
          <a:graphicData uri="http://schemas.openxmlformats.org/drawingml/2006/table">
            <a:tbl>
              <a:tblPr firstRow="1" bandRow="1"/>
              <a:tblGrid>
                <a:gridCol w="1188720"/>
                <a:gridCol w="283464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smtClean="0">
                          <a:latin typeface="Arial" pitchFamily="34" charset="0"/>
                          <a:cs typeface="Arial" pitchFamily="34" charset="0"/>
                        </a:rPr>
                        <a:t>Food</a:t>
                      </a: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Id: </a:t>
                      </a:r>
                      <a:r>
                        <a:rPr lang="fr-FR" sz="1050" b="0" dirty="0" err="1" smtClean="0">
                          <a:latin typeface="Arial" pitchFamily="34" charset="0"/>
                          <a:cs typeface="Arial" pitchFamily="34" charset="0"/>
                        </a:rPr>
                        <a:t>hotdrink</a:t>
                      </a:r>
                      <a:endParaRPr lang="fr-FR" sz="1050" b="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Shelflife</a:t>
                      </a:r>
                      <a:r>
                        <a:rPr lang="fr-FR" sz="1050" dirty="0" smtClean="0">
                          <a:latin typeface="Arial" pitchFamily="34" charset="0"/>
                          <a:cs typeface="Arial" pitchFamily="34" charset="0"/>
                        </a:rPr>
                        <a:t>: 2</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Shelflifeunit</a:t>
                      </a:r>
                      <a:r>
                        <a:rPr lang="fr-FR" sz="1050" b="1" dirty="0" smtClean="0">
                          <a:latin typeface="Arial" pitchFamily="34" charset="0"/>
                          <a:cs typeface="Arial" pitchFamily="34" charset="0"/>
                        </a:rPr>
                        <a:t> : </a:t>
                      </a:r>
                      <a:r>
                        <a:rPr lang="fr-FR" sz="1050" b="0" dirty="0" smtClean="0">
                          <a:latin typeface="Arial" pitchFamily="34" charset="0"/>
                          <a:cs typeface="Arial" pitchFamily="34" charset="0"/>
                        </a:rPr>
                        <a:t>h</a:t>
                      </a:r>
                      <a:endParaRPr lang="fr-FR" sz="1050" b="1"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rhoF</a:t>
                      </a:r>
                      <a:r>
                        <a:rPr lang="fr-FR" sz="1050" dirty="0" smtClean="0">
                          <a:latin typeface="Arial" pitchFamily="34" charset="0"/>
                          <a:cs typeface="Arial" pitchFamily="34" charset="0"/>
                        </a:rPr>
                        <a:t>: 1000</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5"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372150" y="3325854"/>
            <a:ext cx="242612" cy="263509"/>
          </a:xfrm>
          <a:prstGeom prst="rect">
            <a:avLst/>
          </a:prstGeom>
          <a:noFill/>
        </p:spPr>
      </p:pic>
      <p:graphicFrame>
        <p:nvGraphicFramePr>
          <p:cNvPr id="16" name="Table 15"/>
          <p:cNvGraphicFramePr>
            <a:graphicFrameLocks noGrp="1"/>
          </p:cNvGraphicFramePr>
          <p:nvPr/>
        </p:nvGraphicFramePr>
        <p:xfrm>
          <a:off x="5394136" y="1412776"/>
          <a:ext cx="4023360" cy="1517199"/>
        </p:xfrm>
        <a:graphic>
          <a:graphicData uri="http://schemas.openxmlformats.org/drawingml/2006/table">
            <a:tbl>
              <a:tblPr firstRow="1" bandRow="1"/>
              <a:tblGrid>
                <a:gridCol w="1188720"/>
                <a:gridCol w="2834640"/>
              </a:tblGrid>
              <a:tr h="305619">
                <a:tc gridSpan="2">
                  <a:txBody>
                    <a:bodyPr/>
                    <a:lstStyle>
                      <a:defPPr>
                        <a:defRPr lang="fr-FR"/>
                      </a:defPPr>
                      <a:lvl1pPr marL="0" algn="l" defTabSz="914400" rtl="0" eaLnBrk="1" latinLnBrk="0" hangingPunct="1">
                        <a:defRPr sz="1800" b="1" kern="1200">
                          <a:solidFill>
                            <a:schemeClr val="tx1"/>
                          </a:solidFill>
                          <a:latin typeface="Georgia"/>
                        </a:defRPr>
                      </a:lvl1pPr>
                      <a:lvl2pPr marL="457200" algn="l" defTabSz="914400" rtl="0" eaLnBrk="1" latinLnBrk="0" hangingPunct="1">
                        <a:defRPr sz="1800" b="1" kern="1200">
                          <a:solidFill>
                            <a:schemeClr val="tx1"/>
                          </a:solidFill>
                          <a:latin typeface="Georgia"/>
                        </a:defRPr>
                      </a:lvl2pPr>
                      <a:lvl3pPr marL="914400" algn="l" defTabSz="914400" rtl="0" eaLnBrk="1" latinLnBrk="0" hangingPunct="1">
                        <a:defRPr sz="1800" b="1" kern="1200">
                          <a:solidFill>
                            <a:schemeClr val="tx1"/>
                          </a:solidFill>
                          <a:latin typeface="Georgia"/>
                        </a:defRPr>
                      </a:lvl3pPr>
                      <a:lvl4pPr marL="1371600" algn="l" defTabSz="914400" rtl="0" eaLnBrk="1" latinLnBrk="0" hangingPunct="1">
                        <a:defRPr sz="1800" b="1" kern="1200">
                          <a:solidFill>
                            <a:schemeClr val="tx1"/>
                          </a:solidFill>
                          <a:latin typeface="Georgia"/>
                        </a:defRPr>
                      </a:lvl4pPr>
                      <a:lvl5pPr marL="1828800" algn="l" defTabSz="914400" rtl="0" eaLnBrk="1" latinLnBrk="0" hangingPunct="1">
                        <a:defRPr sz="1800" b="1" kern="1200">
                          <a:solidFill>
                            <a:schemeClr val="tx1"/>
                          </a:solidFill>
                          <a:latin typeface="Georgia"/>
                        </a:defRPr>
                      </a:lvl5pPr>
                      <a:lvl6pPr marL="2286000" algn="l" defTabSz="914400" rtl="0" eaLnBrk="1" latinLnBrk="0" hangingPunct="1">
                        <a:defRPr sz="1800" b="1" kern="1200">
                          <a:solidFill>
                            <a:schemeClr val="tx1"/>
                          </a:solidFill>
                          <a:latin typeface="Georgia"/>
                        </a:defRPr>
                      </a:lvl6pPr>
                      <a:lvl7pPr marL="2743200" algn="l" defTabSz="914400" rtl="0" eaLnBrk="1" latinLnBrk="0" hangingPunct="1">
                        <a:defRPr sz="1800" b="1" kern="1200">
                          <a:solidFill>
                            <a:schemeClr val="tx1"/>
                          </a:solidFill>
                          <a:latin typeface="Georgia"/>
                        </a:defRPr>
                      </a:lvl7pPr>
                      <a:lvl8pPr marL="3200400" algn="l" defTabSz="914400" rtl="0" eaLnBrk="1" latinLnBrk="0" hangingPunct="1">
                        <a:defRPr sz="1800" b="1" kern="1200">
                          <a:solidFill>
                            <a:schemeClr val="tx1"/>
                          </a:solidFill>
                          <a:latin typeface="Georgia"/>
                        </a:defRPr>
                      </a:lvl8pPr>
                      <a:lvl9pPr marL="3657600" algn="l" defTabSz="914400" rtl="0" eaLnBrk="1" latinLnBrk="0" hangingPunct="1">
                        <a:defRPr sz="1800" b="1" kern="1200">
                          <a:solidFill>
                            <a:schemeClr val="tx1"/>
                          </a:solidFill>
                          <a:latin typeface="Georgia"/>
                        </a:defRPr>
                      </a:lvl9pPr>
                    </a:lstStyle>
                    <a:p>
                      <a:pPr marL="0" indent="0" algn="ctr">
                        <a:tabLst/>
                      </a:pPr>
                      <a:r>
                        <a:rPr lang="fr-FR" sz="1200" dirty="0" err="1" smtClean="0">
                          <a:latin typeface="Arial" pitchFamily="34" charset="0"/>
                          <a:cs typeface="Arial" pitchFamily="34" charset="0"/>
                        </a:rPr>
                        <a:t>Geometry</a:t>
                      </a:r>
                      <a:endParaRPr lang="fr-FR" sz="1200" dirty="0" smtClean="0">
                        <a:latin typeface="Arial" pitchFamily="34" charset="0"/>
                        <a:cs typeface="Arial" pitchFamily="34" charset="0"/>
                      </a:endParaRPr>
                    </a:p>
                  </a:txBody>
                  <a:tcPr anchor="ct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mpd="sng">
                      <a:solidFill>
                        <a:srgbClr val="438086"/>
                      </a:solidFill>
                    </a:lnB>
                    <a:lnTlToBr w="12700" cmpd="sng">
                      <a:noFill/>
                      <a:prstDash val="solid"/>
                    </a:lnTlToBr>
                    <a:lnBlToTr w="12700" cmpd="sng">
                      <a:noFill/>
                      <a:prstDash val="solid"/>
                    </a:lnBlToTr>
                    <a:noFill/>
                  </a:tcPr>
                </a:tc>
                <a:tc hMerge="1">
                  <a:txBody>
                    <a:bodyPr/>
                    <a:lstStyle/>
                    <a:p>
                      <a:endParaRPr lang="en-US"/>
                    </a:p>
                  </a:txBody>
                  <a:tcPr/>
                </a:tc>
              </a:tr>
              <a:tr h="630485">
                <a:tc>
                  <a:txBody>
                    <a:bodyPr/>
                    <a:lstStyle>
                      <a:defPPr>
                        <a:defRPr lang="fr-FR"/>
                      </a:defPPr>
                      <a:lvl1pPr marL="0" algn="l" defTabSz="914400" rtl="0" eaLnBrk="1" latinLnBrk="0" hangingPunct="1">
                        <a:defRPr sz="1800" kern="1200">
                          <a:solidFill>
                            <a:schemeClr val="tx1"/>
                          </a:solidFill>
                          <a:latin typeface="Georgia"/>
                        </a:defRPr>
                      </a:lvl1pPr>
                      <a:lvl2pPr marL="457200" algn="l" defTabSz="914400" rtl="0" eaLnBrk="1" latinLnBrk="0" hangingPunct="1">
                        <a:defRPr sz="1800" kern="1200">
                          <a:solidFill>
                            <a:schemeClr val="tx1"/>
                          </a:solidFill>
                          <a:latin typeface="Georgia"/>
                        </a:defRPr>
                      </a:lvl2pPr>
                      <a:lvl3pPr marL="914400" algn="l" defTabSz="914400" rtl="0" eaLnBrk="1" latinLnBrk="0" hangingPunct="1">
                        <a:defRPr sz="1800" kern="1200">
                          <a:solidFill>
                            <a:schemeClr val="tx1"/>
                          </a:solidFill>
                          <a:latin typeface="Georgia"/>
                        </a:defRPr>
                      </a:lvl3pPr>
                      <a:lvl4pPr marL="1371600" algn="l" defTabSz="914400" rtl="0" eaLnBrk="1" latinLnBrk="0" hangingPunct="1">
                        <a:defRPr sz="1800" kern="1200">
                          <a:solidFill>
                            <a:schemeClr val="tx1"/>
                          </a:solidFill>
                          <a:latin typeface="Georgia"/>
                        </a:defRPr>
                      </a:lvl4pPr>
                      <a:lvl5pPr marL="1828800" algn="l" defTabSz="914400" rtl="0" eaLnBrk="1" latinLnBrk="0" hangingPunct="1">
                        <a:defRPr sz="1800" kern="1200">
                          <a:solidFill>
                            <a:schemeClr val="tx1"/>
                          </a:solidFill>
                          <a:latin typeface="Georgia"/>
                        </a:defRPr>
                      </a:lvl5pPr>
                      <a:lvl6pPr marL="2286000" algn="l" defTabSz="914400" rtl="0" eaLnBrk="1" latinLnBrk="0" hangingPunct="1">
                        <a:defRPr sz="1800" kern="1200">
                          <a:solidFill>
                            <a:schemeClr val="tx1"/>
                          </a:solidFill>
                          <a:latin typeface="Georgia"/>
                        </a:defRPr>
                      </a:lvl6pPr>
                      <a:lvl7pPr marL="2743200" algn="l" defTabSz="914400" rtl="0" eaLnBrk="1" latinLnBrk="0" hangingPunct="1">
                        <a:defRPr sz="1800" kern="1200">
                          <a:solidFill>
                            <a:schemeClr val="tx1"/>
                          </a:solidFill>
                          <a:latin typeface="Georgia"/>
                        </a:defRPr>
                      </a:lvl7pPr>
                      <a:lvl8pPr marL="3200400" algn="l" defTabSz="914400" rtl="0" eaLnBrk="1" latinLnBrk="0" hangingPunct="1">
                        <a:defRPr sz="1800" kern="1200">
                          <a:solidFill>
                            <a:schemeClr val="tx1"/>
                          </a:solidFill>
                          <a:latin typeface="Georgia"/>
                        </a:defRPr>
                      </a:lvl8pPr>
                      <a:lvl9pPr marL="3657600" algn="l" defTabSz="914400" rtl="0" eaLnBrk="1" latinLnBrk="0" hangingPunct="1">
                        <a:defRPr sz="1800" kern="1200">
                          <a:solidFill>
                            <a:schemeClr val="tx1"/>
                          </a:solidFill>
                          <a:latin typeface="Georgia"/>
                        </a:defRPr>
                      </a:lvl9pPr>
                    </a:lstStyle>
                    <a:p>
                      <a:pPr marL="0" indent="0" algn="l"/>
                      <a:r>
                        <a:rPr lang="fr-FR" sz="1050" dirty="0" err="1" smtClean="0">
                          <a:latin typeface="Arial" pitchFamily="34" charset="0"/>
                          <a:cs typeface="Arial" pitchFamily="34" charset="0"/>
                        </a:rPr>
                        <a:t>Primary</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indent="0" algn="l"/>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dirty="0" smtClean="0">
                          <a:latin typeface="Arial" pitchFamily="34" charset="0"/>
                          <a:cs typeface="Arial" pitchFamily="34" charset="0"/>
                        </a:rPr>
                        <a:t>List/ </a:t>
                      </a:r>
                      <a:r>
                        <a:rPr lang="fr-FR" sz="1050" dirty="0" err="1" smtClean="0">
                          <a:latin typeface="Arial" pitchFamily="34" charset="0"/>
                          <a:cs typeface="Arial" pitchFamily="34" charset="0"/>
                        </a:rPr>
                        <a:t>Foreign</a:t>
                      </a:r>
                      <a:r>
                        <a:rPr lang="fr-FR" sz="1050" dirty="0" smtClean="0">
                          <a:latin typeface="Arial" pitchFamily="34" charset="0"/>
                          <a:cs typeface="Arial" pitchFamily="34" charset="0"/>
                        </a:rPr>
                        <a:t> </a:t>
                      </a:r>
                      <a:r>
                        <a:rPr lang="fr-FR" sz="1050" dirty="0" err="1" smtClean="0">
                          <a:latin typeface="Arial" pitchFamily="34" charset="0"/>
                          <a:cs typeface="Arial" pitchFamily="34" charset="0"/>
                        </a:rPr>
                        <a:t>key</a:t>
                      </a:r>
                      <a:endParaRPr lang="fr-FR" sz="1050" dirty="0" smtClean="0">
                        <a:latin typeface="Arial" pitchFamily="34" charset="0"/>
                        <a:cs typeface="Arial" pitchFamily="34" charset="0"/>
                      </a:endParaRP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mpd="sng">
                      <a:solidFill>
                        <a:srgbClr val="438086"/>
                      </a:solidFill>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Id: </a:t>
                      </a:r>
                      <a:r>
                        <a:rPr lang="fr-FR" sz="1050" b="0" dirty="0" smtClean="0">
                          <a:latin typeface="Arial" pitchFamily="34" charset="0"/>
                          <a:cs typeface="Arial" pitchFamily="34" charset="0"/>
                        </a:rPr>
                        <a:t>gobelet</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smtClean="0">
                          <a:latin typeface="Arial" pitchFamily="34" charset="0"/>
                          <a:cs typeface="Arial" pitchFamily="34" charset="0"/>
                        </a:rPr>
                        <a:t>A: </a:t>
                      </a:r>
                      <a:r>
                        <a:rPr lang="fr-FR" sz="1050" b="0" dirty="0" smtClean="0">
                          <a:latin typeface="Arial" pitchFamily="34" charset="0"/>
                          <a:cs typeface="Arial" pitchFamily="34" charset="0"/>
                        </a:rPr>
                        <a:t>170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Aunit</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cm2</a:t>
                      </a:r>
                      <a:endParaRPr lang="fr-FR" sz="1050" b="1" dirty="0" smtClean="0">
                        <a:latin typeface="Arial" pitchFamily="34" charset="0"/>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mF</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200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mFunit</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g</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lP</a:t>
                      </a:r>
                      <a:r>
                        <a:rPr lang="fr-FR" sz="1050" b="1" dirty="0" smtClean="0">
                          <a:latin typeface="Arial" pitchFamily="34" charset="0"/>
                          <a:cs typeface="Arial" pitchFamily="34" charset="0"/>
                        </a:rPr>
                        <a:t> : </a:t>
                      </a:r>
                      <a:r>
                        <a:rPr lang="fr-FR" sz="1050" b="0" dirty="0" smtClean="0">
                          <a:latin typeface="Arial" pitchFamily="34" charset="0"/>
                          <a:cs typeface="Arial" pitchFamily="34" charset="0"/>
                        </a:rPr>
                        <a:t>150</a:t>
                      </a:r>
                    </a:p>
                    <a:p>
                      <a:pPr marL="0" marR="0" indent="0" algn="l" defTabSz="914400" rtl="0" eaLnBrk="1" fontAlgn="auto" latinLnBrk="0" hangingPunct="1">
                        <a:lnSpc>
                          <a:spcPct val="100000"/>
                        </a:lnSpc>
                        <a:spcBef>
                          <a:spcPts val="0"/>
                        </a:spcBef>
                        <a:spcAft>
                          <a:spcPts val="0"/>
                        </a:spcAft>
                        <a:buClrTx/>
                        <a:buSzTx/>
                        <a:buFontTx/>
                        <a:buNone/>
                        <a:tabLst/>
                        <a:defRPr/>
                      </a:pPr>
                      <a:r>
                        <a:rPr lang="fr-FR" sz="1050" b="1" dirty="0" err="1" smtClean="0">
                          <a:latin typeface="Arial" pitchFamily="34" charset="0"/>
                          <a:cs typeface="Arial" pitchFamily="34" charset="0"/>
                        </a:rPr>
                        <a:t>lPunit</a:t>
                      </a:r>
                      <a:r>
                        <a:rPr lang="fr-FR" sz="1050" b="1" dirty="0" smtClean="0">
                          <a:latin typeface="Arial" pitchFamily="34" charset="0"/>
                          <a:cs typeface="Arial" pitchFamily="34" charset="0"/>
                        </a:rPr>
                        <a:t> </a:t>
                      </a:r>
                      <a:r>
                        <a:rPr lang="fr-FR" sz="1050" b="0" dirty="0" smtClean="0">
                          <a:latin typeface="Arial" pitchFamily="34" charset="0"/>
                          <a:cs typeface="Arial" pitchFamily="34" charset="0"/>
                        </a:rPr>
                        <a:t>: µm</a:t>
                      </a:r>
                    </a:p>
                  </a:txBody>
                  <a:tcPr>
                    <a:lnL w="12700" cap="flat" cmpd="sng" algn="ctr">
                      <a:solidFill>
                        <a:srgbClr val="438086"/>
                      </a:solidFill>
                      <a:prstDash val="solid"/>
                      <a:round/>
                      <a:headEnd type="none" w="med" len="med"/>
                      <a:tailEnd type="none" w="med" len="med"/>
                    </a:lnL>
                    <a:lnR w="12700" cap="flat" cmpd="sng" algn="ctr">
                      <a:solidFill>
                        <a:srgbClr val="438086"/>
                      </a:solidFill>
                      <a:prstDash val="solid"/>
                      <a:round/>
                      <a:headEnd type="none" w="med" len="med"/>
                      <a:tailEnd type="none" w="med" len="med"/>
                    </a:lnR>
                    <a:lnT w="12700" cap="flat" cmpd="sng" algn="ctr">
                      <a:solidFill>
                        <a:srgbClr val="438086"/>
                      </a:solidFill>
                      <a:prstDash val="solid"/>
                      <a:round/>
                      <a:headEnd type="none" w="med" len="med"/>
                      <a:tailEnd type="none" w="med" len="med"/>
                    </a:lnT>
                    <a:lnB w="12700" cap="flat" cmpd="sng" algn="ctr">
                      <a:solidFill>
                        <a:srgbClr val="438086"/>
                      </a:solidFill>
                      <a:prstDash val="solid"/>
                      <a:round/>
                      <a:headEnd type="none" w="med" len="med"/>
                      <a:tailEnd type="none" w="med" len="med"/>
                    </a:lnB>
                    <a:lnTlToBr w="12700" cmpd="sng">
                      <a:noFill/>
                      <a:prstDash val="solid"/>
                    </a:lnTlToBr>
                    <a:lnBlToTr w="12700" cmpd="sng">
                      <a:noFill/>
                      <a:prstDash val="solid"/>
                    </a:lnBlToTr>
                    <a:solidFill>
                      <a:srgbClr val="438086">
                        <a:alpha val="20000"/>
                      </a:srgbClr>
                    </a:solidFill>
                  </a:tcPr>
                </a:tc>
              </a:tr>
            </a:tbl>
          </a:graphicData>
        </a:graphic>
      </p:graphicFrame>
      <p:pic>
        <p:nvPicPr>
          <p:cNvPr id="17" name="Picture 7" descr="http://t3.gstatic.com/images?q=tbn:ANd9GcSflyW0Nz7hiKTz89RkPDhJ_fTqC7gVCef1-p_ci6RmcI2UAfGULQ"/>
          <p:cNvPicPr>
            <a:picLocks noChangeAspect="1" noChangeArrowheads="1"/>
          </p:cNvPicPr>
          <p:nvPr/>
        </p:nvPicPr>
        <p:blipFill>
          <a:blip r:embed="rId2" cstate="print"/>
          <a:srcRect/>
          <a:stretch>
            <a:fillRect/>
          </a:stretch>
        </p:blipFill>
        <p:spPr bwMode="auto">
          <a:xfrm>
            <a:off x="5438110" y="1445138"/>
            <a:ext cx="242612" cy="263509"/>
          </a:xfrm>
          <a:prstGeom prst="rect">
            <a:avLst/>
          </a:prstGeom>
          <a:noFill/>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3738554" y="1357298"/>
            <a:ext cx="3143272" cy="5286412"/>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a:xfrm>
            <a:off x="495300" y="116632"/>
            <a:ext cx="8915400" cy="1143000"/>
          </a:xfrm>
        </p:spPr>
        <p:txBody>
          <a:bodyPr>
            <a:normAutofit/>
          </a:bodyPr>
          <a:lstStyle/>
          <a:p>
            <a:pPr algn="l"/>
            <a:r>
              <a:rPr lang="fr-FR" sz="3600" b="1" dirty="0" smtClean="0"/>
              <a:t>POSSIBLE EXTENSIONS</a:t>
            </a:r>
            <a:endParaRPr lang="fr-FR" sz="3600" b="1" dirty="0"/>
          </a:p>
        </p:txBody>
      </p:sp>
      <p:pic>
        <p:nvPicPr>
          <p:cNvPr id="112642" name="Picture 2" descr="http://t3.gstatic.com/images?q=tbn:ANd9GcRwIz5Jk_ZIm6UpBEah7wMq2dV_VcTAfplTOPNSI2bmqy79QwdN"/>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66654" y="3430246"/>
            <a:ext cx="1206344" cy="1213200"/>
          </a:xfrm>
          <a:prstGeom prst="rect">
            <a:avLst/>
          </a:prstGeom>
          <a:noFill/>
          <a:effectLst>
            <a:outerShdw blurRad="63500" sx="102000" sy="102000" algn="ctr" rotWithShape="0">
              <a:prstClr val="black">
                <a:alpha val="40000"/>
              </a:prstClr>
            </a:outerShdw>
          </a:effectLst>
        </p:spPr>
      </p:pic>
      <p:sp>
        <p:nvSpPr>
          <p:cNvPr id="4" name="TextBox 3"/>
          <p:cNvSpPr txBox="1"/>
          <p:nvPr/>
        </p:nvSpPr>
        <p:spPr>
          <a:xfrm>
            <a:off x="95216" y="3020899"/>
            <a:ext cx="1322991" cy="369332"/>
          </a:xfrm>
          <a:prstGeom prst="rect">
            <a:avLst/>
          </a:prstGeom>
          <a:noFill/>
        </p:spPr>
        <p:txBody>
          <a:bodyPr wrap="none" rtlCol="0">
            <a:spAutoFit/>
          </a:bodyPr>
          <a:lstStyle/>
          <a:p>
            <a:r>
              <a:rPr lang="fr-FR" dirty="0" smtClean="0"/>
              <a:t>Positive </a:t>
            </a:r>
            <a:r>
              <a:rPr lang="fr-FR" dirty="0" err="1" smtClean="0"/>
              <a:t>lists</a:t>
            </a:r>
            <a:endParaRPr lang="fr-FR" dirty="0"/>
          </a:p>
        </p:txBody>
      </p:sp>
      <p:pic>
        <p:nvPicPr>
          <p:cNvPr id="112646" name="Picture 6" descr="http://t2.gstatic.com/images?q=tbn:ANd9GcTnqYSWDKB0vu8nXHyNnNbPRlCGL5ZUE4-X2VnsxNACnazVLE_NpQ"/>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12018" y="1837460"/>
            <a:ext cx="1510466" cy="1214446"/>
          </a:xfrm>
          <a:prstGeom prst="rect">
            <a:avLst/>
          </a:prstGeom>
          <a:noFill/>
        </p:spPr>
      </p:pic>
      <p:sp>
        <p:nvSpPr>
          <p:cNvPr id="7" name="TextBox 6"/>
          <p:cNvSpPr txBox="1"/>
          <p:nvPr/>
        </p:nvSpPr>
        <p:spPr>
          <a:xfrm>
            <a:off x="3997100" y="1428736"/>
            <a:ext cx="2740302" cy="369332"/>
          </a:xfrm>
          <a:prstGeom prst="rect">
            <a:avLst/>
          </a:prstGeom>
          <a:noFill/>
        </p:spPr>
        <p:txBody>
          <a:bodyPr wrap="none" rtlCol="0">
            <a:spAutoFit/>
          </a:bodyPr>
          <a:lstStyle/>
          <a:p>
            <a:r>
              <a:rPr lang="fr-FR" dirty="0" err="1" smtClean="0"/>
              <a:t>Physicochemical</a:t>
            </a:r>
            <a:r>
              <a:rPr lang="fr-FR" dirty="0" smtClean="0"/>
              <a:t> </a:t>
            </a:r>
            <a:r>
              <a:rPr lang="fr-FR" dirty="0" err="1" smtClean="0"/>
              <a:t>properties</a:t>
            </a:r>
            <a:endParaRPr lang="fr-FR" dirty="0"/>
          </a:p>
        </p:txBody>
      </p:sp>
      <p:grpSp>
        <p:nvGrpSpPr>
          <p:cNvPr id="15" name="Group 14"/>
          <p:cNvGrpSpPr/>
          <p:nvPr/>
        </p:nvGrpSpPr>
        <p:grpSpPr>
          <a:xfrm>
            <a:off x="4038497" y="4857760"/>
            <a:ext cx="2657508" cy="1643074"/>
            <a:chOff x="6581772" y="2428868"/>
            <a:chExt cx="2657508" cy="1643074"/>
          </a:xfrm>
        </p:grpSpPr>
        <p:pic>
          <p:nvPicPr>
            <p:cNvPr id="112648" name="Picture 8" descr="http://www.bam.de/de/_pic_u_film/web/kompetenzen/abteilung_6/fg63/fg63_fotos/fg63_tg_ftir_messung_415.jpg"/>
            <p:cNvPicPr>
              <a:picLocks noChangeAspect="1" noChangeArrowheads="1"/>
            </p:cNvPicPr>
            <p:nvPr/>
          </p:nvPicPr>
          <p:blipFill>
            <a:blip r:embed="rId5" cstate="print">
              <a:clrChange>
                <a:clrFrom>
                  <a:srgbClr val="FFFF67"/>
                </a:clrFrom>
                <a:clrTo>
                  <a:srgbClr val="FFFF67">
                    <a:alpha val="0"/>
                  </a:srgbClr>
                </a:clrTo>
              </a:clrChange>
            </a:blip>
            <a:srcRect/>
            <a:stretch>
              <a:fillRect/>
            </a:stretch>
          </p:blipFill>
          <p:spPr bwMode="auto">
            <a:xfrm>
              <a:off x="6667512" y="2428868"/>
              <a:ext cx="2265367" cy="1643074"/>
            </a:xfrm>
            <a:prstGeom prst="rect">
              <a:avLst/>
            </a:prstGeom>
            <a:noFill/>
          </p:spPr>
        </p:pic>
        <p:sp>
          <p:nvSpPr>
            <p:cNvPr id="9" name="Rectangle 8"/>
            <p:cNvSpPr/>
            <p:nvPr/>
          </p:nvSpPr>
          <p:spPr>
            <a:xfrm>
              <a:off x="8167710" y="2428868"/>
              <a:ext cx="1071570"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8519861" y="3161046"/>
              <a:ext cx="347666" cy="2143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456818" y="2730164"/>
              <a:ext cx="490542" cy="2296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953264" y="2928933"/>
              <a:ext cx="490542" cy="2313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581772" y="2970044"/>
              <a:ext cx="490542" cy="2303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2649" name="Picture 9"/>
            <p:cNvPicPr>
              <a:picLocks noChangeAspect="1" noChangeArrowheads="1"/>
            </p:cNvPicPr>
            <p:nvPr/>
          </p:nvPicPr>
          <p:blipFill>
            <a:blip r:embed="rId6" cstate="print"/>
            <a:srcRect/>
            <a:stretch>
              <a:fillRect/>
            </a:stretch>
          </p:blipFill>
          <p:spPr bwMode="auto">
            <a:xfrm>
              <a:off x="7154779" y="3681664"/>
              <a:ext cx="409074" cy="228350"/>
            </a:xfrm>
            <a:prstGeom prst="rect">
              <a:avLst/>
            </a:prstGeom>
            <a:noFill/>
            <a:ln w="9525">
              <a:noFill/>
              <a:miter lim="800000"/>
              <a:headEnd/>
              <a:tailEnd/>
            </a:ln>
            <a:effectLst/>
          </p:spPr>
        </p:pic>
      </p:grpSp>
      <p:sp>
        <p:nvSpPr>
          <p:cNvPr id="16" name="TextBox 15"/>
          <p:cNvSpPr txBox="1"/>
          <p:nvPr/>
        </p:nvSpPr>
        <p:spPr>
          <a:xfrm>
            <a:off x="4425359" y="4631304"/>
            <a:ext cx="1883785" cy="369332"/>
          </a:xfrm>
          <a:prstGeom prst="rect">
            <a:avLst/>
          </a:prstGeom>
          <a:noFill/>
        </p:spPr>
        <p:txBody>
          <a:bodyPr wrap="none" rtlCol="0">
            <a:spAutoFit/>
          </a:bodyPr>
          <a:lstStyle/>
          <a:p>
            <a:r>
              <a:rPr lang="fr-FR" dirty="0" err="1" smtClean="0"/>
              <a:t>Spectra</a:t>
            </a:r>
            <a:r>
              <a:rPr lang="fr-FR" dirty="0" smtClean="0"/>
              <a:t> </a:t>
            </a:r>
            <a:r>
              <a:rPr lang="fr-FR" dirty="0" err="1" smtClean="0"/>
              <a:t>databases</a:t>
            </a:r>
            <a:endParaRPr lang="fr-FR" dirty="0"/>
          </a:p>
        </p:txBody>
      </p:sp>
      <p:cxnSp>
        <p:nvCxnSpPr>
          <p:cNvPr id="18" name="Straight Arrow Connector 17"/>
          <p:cNvCxnSpPr>
            <a:stCxn id="112642" idx="3"/>
            <a:endCxn id="112646" idx="1"/>
          </p:cNvCxnSpPr>
          <p:nvPr/>
        </p:nvCxnSpPr>
        <p:spPr>
          <a:xfrm flipV="1">
            <a:off x="1372998" y="2444683"/>
            <a:ext cx="3239020" cy="159216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2642" idx="3"/>
          </p:cNvCxnSpPr>
          <p:nvPr/>
        </p:nvCxnSpPr>
        <p:spPr>
          <a:xfrm>
            <a:off x="1372998" y="4036846"/>
            <a:ext cx="3247122" cy="13209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48663" y="3286124"/>
            <a:ext cx="1055096" cy="1169551"/>
          </a:xfrm>
          <a:prstGeom prst="rect">
            <a:avLst/>
          </a:prstGeom>
          <a:noFill/>
          <a:ln>
            <a:solidFill>
              <a:schemeClr val="accent1"/>
            </a:solidFill>
          </a:ln>
        </p:spPr>
        <p:txBody>
          <a:bodyPr wrap="none" rtlCol="0">
            <a:spAutoFit/>
          </a:bodyPr>
          <a:lstStyle/>
          <a:p>
            <a:pPr algn="ctr"/>
            <a:r>
              <a:rPr lang="fr-FR" sz="1400" i="1" dirty="0" smtClean="0">
                <a:solidFill>
                  <a:schemeClr val="accent1"/>
                </a:solidFill>
              </a:rPr>
              <a:t>NIST</a:t>
            </a:r>
          </a:p>
          <a:p>
            <a:pPr algn="ctr"/>
            <a:r>
              <a:rPr lang="fr-FR" sz="1400" i="1" dirty="0" err="1" smtClean="0">
                <a:solidFill>
                  <a:schemeClr val="accent1"/>
                </a:solidFill>
              </a:rPr>
              <a:t>Ncbi</a:t>
            </a:r>
            <a:endParaRPr lang="fr-FR" sz="1400" i="1" dirty="0" smtClean="0">
              <a:solidFill>
                <a:schemeClr val="accent1"/>
              </a:solidFill>
            </a:endParaRPr>
          </a:p>
          <a:p>
            <a:pPr algn="ctr"/>
            <a:r>
              <a:rPr lang="fr-FR" sz="1400" i="1" dirty="0" err="1" smtClean="0">
                <a:solidFill>
                  <a:schemeClr val="accent1"/>
                </a:solidFill>
              </a:rPr>
              <a:t>ChemSpider</a:t>
            </a:r>
            <a:endParaRPr lang="fr-FR" sz="1400" i="1" dirty="0" smtClean="0">
              <a:solidFill>
                <a:schemeClr val="accent1"/>
              </a:solidFill>
            </a:endParaRPr>
          </a:p>
          <a:p>
            <a:pPr algn="ctr"/>
            <a:r>
              <a:rPr lang="fr-FR" sz="1400" i="1" dirty="0" err="1" smtClean="0">
                <a:solidFill>
                  <a:schemeClr val="accent1"/>
                </a:solidFill>
              </a:rPr>
              <a:t>PubChem</a:t>
            </a:r>
            <a:endParaRPr lang="fr-FR" sz="1400" i="1" dirty="0" smtClean="0">
              <a:solidFill>
                <a:schemeClr val="accent1"/>
              </a:solidFill>
            </a:endParaRPr>
          </a:p>
          <a:p>
            <a:pPr algn="ctr"/>
            <a:r>
              <a:rPr lang="fr-FR" sz="1400" i="1" dirty="0" smtClean="0">
                <a:solidFill>
                  <a:schemeClr val="accent1"/>
                </a:solidFill>
              </a:rPr>
              <a:t>EPA…</a:t>
            </a:r>
            <a:endParaRPr lang="fr-FR" sz="1400" i="1" dirty="0">
              <a:solidFill>
                <a:schemeClr val="accent1"/>
              </a:solidFill>
            </a:endParaRPr>
          </a:p>
        </p:txBody>
      </p:sp>
      <p:cxnSp>
        <p:nvCxnSpPr>
          <p:cNvPr id="24" name="Straight Arrow Connector 23"/>
          <p:cNvCxnSpPr/>
          <p:nvPr/>
        </p:nvCxnSpPr>
        <p:spPr>
          <a:xfrm>
            <a:off x="6881826" y="4000504"/>
            <a:ext cx="1285884"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0024606">
            <a:off x="1397389" y="3155668"/>
            <a:ext cx="2388667" cy="307777"/>
          </a:xfrm>
          <a:prstGeom prst="rect">
            <a:avLst/>
          </a:prstGeom>
          <a:noFill/>
        </p:spPr>
        <p:txBody>
          <a:bodyPr wrap="none" rtlCol="0">
            <a:spAutoFit/>
          </a:bodyPr>
          <a:lstStyle/>
          <a:p>
            <a:r>
              <a:rPr lang="fr-FR" sz="1400" dirty="0" smtClean="0">
                <a:solidFill>
                  <a:schemeClr val="accent2"/>
                </a:solidFill>
              </a:rPr>
              <a:t>AUTOMATIC TOOL TO IMPORT</a:t>
            </a:r>
            <a:endParaRPr lang="fr-FR" sz="1400" dirty="0">
              <a:solidFill>
                <a:schemeClr val="accent2"/>
              </a:solidFill>
            </a:endParaRPr>
          </a:p>
        </p:txBody>
      </p:sp>
      <p:sp>
        <p:nvSpPr>
          <p:cNvPr id="29" name="TextBox 28"/>
          <p:cNvSpPr txBox="1"/>
          <p:nvPr/>
        </p:nvSpPr>
        <p:spPr>
          <a:xfrm rot="1346717">
            <a:off x="1420816" y="4516282"/>
            <a:ext cx="2388667" cy="307777"/>
          </a:xfrm>
          <a:prstGeom prst="rect">
            <a:avLst/>
          </a:prstGeom>
          <a:noFill/>
        </p:spPr>
        <p:txBody>
          <a:bodyPr wrap="none" rtlCol="0">
            <a:spAutoFit/>
          </a:bodyPr>
          <a:lstStyle/>
          <a:p>
            <a:r>
              <a:rPr lang="fr-FR" sz="1400" dirty="0" smtClean="0">
                <a:solidFill>
                  <a:schemeClr val="accent2"/>
                </a:solidFill>
              </a:rPr>
              <a:t>AUTOMATIC TOOL TO IMPORT</a:t>
            </a:r>
            <a:endParaRPr lang="fr-FR" sz="1400" dirty="0">
              <a:solidFill>
                <a:schemeClr val="accent2"/>
              </a:solidFill>
            </a:endParaRPr>
          </a:p>
        </p:txBody>
      </p:sp>
      <p:sp>
        <p:nvSpPr>
          <p:cNvPr id="26" name="Rounded Rectangle 25"/>
          <p:cNvSpPr/>
          <p:nvPr/>
        </p:nvSpPr>
        <p:spPr>
          <a:xfrm>
            <a:off x="8167710" y="2204864"/>
            <a:ext cx="1643074" cy="11525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fr-FR" dirty="0" smtClean="0">
                <a:solidFill>
                  <a:schemeClr val="tx1"/>
                </a:solidFill>
              </a:rPr>
              <a:t>Building of the first substances </a:t>
            </a:r>
            <a:r>
              <a:rPr lang="fr-FR" dirty="0" err="1" smtClean="0">
                <a:solidFill>
                  <a:schemeClr val="tx1"/>
                </a:solidFill>
              </a:rPr>
              <a:t>database</a:t>
            </a:r>
            <a:endParaRPr lang="fr-FR" dirty="0">
              <a:solidFill>
                <a:schemeClr val="tx1"/>
              </a:solidFill>
            </a:endParaRPr>
          </a:p>
        </p:txBody>
      </p:sp>
      <p:sp>
        <p:nvSpPr>
          <p:cNvPr id="30" name="Rounded Rectangle 29"/>
          <p:cNvSpPr/>
          <p:nvPr/>
        </p:nvSpPr>
        <p:spPr>
          <a:xfrm>
            <a:off x="8183086" y="3384376"/>
            <a:ext cx="1645920" cy="285293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buFont typeface="Arial" pitchFamily="34" charset="0"/>
              <a:buChar char="•"/>
            </a:pPr>
            <a:r>
              <a:rPr lang="fr-FR" sz="1400" dirty="0" smtClean="0"/>
              <a:t> M</a:t>
            </a:r>
          </a:p>
          <a:p>
            <a:pPr>
              <a:buFont typeface="Arial" pitchFamily="34" charset="0"/>
              <a:buChar char="•"/>
            </a:pPr>
            <a:r>
              <a:rPr lang="fr-FR" sz="1400" dirty="0" smtClean="0"/>
              <a:t> SML</a:t>
            </a:r>
          </a:p>
          <a:p>
            <a:pPr>
              <a:buFont typeface="Arial" pitchFamily="34" charset="0"/>
              <a:buChar char="•"/>
            </a:pPr>
            <a:r>
              <a:rPr lang="fr-FR" sz="1400" dirty="0" smtClean="0"/>
              <a:t> TDI</a:t>
            </a:r>
          </a:p>
          <a:p>
            <a:pPr>
              <a:buFont typeface="Arial" pitchFamily="34" charset="0"/>
              <a:buChar char="•"/>
            </a:pPr>
            <a:r>
              <a:rPr lang="fr-FR" sz="1400" dirty="0" smtClean="0"/>
              <a:t> </a:t>
            </a:r>
            <a:r>
              <a:rPr lang="fr-FR" sz="1400" dirty="0" err="1" smtClean="0"/>
              <a:t>logP</a:t>
            </a:r>
            <a:endParaRPr lang="fr-FR" sz="1400" dirty="0" smtClean="0"/>
          </a:p>
          <a:p>
            <a:pPr>
              <a:buFont typeface="Arial" pitchFamily="34" charset="0"/>
              <a:buChar char="•"/>
            </a:pPr>
            <a:r>
              <a:rPr lang="fr-FR" sz="1400" dirty="0" smtClean="0"/>
              <a:t> </a:t>
            </a:r>
            <a:r>
              <a:rPr lang="fr-FR" sz="1400" dirty="0" err="1" smtClean="0"/>
              <a:t>T</a:t>
            </a:r>
            <a:r>
              <a:rPr lang="fr-FR" sz="1400" baseline="-25000" dirty="0" err="1" smtClean="0"/>
              <a:t>boiling</a:t>
            </a:r>
            <a:endParaRPr lang="fr-FR" sz="1400" baseline="-25000" dirty="0" smtClean="0"/>
          </a:p>
          <a:p>
            <a:pPr>
              <a:buFont typeface="Arial" pitchFamily="34" charset="0"/>
              <a:buChar char="•"/>
            </a:pPr>
            <a:r>
              <a:rPr lang="fr-FR" sz="1400" dirty="0" smtClean="0"/>
              <a:t> </a:t>
            </a:r>
            <a:r>
              <a:rPr lang="fr-FR" sz="1400" dirty="0" err="1" smtClean="0"/>
              <a:t>T</a:t>
            </a:r>
            <a:r>
              <a:rPr lang="fr-FR" sz="1400" baseline="-25000" dirty="0" err="1" smtClean="0"/>
              <a:t>melting</a:t>
            </a:r>
            <a:endParaRPr lang="fr-FR" sz="1400" dirty="0" smtClean="0"/>
          </a:p>
          <a:p>
            <a:pPr>
              <a:buFont typeface="Arial" pitchFamily="34" charset="0"/>
              <a:buChar char="•"/>
            </a:pPr>
            <a:r>
              <a:rPr lang="fr-FR" sz="1400" baseline="-25000" dirty="0" smtClean="0"/>
              <a:t>  </a:t>
            </a:r>
            <a:r>
              <a:rPr lang="fr-FR" sz="1400" dirty="0" err="1" smtClean="0"/>
              <a:t>Spectra</a:t>
            </a:r>
            <a:r>
              <a:rPr lang="fr-FR" sz="1400" dirty="0" smtClean="0"/>
              <a:t> :</a:t>
            </a:r>
          </a:p>
          <a:p>
            <a:pPr marL="360363" lvl="1"/>
            <a:r>
              <a:rPr lang="fr-FR" sz="1400" dirty="0" smtClean="0"/>
              <a:t>-UV-V</a:t>
            </a:r>
          </a:p>
          <a:p>
            <a:pPr marL="360363" lvl="1"/>
            <a:r>
              <a:rPr lang="fr-FR" sz="1400" dirty="0" smtClean="0"/>
              <a:t>-IR</a:t>
            </a:r>
          </a:p>
          <a:p>
            <a:pPr marL="360363" lvl="1"/>
            <a:r>
              <a:rPr lang="fr-FR" sz="1400" dirty="0" smtClean="0"/>
              <a:t>-RMN</a:t>
            </a:r>
          </a:p>
          <a:p>
            <a:pPr marL="360363" lvl="1"/>
            <a:r>
              <a:rPr lang="fr-FR" sz="1400" dirty="0" smtClean="0"/>
              <a:t>-Mass</a:t>
            </a:r>
          </a:p>
          <a:p>
            <a:pPr>
              <a:buFont typeface="Arial" pitchFamily="34" charset="0"/>
              <a:buChar char="•"/>
            </a:pPr>
            <a:r>
              <a:rPr lang="fr-FR" sz="1400" dirty="0" err="1" smtClean="0"/>
              <a:t>Chromatogram</a:t>
            </a:r>
            <a:endParaRPr lang="fr-FR" sz="1400" dirty="0" smtClean="0"/>
          </a:p>
          <a:p>
            <a:pPr>
              <a:buFont typeface="Arial" pitchFamily="34" charset="0"/>
              <a:buChar char="•"/>
            </a:pPr>
            <a:r>
              <a:rPr lang="fr-FR" sz="1400" dirty="0" smtClean="0"/>
              <a:t> </a:t>
            </a:r>
            <a:r>
              <a:rPr lang="fr-FR" sz="1400" dirty="0" err="1" smtClean="0"/>
              <a:t>etc</a:t>
            </a:r>
            <a:r>
              <a:rPr lang="fr-FR" sz="1400" dirty="0" smtClean="0"/>
              <a:t>…</a:t>
            </a:r>
            <a:endParaRPr lang="fr-FR" sz="1400" baseline="-250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0472" y="3993084"/>
            <a:ext cx="8420100" cy="1362075"/>
          </a:xfrm>
        </p:spPr>
        <p:txBody>
          <a:bodyPr/>
          <a:lstStyle/>
          <a:p>
            <a:r>
              <a:rPr lang="fr-FR" dirty="0" smtClean="0"/>
              <a:t>DETAILED MANUAL</a:t>
            </a:r>
            <a:endParaRPr lang="en-US" dirty="0"/>
          </a:p>
        </p:txBody>
      </p:sp>
      <p:sp>
        <p:nvSpPr>
          <p:cNvPr id="4" name="Text Placeholder 3"/>
          <p:cNvSpPr>
            <a:spLocks noGrp="1"/>
          </p:cNvSpPr>
          <p:nvPr>
            <p:ph type="body" idx="1"/>
          </p:nvPr>
        </p:nvSpPr>
        <p:spPr>
          <a:xfrm>
            <a:off x="200472" y="2492896"/>
            <a:ext cx="8420100" cy="1500187"/>
          </a:xfrm>
        </p:spPr>
        <p:txBody>
          <a:bodyPr/>
          <a:lstStyle/>
          <a:p>
            <a:r>
              <a:rPr lang="fr-FR" dirty="0" smtClean="0"/>
              <a:t>All </a:t>
            </a:r>
            <a:r>
              <a:rPr lang="fr-FR" dirty="0" err="1" smtClean="0"/>
              <a:t>functions</a:t>
            </a:r>
            <a:r>
              <a:rPr lang="fr-FR" dirty="0" smtClean="0"/>
              <a:t> </a:t>
            </a:r>
            <a:r>
              <a:rPr lang="fr-FR" dirty="0" err="1" smtClean="0"/>
              <a:t>can</a:t>
            </a:r>
            <a:r>
              <a:rPr lang="fr-FR" dirty="0" smtClean="0"/>
              <a:t> </a:t>
            </a:r>
            <a:r>
              <a:rPr lang="fr-FR" dirty="0" err="1" smtClean="0"/>
              <a:t>be</a:t>
            </a:r>
            <a:r>
              <a:rPr lang="fr-FR" dirty="0" smtClean="0"/>
              <a:t> </a:t>
            </a:r>
            <a:r>
              <a:rPr lang="fr-FR" dirty="0" err="1" smtClean="0"/>
              <a:t>downloaded</a:t>
            </a:r>
            <a:r>
              <a:rPr lang="fr-FR" dirty="0" smtClean="0"/>
              <a:t> </a:t>
            </a:r>
            <a:r>
              <a:rPr lang="fr-FR" dirty="0" err="1" smtClean="0"/>
              <a:t>at</a:t>
            </a:r>
            <a:r>
              <a:rPr lang="fr-FR" dirty="0" smtClean="0"/>
              <a:t>:</a:t>
            </a:r>
          </a:p>
          <a:p>
            <a:r>
              <a:rPr lang="en-US" dirty="0">
                <a:hlinkClick r:id="rId2"/>
              </a:rPr>
              <a:t>https://github.com/ovitrac/FMECAengine</a:t>
            </a:r>
            <a:endParaRPr lang="en-US"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801" y="1084734"/>
            <a:ext cx="4960719" cy="508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704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536" y="1484784"/>
            <a:ext cx="8420100" cy="1362075"/>
          </a:xfrm>
        </p:spPr>
        <p:txBody>
          <a:bodyPr anchor="b"/>
          <a:lstStyle/>
          <a:p>
            <a:r>
              <a:rPr lang="fr-FR" dirty="0" err="1" smtClean="0"/>
              <a:t>What</a:t>
            </a:r>
            <a:r>
              <a:rPr lang="fr-FR" dirty="0" smtClean="0"/>
              <a:t> </a:t>
            </a:r>
            <a:r>
              <a:rPr lang="fr-FR" dirty="0" err="1" smtClean="0"/>
              <a:t>is</a:t>
            </a:r>
            <a:r>
              <a:rPr lang="fr-FR" dirty="0" smtClean="0"/>
              <a:t> </a:t>
            </a:r>
            <a:r>
              <a:rPr lang="fr-FR" dirty="0" err="1" smtClean="0"/>
              <a:t>chained</a:t>
            </a:r>
            <a:r>
              <a:rPr lang="fr-FR" dirty="0" smtClean="0"/>
              <a:t> simulation ? </a:t>
            </a:r>
            <a:endParaRPr lang="en-US" dirty="0"/>
          </a:p>
        </p:txBody>
      </p:sp>
      <p:sp>
        <p:nvSpPr>
          <p:cNvPr id="3" name="Text Placeholder 2"/>
          <p:cNvSpPr>
            <a:spLocks noGrp="1"/>
          </p:cNvSpPr>
          <p:nvPr>
            <p:ph type="body" idx="1"/>
          </p:nvPr>
        </p:nvSpPr>
        <p:spPr>
          <a:xfrm>
            <a:off x="781372" y="2586410"/>
            <a:ext cx="8420100" cy="1500187"/>
          </a:xfrm>
        </p:spPr>
        <p:txBody>
          <a:bodyPr/>
          <a:lstStyle/>
          <a:p>
            <a:r>
              <a:rPr lang="fr-FR" dirty="0" err="1" smtClean="0"/>
              <a:t>Principles</a:t>
            </a:r>
            <a:r>
              <a:rPr lang="fr-FR" dirty="0" smtClean="0"/>
              <a:t> : </a:t>
            </a:r>
            <a:r>
              <a:rPr lang="fr-FR" dirty="0" err="1" smtClean="0"/>
              <a:t>inherited</a:t>
            </a:r>
            <a:r>
              <a:rPr lang="fr-FR" dirty="0" smtClean="0"/>
              <a:t> </a:t>
            </a:r>
            <a:r>
              <a:rPr lang="fr-FR" dirty="0" err="1" smtClean="0"/>
              <a:t>parameters</a:t>
            </a:r>
            <a:r>
              <a:rPr lang="fr-FR" dirty="0" smtClean="0"/>
              <a:t>, parental bond</a:t>
            </a:r>
          </a:p>
          <a:p>
            <a:r>
              <a:rPr lang="fr-FR" dirty="0" err="1" smtClean="0"/>
              <a:t>Toy</a:t>
            </a:r>
            <a:r>
              <a:rPr lang="fr-FR" dirty="0" smtClean="0"/>
              <a:t> </a:t>
            </a:r>
            <a:r>
              <a:rPr lang="fr-FR" dirty="0" err="1" smtClean="0"/>
              <a:t>example</a:t>
            </a:r>
            <a:endParaRPr lang="en-US" dirty="0"/>
          </a:p>
        </p:txBody>
      </p:sp>
      <p:graphicFrame>
        <p:nvGraphicFramePr>
          <p:cNvPr id="36" name="Content Placeholder 3"/>
          <p:cNvGraphicFramePr>
            <a:graphicFrameLocks/>
          </p:cNvGraphicFramePr>
          <p:nvPr/>
        </p:nvGraphicFramePr>
        <p:xfrm>
          <a:off x="5457056" y="6126480"/>
          <a:ext cx="4297680" cy="731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p:cNvSpPr txBox="1"/>
          <p:nvPr/>
        </p:nvSpPr>
        <p:spPr>
          <a:xfrm>
            <a:off x="5338936" y="5750075"/>
            <a:ext cx="838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Text" lastClr="000000"/>
                </a:solidFill>
                <a:effectLst/>
                <a:uLnTx/>
                <a:uFillTx/>
              </a:rPr>
              <a:t>[</a:t>
            </a:r>
            <a:r>
              <a:rPr kumimoji="0" lang="fr-FR" sz="1200" b="0" i="0" u="sng" strike="noStrike" kern="0" cap="none" spc="0" normalizeH="0" baseline="0" noProof="0" dirty="0" smtClean="0">
                <a:ln>
                  <a:noFill/>
                </a:ln>
                <a:solidFill>
                  <a:sysClr val="windowText" lastClr="000000"/>
                </a:solidFill>
                <a:effectLst/>
                <a:uLnTx/>
                <a:uFillTx/>
              </a:rPr>
              <a:t>P1</a:t>
            </a:r>
            <a:r>
              <a:rPr kumimoji="0" lang="fr-FR" sz="1200" b="0" i="0" u="none" strike="noStrike" kern="0" cap="none" spc="0" normalizeH="0" baseline="0" noProof="0" dirty="0" smtClean="0">
                <a:ln>
                  <a:noFill/>
                </a:ln>
                <a:solidFill>
                  <a:sysClr val="windowText" lastClr="000000"/>
                </a:solidFill>
                <a:effectLst/>
                <a:uLnTx/>
                <a:uFillTx/>
              </a:rPr>
              <a:t>]</a:t>
            </a:r>
            <a:endParaRPr kumimoji="0" lang="en-US" sz="1200" b="0" i="0" u="none" strike="noStrike" kern="0" cap="none" spc="0" normalizeH="0" baseline="0" noProof="0" dirty="0">
              <a:ln>
                <a:noFill/>
              </a:ln>
              <a:solidFill>
                <a:sysClr val="windowText" lastClr="000000"/>
              </a:solidFill>
              <a:effectLst/>
              <a:uLnTx/>
              <a:uFillTx/>
            </a:endParaRPr>
          </a:p>
        </p:txBody>
      </p:sp>
      <p:sp>
        <p:nvSpPr>
          <p:cNvPr id="38" name="TextBox 37"/>
          <p:cNvSpPr txBox="1"/>
          <p:nvPr/>
        </p:nvSpPr>
        <p:spPr>
          <a:xfrm>
            <a:off x="6393160" y="5750075"/>
            <a:ext cx="838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Text" lastClr="000000"/>
                </a:solidFill>
                <a:effectLst/>
                <a:uLnTx/>
                <a:uFillTx/>
              </a:rPr>
              <a:t>[</a:t>
            </a:r>
            <a:r>
              <a:rPr kumimoji="0" lang="fr-FR" sz="1200" b="0" i="0" u="sng" strike="noStrike" kern="0" cap="none" spc="0" normalizeH="0" baseline="0" noProof="0" dirty="0" smtClean="0">
                <a:ln>
                  <a:noFill/>
                </a:ln>
                <a:solidFill>
                  <a:sysClr val="windowText" lastClr="000000"/>
                </a:solidFill>
                <a:effectLst/>
                <a:uLnTx/>
                <a:uFillTx/>
              </a:rPr>
              <a:t>P2</a:t>
            </a:r>
            <a:r>
              <a:rPr kumimoji="0" lang="fr-FR" sz="1200" b="0" i="0" u="none" strike="noStrike" kern="0" cap="none" spc="0" normalizeH="0" baseline="0" noProof="0" dirty="0" smtClean="0">
                <a:ln>
                  <a:noFill/>
                </a:ln>
                <a:solidFill>
                  <a:sysClr val="windowText" lastClr="000000"/>
                </a:solidFill>
                <a:effectLst/>
                <a:uLnTx/>
                <a:uFillTx/>
              </a:rPr>
              <a:t>]</a:t>
            </a:r>
            <a:endParaRPr kumimoji="0" lang="en-US" sz="1200" b="0" i="0" u="none" strike="noStrike" kern="0" cap="none" spc="0" normalizeH="0" baseline="0" noProof="0" dirty="0">
              <a:ln>
                <a:noFill/>
              </a:ln>
              <a:solidFill>
                <a:sysClr val="windowText" lastClr="000000"/>
              </a:solidFill>
              <a:effectLst/>
              <a:uLnTx/>
              <a:uFillTx/>
            </a:endParaRPr>
          </a:p>
        </p:txBody>
      </p:sp>
      <p:sp>
        <p:nvSpPr>
          <p:cNvPr id="39" name="TextBox 38"/>
          <p:cNvSpPr txBox="1"/>
          <p:nvPr/>
        </p:nvSpPr>
        <p:spPr>
          <a:xfrm>
            <a:off x="7545288" y="5750314"/>
            <a:ext cx="838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Text" lastClr="000000"/>
                </a:solidFill>
                <a:effectLst/>
                <a:uLnTx/>
                <a:uFillTx/>
              </a:rPr>
              <a:t>[</a:t>
            </a:r>
            <a:r>
              <a:rPr kumimoji="0" lang="fr-FR" sz="1200" b="0" i="0" u="sng" strike="noStrike" kern="0" cap="none" spc="0" normalizeH="0" baseline="0" noProof="0" dirty="0" smtClean="0">
                <a:ln>
                  <a:noFill/>
                </a:ln>
                <a:solidFill>
                  <a:sysClr val="windowText" lastClr="000000"/>
                </a:solidFill>
                <a:effectLst/>
                <a:uLnTx/>
                <a:uFillTx/>
              </a:rPr>
              <a:t>P3</a:t>
            </a:r>
            <a:r>
              <a:rPr kumimoji="0" lang="fr-FR" sz="1200" b="0" i="0" u="none" strike="noStrike" kern="0" cap="none" spc="0" normalizeH="0" baseline="0" noProof="0" dirty="0" smtClean="0">
                <a:ln>
                  <a:noFill/>
                </a:ln>
                <a:solidFill>
                  <a:sysClr val="windowText" lastClr="000000"/>
                </a:solidFill>
                <a:effectLst/>
                <a:uLnTx/>
                <a:uFillTx/>
              </a:rPr>
              <a:t>]</a:t>
            </a:r>
            <a:endParaRPr kumimoji="0" lang="en-US" sz="1200" b="0" i="0" u="none" strike="noStrike" kern="0" cap="none" spc="0" normalizeH="0" baseline="0" noProof="0" dirty="0">
              <a:ln>
                <a:noFill/>
              </a:ln>
              <a:solidFill>
                <a:sysClr val="windowText" lastClr="000000"/>
              </a:solidFill>
              <a:effectLst/>
              <a:uLnTx/>
              <a:uFillTx/>
            </a:endParaRPr>
          </a:p>
        </p:txBody>
      </p:sp>
      <p:sp>
        <p:nvSpPr>
          <p:cNvPr id="40" name="TextBox 39"/>
          <p:cNvSpPr txBox="1"/>
          <p:nvPr/>
        </p:nvSpPr>
        <p:spPr>
          <a:xfrm>
            <a:off x="8697416" y="5750075"/>
            <a:ext cx="838200"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sysClr val="windowText" lastClr="000000"/>
                </a:solidFill>
                <a:effectLst/>
                <a:uLnTx/>
                <a:uFillTx/>
              </a:rPr>
              <a:t>[</a:t>
            </a:r>
            <a:r>
              <a:rPr kumimoji="0" lang="fr-FR" sz="1200" b="0" i="0" u="sng" strike="noStrike" kern="0" cap="none" spc="0" normalizeH="0" baseline="0" noProof="0" dirty="0" smtClean="0">
                <a:ln>
                  <a:noFill/>
                </a:ln>
                <a:solidFill>
                  <a:sysClr val="windowText" lastClr="000000"/>
                </a:solidFill>
                <a:effectLst/>
                <a:uLnTx/>
                <a:uFillTx/>
              </a:rPr>
              <a:t>P4</a:t>
            </a:r>
            <a:r>
              <a:rPr kumimoji="0" lang="fr-FR" sz="1200" b="0" i="0" u="none" strike="noStrike" kern="0" cap="none" spc="0" normalizeH="0" baseline="0" noProof="0" dirty="0" smtClean="0">
                <a:ln>
                  <a:noFill/>
                </a:ln>
                <a:solidFill>
                  <a:sysClr val="windowText" lastClr="000000"/>
                </a:solidFill>
                <a:effectLst/>
                <a:uLnTx/>
                <a:uFillTx/>
              </a:rPr>
              <a:t>]</a:t>
            </a:r>
            <a:endParaRPr kumimoji="0" lang="en-US" sz="1200" b="0" i="0" u="none" strike="noStrike" kern="0" cap="none" spc="0" normalizeH="0" baseline="0" noProof="0" dirty="0">
              <a:ln>
                <a:noFill/>
              </a:ln>
              <a:solidFill>
                <a:sysClr val="windowText" lastClr="000000"/>
              </a:solidFill>
              <a:effectLst/>
              <a:uLnTx/>
              <a:uFillTx/>
            </a:endParaRPr>
          </a:p>
        </p:txBody>
      </p:sp>
      <p:sp>
        <p:nvSpPr>
          <p:cNvPr id="41" name="Flowchart: Connector 40"/>
          <p:cNvSpPr/>
          <p:nvPr/>
        </p:nvSpPr>
        <p:spPr>
          <a:xfrm>
            <a:off x="6147325" y="6393754"/>
            <a:ext cx="182880" cy="182880"/>
          </a:xfrm>
          <a:prstGeom prst="flowChartConnector">
            <a:avLst/>
          </a:prstGeom>
          <a:solidFill>
            <a:srgbClr val="8FB08C">
              <a:tint val="95000"/>
            </a:srgbClr>
          </a:solidFill>
          <a:ln w="9525" cap="flat" cmpd="sng" algn="ctr">
            <a:solidFill>
              <a:srgbClr val="8FB08C"/>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8FB08C">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Flowchart: Connector 42"/>
          <p:cNvSpPr/>
          <p:nvPr/>
        </p:nvSpPr>
        <p:spPr>
          <a:xfrm>
            <a:off x="6570320" y="6393754"/>
            <a:ext cx="182880" cy="182880"/>
          </a:xfrm>
          <a:prstGeom prst="flowChartConnector">
            <a:avLst/>
          </a:prstGeom>
          <a:solidFill>
            <a:srgbClr val="CCB400">
              <a:tint val="95000"/>
            </a:srgbClr>
          </a:solidFill>
          <a:ln w="9525" cap="flat" cmpd="sng" algn="ctr">
            <a:solidFill>
              <a:srgbClr val="CCB400"/>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CCB400">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Flowchart: Merge 47"/>
          <p:cNvSpPr/>
          <p:nvPr/>
        </p:nvSpPr>
        <p:spPr>
          <a:xfrm>
            <a:off x="5541640" y="5974080"/>
            <a:ext cx="381000" cy="304800"/>
          </a:xfrm>
          <a:prstGeom prst="flowChartMerge">
            <a:avLst/>
          </a:prstGeom>
          <a:solidFill>
            <a:srgbClr val="D16349"/>
          </a:solidFill>
          <a:ln w="11429" cap="flat" cmpd="sng" algn="ctr">
            <a:solidFill>
              <a:srgbClr val="D1634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Flowchart: Merge 48"/>
          <p:cNvSpPr/>
          <p:nvPr/>
        </p:nvSpPr>
        <p:spPr>
          <a:xfrm>
            <a:off x="6609184" y="5982464"/>
            <a:ext cx="381000" cy="304800"/>
          </a:xfrm>
          <a:prstGeom prst="flowChartMerge">
            <a:avLst/>
          </a:prstGeom>
          <a:solidFill>
            <a:srgbClr val="D16349"/>
          </a:solidFill>
          <a:ln w="11429" cap="flat" cmpd="sng" algn="ctr">
            <a:solidFill>
              <a:srgbClr val="D1634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Flowchart: Merge 49"/>
          <p:cNvSpPr/>
          <p:nvPr/>
        </p:nvSpPr>
        <p:spPr>
          <a:xfrm>
            <a:off x="7761312" y="5982464"/>
            <a:ext cx="381000" cy="304800"/>
          </a:xfrm>
          <a:prstGeom prst="flowChartMerge">
            <a:avLst/>
          </a:prstGeom>
          <a:solidFill>
            <a:srgbClr val="D16349"/>
          </a:solidFill>
          <a:ln w="11429" cap="flat" cmpd="sng" algn="ctr">
            <a:solidFill>
              <a:srgbClr val="D1634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1" name="Flowchart: Merge 50"/>
          <p:cNvSpPr/>
          <p:nvPr/>
        </p:nvSpPr>
        <p:spPr>
          <a:xfrm>
            <a:off x="8913440" y="5982464"/>
            <a:ext cx="381000" cy="304800"/>
          </a:xfrm>
          <a:prstGeom prst="flowChartMerge">
            <a:avLst/>
          </a:prstGeom>
          <a:solidFill>
            <a:srgbClr val="D16349"/>
          </a:solidFill>
          <a:ln w="11429" cap="flat" cmpd="sng" algn="ctr">
            <a:solidFill>
              <a:srgbClr val="D16349">
                <a:shade val="50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2" name="Flowchart: Connector 51"/>
          <p:cNvSpPr/>
          <p:nvPr/>
        </p:nvSpPr>
        <p:spPr>
          <a:xfrm>
            <a:off x="7293468" y="6396406"/>
            <a:ext cx="182880" cy="182880"/>
          </a:xfrm>
          <a:prstGeom prst="flowChartConnector">
            <a:avLst/>
          </a:prstGeom>
          <a:solidFill>
            <a:srgbClr val="8FB08C">
              <a:tint val="95000"/>
            </a:srgbClr>
          </a:solidFill>
          <a:ln w="9525" cap="flat" cmpd="sng" algn="ctr">
            <a:solidFill>
              <a:srgbClr val="8FB08C"/>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8FB08C">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3" name="Flowchart: Connector 52"/>
          <p:cNvSpPr/>
          <p:nvPr/>
        </p:nvSpPr>
        <p:spPr>
          <a:xfrm>
            <a:off x="7716463" y="6396406"/>
            <a:ext cx="182880" cy="182880"/>
          </a:xfrm>
          <a:prstGeom prst="flowChartConnector">
            <a:avLst/>
          </a:prstGeom>
          <a:solidFill>
            <a:srgbClr val="CCB400">
              <a:tint val="95000"/>
            </a:srgbClr>
          </a:solidFill>
          <a:ln w="9525" cap="flat" cmpd="sng" algn="ctr">
            <a:solidFill>
              <a:srgbClr val="CCB400"/>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CCB400">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4" name="Flowchart: Connector 53"/>
          <p:cNvSpPr/>
          <p:nvPr/>
        </p:nvSpPr>
        <p:spPr>
          <a:xfrm>
            <a:off x="8451581" y="6405459"/>
            <a:ext cx="182880" cy="182880"/>
          </a:xfrm>
          <a:prstGeom prst="flowChartConnector">
            <a:avLst/>
          </a:prstGeom>
          <a:solidFill>
            <a:srgbClr val="8FB08C">
              <a:tint val="95000"/>
            </a:srgbClr>
          </a:solidFill>
          <a:ln w="9525" cap="flat" cmpd="sng" algn="ctr">
            <a:solidFill>
              <a:srgbClr val="8FB08C"/>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8FB08C">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5" name="Flowchart: Connector 54"/>
          <p:cNvSpPr/>
          <p:nvPr/>
        </p:nvSpPr>
        <p:spPr>
          <a:xfrm>
            <a:off x="8874576" y="6405459"/>
            <a:ext cx="182880" cy="182880"/>
          </a:xfrm>
          <a:prstGeom prst="flowChartConnector">
            <a:avLst/>
          </a:prstGeom>
          <a:solidFill>
            <a:srgbClr val="CCB400">
              <a:tint val="95000"/>
            </a:srgbClr>
          </a:solidFill>
          <a:ln w="9525" cap="flat" cmpd="sng" algn="ctr">
            <a:solidFill>
              <a:srgbClr val="CCB400"/>
            </a:solidFill>
            <a:prstDash val="solid"/>
          </a:ln>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rgbClr val="CCB400">
                <a:shade val="70000"/>
                <a:satMod val="105000"/>
              </a:srgbClr>
            </a:contour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 lastClr="FFFFFF"/>
              </a:solidFill>
              <a:effectLst/>
              <a:uLnTx/>
              <a:uFillTx/>
              <a:latin typeface="Calibri"/>
              <a:ea typeface="+mn-ea"/>
              <a:cs typeface="+mn-cs"/>
            </a:endParaRPr>
          </a:p>
        </p:txBody>
      </p:sp>
      <p:pic>
        <p:nvPicPr>
          <p:cNvPr id="19" name="Picture 2"/>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8410" t="10940" r="28049" b="10498"/>
          <a:stretch/>
        </p:blipFill>
        <p:spPr bwMode="auto">
          <a:xfrm>
            <a:off x="718657" y="281112"/>
            <a:ext cx="1395034" cy="1277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8862" t="11309" r="28410" b="10641"/>
          <a:stretch/>
        </p:blipFill>
        <p:spPr bwMode="auto">
          <a:xfrm>
            <a:off x="2213575" y="268823"/>
            <a:ext cx="1404156" cy="130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8320" t="10160" r="28772" b="10477"/>
          <a:stretch/>
        </p:blipFill>
        <p:spPr bwMode="auto">
          <a:xfrm>
            <a:off x="3717615" y="260648"/>
            <a:ext cx="1404156" cy="13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8229" t="10653" r="28591" b="10476"/>
          <a:stretch/>
        </p:blipFill>
        <p:spPr bwMode="auto">
          <a:xfrm>
            <a:off x="5221655" y="279161"/>
            <a:ext cx="1381911" cy="1280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6"/>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8230" t="11147" r="28410" b="11627"/>
          <a:stretch/>
        </p:blipFill>
        <p:spPr bwMode="auto">
          <a:xfrm>
            <a:off x="6703450" y="307769"/>
            <a:ext cx="1353918" cy="122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7958" t="11639" r="28126" b="10970"/>
          <a:stretch/>
        </p:blipFill>
        <p:spPr bwMode="auto">
          <a:xfrm>
            <a:off x="8157250" y="323933"/>
            <a:ext cx="1332212" cy="119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descr="http://wwwagir.toulouse.inra.fr/agir/templates/siteground/images/summer/inra.gi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40876" y="611787"/>
            <a:ext cx="1774777" cy="615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b="1" dirty="0" err="1" smtClean="0"/>
              <a:t>What</a:t>
            </a:r>
            <a:r>
              <a:rPr lang="fr-FR" b="1" dirty="0" smtClean="0"/>
              <a:t> </a:t>
            </a:r>
            <a:r>
              <a:rPr lang="fr-FR" b="1" dirty="0" err="1" smtClean="0"/>
              <a:t>is</a:t>
            </a:r>
            <a:r>
              <a:rPr lang="fr-FR" b="1" dirty="0" smtClean="0"/>
              <a:t> migration simulation?</a:t>
            </a:r>
            <a:endParaRPr lang="fr-FR" b="1" dirty="0"/>
          </a:p>
        </p:txBody>
      </p:sp>
      <p:pic>
        <p:nvPicPr>
          <p:cNvPr id="4" name="Content Placeholder 3"/>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28397" t="11958" r="27979" b="10844"/>
          <a:stretch/>
        </p:blipFill>
        <p:spPr bwMode="auto">
          <a:xfrm>
            <a:off x="3002784" y="2294995"/>
            <a:ext cx="3889591" cy="349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2378714" y="3807162"/>
            <a:ext cx="1950217" cy="648072"/>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t>input</a:t>
            </a:r>
            <a:endParaRPr lang="fr-FR" dirty="0"/>
          </a:p>
        </p:txBody>
      </p:sp>
      <p:sp>
        <p:nvSpPr>
          <p:cNvPr id="6" name="Notched Right Arrow 5"/>
          <p:cNvSpPr/>
          <p:nvPr/>
        </p:nvSpPr>
        <p:spPr>
          <a:xfrm>
            <a:off x="5499061" y="3807162"/>
            <a:ext cx="1950217" cy="6480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output</a:t>
            </a:r>
            <a:endParaRPr lang="fr-FR" dirty="0"/>
          </a:p>
        </p:txBody>
      </p:sp>
      <p:sp>
        <p:nvSpPr>
          <p:cNvPr id="7" name="TextBox 6"/>
          <p:cNvSpPr txBox="1"/>
          <p:nvPr/>
        </p:nvSpPr>
        <p:spPr>
          <a:xfrm>
            <a:off x="104827" y="3618891"/>
            <a:ext cx="2741939" cy="1908215"/>
          </a:xfrm>
          <a:prstGeom prst="rect">
            <a:avLst/>
          </a:prstGeom>
          <a:noFill/>
        </p:spPr>
        <p:txBody>
          <a:bodyPr wrap="square" rtlCol="0">
            <a:spAutoFit/>
          </a:bodyPr>
          <a:lstStyle/>
          <a:p>
            <a:r>
              <a:rPr lang="fr-FR" b="1" dirty="0" err="1" smtClean="0"/>
              <a:t>Result</a:t>
            </a:r>
            <a:r>
              <a:rPr lang="fr-FR" b="1" dirty="0" smtClean="0"/>
              <a:t> </a:t>
            </a:r>
            <a:r>
              <a:rPr lang="fr-FR" b="1" dirty="0" err="1" smtClean="0"/>
              <a:t>from</a:t>
            </a:r>
            <a:r>
              <a:rPr lang="fr-FR" b="1" dirty="0" smtClean="0"/>
              <a:t> a</a:t>
            </a:r>
          </a:p>
          <a:p>
            <a:r>
              <a:rPr lang="fr-FR" b="1" dirty="0" err="1" smtClean="0"/>
              <a:t>previous</a:t>
            </a:r>
            <a:r>
              <a:rPr lang="fr-FR" b="1" dirty="0" smtClean="0"/>
              <a:t> simulation</a:t>
            </a:r>
          </a:p>
          <a:p>
            <a:endParaRPr lang="fr-FR" dirty="0" smtClean="0"/>
          </a:p>
          <a:p>
            <a:r>
              <a:rPr lang="fr-FR" dirty="0" smtClean="0"/>
              <a:t>(</a:t>
            </a:r>
            <a:r>
              <a:rPr lang="fr-FR" dirty="0" err="1" smtClean="0"/>
              <a:t>e.g</a:t>
            </a:r>
            <a:r>
              <a:rPr lang="fr-FR" dirty="0" smtClean="0"/>
              <a:t>. time x </a:t>
            </a:r>
            <a:r>
              <a:rPr lang="fr-FR" dirty="0" err="1" smtClean="0"/>
              <a:t>space</a:t>
            </a:r>
            <a:r>
              <a:rPr lang="fr-FR" dirty="0" smtClean="0"/>
              <a:t> concentration </a:t>
            </a:r>
            <a:r>
              <a:rPr lang="fr-FR" dirty="0" err="1" smtClean="0"/>
              <a:t>field</a:t>
            </a:r>
            <a:r>
              <a:rPr lang="fr-FR" dirty="0" smtClean="0"/>
              <a:t> </a:t>
            </a:r>
            <a:r>
              <a:rPr lang="fr-FR" dirty="0" err="1" smtClean="0"/>
              <a:t>denoted</a:t>
            </a:r>
            <a:r>
              <a:rPr lang="fr-FR" dirty="0" smtClean="0"/>
              <a:t> </a:t>
            </a:r>
            <a:r>
              <a:rPr lang="fr-FR" sz="2800" dirty="0" smtClean="0"/>
              <a:t>[</a:t>
            </a:r>
            <a:r>
              <a:rPr lang="fr-FR" sz="2800" u="dbl" dirty="0" smtClean="0"/>
              <a:t>c</a:t>
            </a:r>
            <a:r>
              <a:rPr lang="fr-FR" sz="2800" dirty="0" smtClean="0"/>
              <a:t>]</a:t>
            </a:r>
            <a:r>
              <a:rPr lang="fr-FR" sz="2800" baseline="-25000" dirty="0" smtClean="0"/>
              <a:t>n-1</a:t>
            </a:r>
            <a:r>
              <a:rPr lang="fr-FR" dirty="0" smtClean="0"/>
              <a:t>)</a:t>
            </a:r>
            <a:endParaRPr lang="fr-FR" dirty="0"/>
          </a:p>
        </p:txBody>
      </p:sp>
      <p:sp>
        <p:nvSpPr>
          <p:cNvPr id="8" name="TextBox 7"/>
          <p:cNvSpPr txBox="1"/>
          <p:nvPr/>
        </p:nvSpPr>
        <p:spPr>
          <a:xfrm>
            <a:off x="7527287" y="3933057"/>
            <a:ext cx="1743298" cy="800219"/>
          </a:xfrm>
          <a:prstGeom prst="rect">
            <a:avLst/>
          </a:prstGeom>
          <a:noFill/>
        </p:spPr>
        <p:txBody>
          <a:bodyPr wrap="none" rtlCol="0">
            <a:spAutoFit/>
          </a:bodyPr>
          <a:lstStyle/>
          <a:p>
            <a:r>
              <a:rPr lang="fr-FR" b="1" dirty="0" err="1" smtClean="0"/>
              <a:t>Simulated</a:t>
            </a:r>
            <a:r>
              <a:rPr lang="fr-FR" b="1" dirty="0" smtClean="0"/>
              <a:t> </a:t>
            </a:r>
            <a:r>
              <a:rPr lang="fr-FR" b="1" dirty="0" err="1" smtClean="0"/>
              <a:t>result</a:t>
            </a:r>
            <a:endParaRPr lang="fr-FR" b="1" dirty="0" smtClean="0"/>
          </a:p>
          <a:p>
            <a:r>
              <a:rPr lang="fr-FR" dirty="0" smtClean="0"/>
              <a:t>(</a:t>
            </a:r>
            <a:r>
              <a:rPr lang="fr-FR" dirty="0" err="1" smtClean="0"/>
              <a:t>denoted</a:t>
            </a:r>
            <a:r>
              <a:rPr lang="fr-FR" dirty="0" smtClean="0"/>
              <a:t> </a:t>
            </a:r>
            <a:r>
              <a:rPr lang="fr-FR" sz="2800" dirty="0" smtClean="0"/>
              <a:t>[</a:t>
            </a:r>
            <a:r>
              <a:rPr lang="fr-FR" sz="2800" u="dbl" dirty="0" smtClean="0"/>
              <a:t>c</a:t>
            </a:r>
            <a:r>
              <a:rPr lang="fr-FR" sz="2800" dirty="0" smtClean="0"/>
              <a:t>]</a:t>
            </a:r>
            <a:r>
              <a:rPr lang="fr-FR" sz="2800" baseline="-25000" dirty="0" smtClean="0"/>
              <a:t>n</a:t>
            </a:r>
            <a:r>
              <a:rPr lang="fr-FR" dirty="0" smtClean="0"/>
              <a:t>)</a:t>
            </a:r>
            <a:endParaRPr lang="fr-FR" dirty="0"/>
          </a:p>
        </p:txBody>
      </p:sp>
      <p:sp>
        <p:nvSpPr>
          <p:cNvPr id="9" name="Bent Arrow 8"/>
          <p:cNvSpPr/>
          <p:nvPr/>
        </p:nvSpPr>
        <p:spPr>
          <a:xfrm rot="5400000">
            <a:off x="3866879" y="1826822"/>
            <a:ext cx="612068" cy="936104"/>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10" name="TextBox 9"/>
          <p:cNvSpPr txBox="1"/>
          <p:nvPr/>
        </p:nvSpPr>
        <p:spPr>
          <a:xfrm>
            <a:off x="272481" y="1676677"/>
            <a:ext cx="3432381" cy="1231106"/>
          </a:xfrm>
          <a:prstGeom prst="rect">
            <a:avLst/>
          </a:prstGeom>
          <a:noFill/>
        </p:spPr>
        <p:txBody>
          <a:bodyPr wrap="square" rtlCol="0">
            <a:spAutoFit/>
          </a:bodyPr>
          <a:lstStyle/>
          <a:p>
            <a:r>
              <a:rPr lang="fr-FR" dirty="0" err="1" smtClean="0"/>
              <a:t>Parameter</a:t>
            </a:r>
            <a:r>
              <a:rPr lang="fr-FR" dirty="0" smtClean="0"/>
              <a:t> </a:t>
            </a:r>
            <a:r>
              <a:rPr lang="fr-FR" dirty="0" err="1" smtClean="0"/>
              <a:t>vector</a:t>
            </a:r>
            <a:r>
              <a:rPr lang="fr-FR" dirty="0" smtClean="0"/>
              <a:t> </a:t>
            </a:r>
            <a:r>
              <a:rPr lang="fr-FR" dirty="0" err="1" smtClean="0"/>
              <a:t>inherited</a:t>
            </a:r>
            <a:r>
              <a:rPr lang="fr-FR" dirty="0" smtClean="0"/>
              <a:t> </a:t>
            </a:r>
            <a:r>
              <a:rPr lang="fr-FR" dirty="0" err="1" smtClean="0"/>
              <a:t>from</a:t>
            </a:r>
            <a:r>
              <a:rPr lang="fr-FR" dirty="0" smtClean="0"/>
              <a:t> </a:t>
            </a:r>
            <a:r>
              <a:rPr lang="fr-FR" dirty="0" err="1" smtClean="0"/>
              <a:t>step</a:t>
            </a:r>
            <a:r>
              <a:rPr lang="fr-FR" dirty="0" smtClean="0"/>
              <a:t> k </a:t>
            </a:r>
            <a:r>
              <a:rPr lang="fr-FR" sz="2800" dirty="0" smtClean="0"/>
              <a:t>[</a:t>
            </a:r>
            <a:r>
              <a:rPr lang="fr-FR" sz="2800" u="sng" dirty="0" smtClean="0"/>
              <a:t>p</a:t>
            </a:r>
            <a:r>
              <a:rPr lang="fr-FR" sz="2800" dirty="0" smtClean="0"/>
              <a:t>]</a:t>
            </a:r>
            <a:r>
              <a:rPr lang="fr-FR" sz="2800" baseline="-25000" dirty="0" smtClean="0"/>
              <a:t>k </a:t>
            </a:r>
            <a:r>
              <a:rPr lang="fr-FR" dirty="0" smtClean="0"/>
              <a:t>+ </a:t>
            </a:r>
            <a:r>
              <a:rPr lang="fr-FR" dirty="0" err="1" smtClean="0"/>
              <a:t>sparse</a:t>
            </a:r>
            <a:r>
              <a:rPr lang="fr-FR" dirty="0" smtClean="0"/>
              <a:t> modification </a:t>
            </a:r>
            <a:r>
              <a:rPr lang="fr-FR" sz="2800" dirty="0" smtClean="0"/>
              <a:t>[</a:t>
            </a:r>
            <a:r>
              <a:rPr lang="el-GR" sz="2800" u="sng" dirty="0" smtClean="0"/>
              <a:t>δ</a:t>
            </a:r>
            <a:r>
              <a:rPr lang="fr-FR" sz="2800" u="sng" dirty="0" smtClean="0"/>
              <a:t>p</a:t>
            </a:r>
            <a:r>
              <a:rPr lang="fr-FR" sz="2800" dirty="0" smtClean="0"/>
              <a:t>]</a:t>
            </a:r>
            <a:r>
              <a:rPr lang="fr-FR" sz="2800" baseline="-25000" dirty="0" smtClean="0"/>
              <a:t>n</a:t>
            </a:r>
            <a:endParaRPr lang="fr-FR" sz="2400" baseline="-25000" dirty="0"/>
          </a:p>
        </p:txBody>
      </p:sp>
      <p:sp>
        <p:nvSpPr>
          <p:cNvPr id="11" name="Bent Arrow 10"/>
          <p:cNvSpPr/>
          <p:nvPr/>
        </p:nvSpPr>
        <p:spPr>
          <a:xfrm rot="5400000">
            <a:off x="5505061" y="5283206"/>
            <a:ext cx="612068" cy="936104"/>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sp>
        <p:nvSpPr>
          <p:cNvPr id="12" name="TextBox 11"/>
          <p:cNvSpPr txBox="1"/>
          <p:nvPr/>
        </p:nvSpPr>
        <p:spPr>
          <a:xfrm>
            <a:off x="5716390" y="6059690"/>
            <a:ext cx="2507353" cy="800219"/>
          </a:xfrm>
          <a:prstGeom prst="rect">
            <a:avLst/>
          </a:prstGeom>
          <a:noFill/>
        </p:spPr>
        <p:txBody>
          <a:bodyPr wrap="none" rtlCol="0">
            <a:spAutoFit/>
          </a:bodyPr>
          <a:lstStyle/>
          <a:p>
            <a:r>
              <a:rPr lang="fr-FR" sz="2800" dirty="0" smtClean="0"/>
              <a:t>[</a:t>
            </a:r>
            <a:r>
              <a:rPr lang="fr-FR" sz="2800" u="sng" dirty="0" smtClean="0"/>
              <a:t>p</a:t>
            </a:r>
            <a:r>
              <a:rPr lang="fr-FR" sz="2800" dirty="0" smtClean="0"/>
              <a:t>]</a:t>
            </a:r>
            <a:r>
              <a:rPr lang="fr-FR" sz="2800" baseline="-25000" dirty="0" smtClean="0"/>
              <a:t>n</a:t>
            </a:r>
            <a:r>
              <a:rPr lang="fr-FR" sz="2800" dirty="0" smtClean="0"/>
              <a:t>=</a:t>
            </a:r>
            <a:r>
              <a:rPr lang="fr-FR" sz="2800" baseline="-25000" dirty="0" smtClean="0"/>
              <a:t> </a:t>
            </a:r>
            <a:r>
              <a:rPr lang="fr-FR" sz="2800" dirty="0" smtClean="0"/>
              <a:t>[</a:t>
            </a:r>
            <a:r>
              <a:rPr lang="fr-FR" sz="2800" u="sng" dirty="0" smtClean="0"/>
              <a:t>p</a:t>
            </a:r>
            <a:r>
              <a:rPr lang="fr-FR" sz="2800" dirty="0" smtClean="0"/>
              <a:t>]</a:t>
            </a:r>
            <a:r>
              <a:rPr lang="fr-FR" sz="2800" baseline="-25000" dirty="0" smtClean="0"/>
              <a:t>k </a:t>
            </a:r>
            <a:r>
              <a:rPr lang="fr-FR" sz="2800" dirty="0" smtClean="0"/>
              <a:t>+[</a:t>
            </a:r>
            <a:r>
              <a:rPr lang="el-GR" sz="2800" u="sng" dirty="0" smtClean="0"/>
              <a:t>δ</a:t>
            </a:r>
            <a:r>
              <a:rPr lang="fr-FR" sz="2800" u="sng" dirty="0" smtClean="0"/>
              <a:t>p</a:t>
            </a:r>
            <a:r>
              <a:rPr lang="fr-FR" sz="2800" dirty="0" smtClean="0"/>
              <a:t>]</a:t>
            </a:r>
            <a:r>
              <a:rPr lang="fr-FR" sz="2800" baseline="-25000" dirty="0" smtClean="0"/>
              <a:t>n</a:t>
            </a:r>
            <a:endParaRPr lang="fr-FR" sz="2800" dirty="0" smtClean="0"/>
          </a:p>
          <a:p>
            <a:r>
              <a:rPr lang="fr-FR" dirty="0" smtClean="0"/>
              <a:t>to </a:t>
            </a:r>
            <a:r>
              <a:rPr lang="fr-FR" dirty="0" err="1" smtClean="0"/>
              <a:t>propagate</a:t>
            </a:r>
            <a:r>
              <a:rPr lang="fr-FR" dirty="0" smtClean="0"/>
              <a:t> </a:t>
            </a:r>
            <a:r>
              <a:rPr lang="fr-FR" dirty="0" err="1" smtClean="0"/>
              <a:t>inheritance</a:t>
            </a:r>
            <a:endParaRPr lang="fr-FR" dirty="0"/>
          </a:p>
        </p:txBody>
      </p:sp>
    </p:spTree>
    <p:extLst>
      <p:ext uri="{BB962C8B-B14F-4D97-AF65-F5344CB8AC3E}">
        <p14:creationId xmlns:p14="http://schemas.microsoft.com/office/powerpoint/2010/main" val="3577319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04" name="Picture 36" descr="network,server,database,d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8747" y="5525763"/>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02" name="Picture 34" descr="application,oasis,database,open document,d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97416" y="3689573"/>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88" name="Picture 20" descr="imag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93260" y="2996953"/>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86" name="Picture 18" descr="oficina,htm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4827" y="2911998"/>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84" name="Picture 16" descr="oficina,pd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5381" y="3140969"/>
            <a:ext cx="13208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www.pivari.com/wp-content/uploads/2010/05/Open-Office-3.2.1-RC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96051" y="1030079"/>
            <a:ext cx="3609077" cy="218289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png-5.findicons.com/files/icons/1035/human_o2/128/application_x_applix_spreadshee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71201" y="1196752"/>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95300" y="53752"/>
            <a:ext cx="8915400" cy="1143000"/>
          </a:xfrm>
        </p:spPr>
        <p:txBody>
          <a:bodyPr>
            <a:normAutofit/>
          </a:bodyPr>
          <a:lstStyle/>
          <a:p>
            <a:r>
              <a:rPr lang="en-US" sz="3600" b="1" dirty="0" smtClean="0"/>
              <a:t>Object/parallel implementation</a:t>
            </a:r>
            <a:endParaRPr lang="en-US" sz="3600" b="1" dirty="0"/>
          </a:p>
        </p:txBody>
      </p:sp>
      <p:pic>
        <p:nvPicPr>
          <p:cNvPr id="4" name="Content Placeholder 3"/>
          <p:cNvPicPr>
            <a:picLocks noGrp="1" noChangeAspect="1" noChangeArrowheads="1"/>
          </p:cNvPicPr>
          <p:nvPr>
            <p:ph idx="4294967295"/>
          </p:nvPr>
        </p:nvPicPr>
        <p:blipFill rotWithShape="1">
          <a:blip r:embed="rId9" cstate="print">
            <a:extLst>
              <a:ext uri="{28A0092B-C50C-407E-A947-70E740481C1C}">
                <a14:useLocalDpi xmlns:a14="http://schemas.microsoft.com/office/drawing/2010/main" val="0"/>
              </a:ext>
            </a:extLst>
          </a:blip>
          <a:srcRect l="28397" t="11958" r="27979" b="10844"/>
          <a:stretch/>
        </p:blipFill>
        <p:spPr bwMode="auto">
          <a:xfrm>
            <a:off x="2864768" y="2295525"/>
            <a:ext cx="3889375" cy="349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Notched Right Arrow 4"/>
          <p:cNvSpPr/>
          <p:nvPr/>
        </p:nvSpPr>
        <p:spPr>
          <a:xfrm>
            <a:off x="2378714" y="3807162"/>
            <a:ext cx="1950217" cy="648072"/>
          </a:xfrm>
          <a:prstGeom prst="notched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dirty="0" smtClean="0"/>
              <a:t>input/</a:t>
            </a:r>
            <a:endParaRPr lang="fr-FR" dirty="0"/>
          </a:p>
        </p:txBody>
      </p:sp>
      <p:sp>
        <p:nvSpPr>
          <p:cNvPr id="6" name="Notched Right Arrow 5"/>
          <p:cNvSpPr/>
          <p:nvPr/>
        </p:nvSpPr>
        <p:spPr>
          <a:xfrm>
            <a:off x="5499061" y="3807162"/>
            <a:ext cx="1950217" cy="64807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output/</a:t>
            </a:r>
            <a:endParaRPr lang="fr-FR" dirty="0"/>
          </a:p>
        </p:txBody>
      </p:sp>
      <p:sp>
        <p:nvSpPr>
          <p:cNvPr id="9" name="Bent Arrow 8"/>
          <p:cNvSpPr/>
          <p:nvPr/>
        </p:nvSpPr>
        <p:spPr>
          <a:xfrm rot="5400000">
            <a:off x="3866879" y="1826822"/>
            <a:ext cx="612068" cy="936104"/>
          </a:xfrm>
          <a:prstGeom prst="ben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fr-FR">
              <a:solidFill>
                <a:schemeClr val="tx1"/>
              </a:solidFill>
            </a:endParaRPr>
          </a:p>
        </p:txBody>
      </p:sp>
      <p:sp>
        <p:nvSpPr>
          <p:cNvPr id="11" name="Bent Arrow 10"/>
          <p:cNvSpPr/>
          <p:nvPr/>
        </p:nvSpPr>
        <p:spPr>
          <a:xfrm rot="5400000">
            <a:off x="5475058" y="5139190"/>
            <a:ext cx="612068" cy="936104"/>
          </a:xfrm>
          <a:prstGeom prst="ben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solidFill>
                <a:schemeClr val="tx1"/>
              </a:solidFill>
            </a:endParaRPr>
          </a:p>
        </p:txBody>
      </p:sp>
      <p:pic>
        <p:nvPicPr>
          <p:cNvPr id="7170" name="Picture 2" descr="http://halalscan.org/skins/common/images/icons/fileicon-od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22697" y="1340768"/>
            <a:ext cx="1320800" cy="12192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174" name="Picture 6" descr="stock,chart,data,row,in,graph"/>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26504" y="2029884"/>
            <a:ext cx="24765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eneric,folder,al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3640" y="2996953"/>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78" name="Picture 10" descr="fold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27286" y="3521598"/>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92" name="Picture 24" descr="matrix,smart,folde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2907" y="3358588"/>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94" name="Picture 26" descr="matrix,developer,folde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22907" y="3273250"/>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AutoShape 28" descr="data:image/jpg;base64,/9j/4AAQSkZJRgABAQAAAQABAAD/2wCEAAkGBhAPDxUPDw8PFBUWFBQUFBUVDxAPFhQVFRcVFRQUFxUXHCYeFxkjGRUUHy8gIycpLCwsFR4xNTAqNSYrLCkBCQoKDgwOGg8PGi8jHyUqLDQsKio1LCwsLCwsKS0sKi8pKSwsLCwsLCwsLCwsLCwpLCwsKSwpLCwsLCwsKSwsKf/AABEIAOEA4AMBIgACEQEDEQH/xAAcAAACAgMBAQAAAAAAAAAAAAAABQEEAwYIBwL/xABOEAABAwICBAYOBggFAwUAAAABAAIDBBEFEgYHITE1QVFhcYETIjI0QnJzdJGhsbKzwhSEkqLB0QgVI1JigoPwJDNDU2MWF+FFlNLU8f/EABsBAAIDAQEBAAAAAAAAAAAAAAAEAwUGAgEH/8QANxEAAgIAAggEAwcDBQAAAAAAAAECAwQRBRIhMTIzcbE0QVGBEyKhQmFyc4KRwWLR8BQVI1Lx/9oADAMBAAIRAxEAPwD3FCEIAEIQgAQhCABCEIAEIQgAQhCABChF0AShRdSgDHPKGNLjxJFPVOebk9V9ya4oLxnpHtSRZrTF81NVp5LIUvk88jLDUuYbgno4k8ppg9ocFryc4QCI+klc6Iun8T4bezIKJPPIvIUXVabEWN47nm2rR2WwrWc3kNNpby0oS44yOJh9IC+RjX8H3v8Awk3pLDJ5a3cj+LD1GiFSixVh33HSrbXg7RYpqu+u3bCSZIpJ7j6QoQpj0lChCABSoUoAEKEIAEIVaormM47nkCjnZGta03kjxtLeWVDnAbyk82KvPc2b6yqjnk7yT0m6qLdMVx4Fn9CCV8VuHb8QjHhDq2rC7F2cQceoJShV89MXvhSRE75eQ0OMD90+kIbjI42H0gpWoUX+6Yn1+h58aY4bi7ORw6gszK+M+EOvYkjIXO3NJ6lMsLm900hMw0piUtaUc10O1dPe0bAQHC2wgpVPhTge0sRybiFTjmc3uXEK7Di7hscL842FSSxmFxaSuWT9T12QnxHzDhTie2IA6blMnPbG3bsAURVjHC4cPYk9ZVGR1+IbvzU850YGrWq2t7jpuNazifdVXufsGwcn5qqhCzlt07Za03mxSUnLayUKEKI8BZYKlzD2p6uJY1C7hOUHrReTBNrah7SVokHIeMK0tbjkLSHDeE+pqgPaHDrWs0djv9QtWfEvqPVWa2x7zKpQoVqTEoQoQALHNO1gu4rHV1gjHKeIJLJI6Q3NyVV4zSEaPkhtl2IrLVHYt5YqsSc/Y3tR61TVhlBIfBI6disswc+E4dW1UMqMXipa0k/fYLOM57WLlKcx4VGN9z0n8lTxLSGgou+KmmhtxOkY132b39Sar0NY+OSX1Olh35ldlK925p9FvarEeEvO8tHrWoYtr5wiC4jfNUH/AIoSB9qQtFui60zFf0kZ3XFJQxM5HSyOlPTlblHrT9eh6Y8TbJVRFbz2pmEMHdEn1L7ndT07c8joowPCe9rB6XFcwYrrexmrNvpj4wdzYGNh6rtGc9ZKTtwPEax2Z0dRIf3pXO96QqzpwNceXD6HeUIb8kdH4rrhwamuDWMkI8GFrpvvAZfWreiusbDsVGSCYCS22GQCOTns3c4eKSua8T0Jnpqd1RM+MWLRlBLj2xA32tx8qWw4RUiEVcbH5AT27DctLeM22t6U1OicfllH/wACNkJLNPYdfVGEg7WbOY7kulhc02cCF4hobr2raPLFWA1UQ2XJtM0cz/D6HbecL2/RnTfD8WZemma51ruicMkrOlh3jnFxzqkxOiq7NsPlf0OJ0p7j4QmdRhPGw9R/Apc+MtNnCxWdxGEtofzrZ6+QrKEo7yEKEJQ4JQoQgCUKFKABXcKnyvy8R9qor6jdZwPIQmMNa6bYzXqdQlqyTNlQhC3hZAqtbViMc53BZaicMaXFIJpS92Y/3zKq0jjfgR1Y8T+hDbZqrZvIe8uNybkphg293UlyY4Nvd1Ki0a28VFv7+wtTxo1HT3XFBhFR9FNNLLLka/Y5kbLOvbttp4uRea4v+kPiMtxTw00A4jldO8dbu1+6qev/AIaPm8PzKMMosMpqWCapZGHSRtdd7XSZjYF1m7Rxji41uqKPjN7UsvUZttVSWzPP0Ner9N8Yrtj6urkB8GMuY3oyx2Cw0mg1dLtMOQHjkcGeruvUtufrDpWdpTxTP5A1gYOj+ws1PiOM1QvS4U9oO50gc30F+QHqTaow0eKefQWd18uGGXUS0eq9x2zVAHMxhd63W9ieUugdDCM0jS/nkksPQLBXI9A8fqP86rp4Ad4a65H2G7/5kt0l0Kw/DexuxSur53yZi0RMaA7LbNcvc4juhx8akVuHr2xr/c4+HdPZKz9i+caw6lFmyU7OaMBx68gJKX1Wsmlb/lsmktzBg9JN/Us2iL8JqKtkFPgkjmkPPZZ5XyWysc5oyWLLuIA2njVnSquln0fldNhzaItqY2NY2PsYc0HeGkAi26+422IePsy+XJdAWCrz+bNlTTOo7JhRktbOIX232zFpt61h0NrmwYUZnglrHyE2te12jZ6UaTcDN8nTfIqOE8Ay/wBT3mJqUmr9bz1BeMU6dXy1y1PgGHYk0vpntZJvOQWP88R9o9a1PEdHKygeJQHjKbtmic7YeI5htYVvujmquGtwynq4J5IKgtcS4EvY4h7wCRcFuwDa09RVXEKjE8ILGYjE2aF5yMma4HMeMX4zbbZwBPKkZOq1f8i1X6rd7obSsr4HrL0e/wBmWtDtf1TT2ixFhqI9g7I2zZmjn8GTrsecr3mCpjqads7BdkkYkZcWNnNzN2cRsVyVpvSsirXtjY1rcrDYCwuRc7OJdT6KcFUvmkPwmqsxFerrQe3LMcjJTjrepUQhSvnhXEIUoXgEKUIQAIQvuBmZ4HKV3CLlJRXmCWbyNiQhVcRqMjNm87B+K3ttirg5y3Is28lmLsRqc7rDcNnXyqqoUrC3Wyum5y8ytlLWeYJjg293UlyY4Nvd1JvRniY+/Ykp40c96/8Ahr6vD8yp1rGubhAeGlpdGHB1rFpMFwb7LWurmv8A4a+rw/Ml+K0jZosKhffLJkY61r2eYWm1+OxW9p5dnRd0T28cOr7M9tqcawqic4NnoIQHHYx8LSOLczak9brcwmK/+KMh/wCOKV9+sgD1rHBqYwmFxaYpZbH/AFJnG9uUMyj1JvBohhdNtFHRs53xsJ9Ml13HWyW45ermapJrvp3nLS0VZMeSzGepuc+pVqjS/F6sh0Wj7O1vlfPG5+W+/uw0DcFvEulWG04yurKNlvBE0Y+60rQtPsdwXEXRdlxKYCIPBZBBJJnzW3uc3Lsy8+9eSzy2s9jlnuPlldpDUvEH07DaZxvaJk1MXbBc2awSOGwE8W5INMNH6v8AV7qyfGRWNbIxhYyR8rMxP7xdYEb7ZVkwbHtHaGUS08GIzSAODXPLBfOCxwytcBtBO8caW4zj9O3DZKOjw6qhjklZK6WV5ftb3IvlA3bBt9Kib2bSRb9g10m4Gb5Om+RUcJ4Al/qe8xXtJuBm+TpvkVHCeAJf6nvMVxZzn+WVkOV+s9V1W8DUviP+I9I9e/eFJ52fcKeareBqXxH/ABJEj1794UnnZ9wqsnwL2H48TPKdP+/neJH7oXUeinBVL5pD8Jq5c0/7+d4kfuhdR6KcFUvmkPwmpfGcc/c7p5S6FVCEL5wIghCF4BClCEAQmOE0+0vI5h+KqUtMZHWG7jKfRxhoAG4K80VhHOfxpblu6jFMM3rM+kkxKXNIRxDZ+acyvytJ5AtcJvtTembtWCrXn/BJfLJZAhCFmBMExwbe7qS5McG3u6lY6M8TH37EtPGjnvX/AMNfV4fmS7F43uhwpsTwx5yhjj4Lz2ENd1Gx6kx1/wDDX1eH5kvxaZ7IcKfGzO9uVzG7e2cOwlrdnKbDrW9p5dnRd0T28cOr7M3qfVnjEziKvHZN+0MM7hfj2ZmDl4lEOounO2etq5Dx2DGX+1mPrWSfTPSOQnJgrWG57oP2H+ZwXw6t0rl3U9HFz3hBHU57vYiKjluB62e8aUuprCWb4pX+PO72Nsl+lOjTKF0TcLwKlqS4PLy+J8wYW2y907jBdv5OZYTgelUvd4hTR9GRpHXHDf1pZjOAV9PlGI6S9hzhxaM1S7MBbNYC3KPSvXllsjkeLPPax7owMc+kN+kUFFT04DswbHDGb5DkALXEgZg30pRpnWYhJgM36zZCyT6TEGNYWdxfeWtJG+9uZKcM0ZoKyYQO0gqJnuDjZsUoBygvcczyQLAEqjpFodhzMNfXUNbNUFkrInZgGi7jxiwO7cuHnkd5LMvaTcDN8nTfIqOE8AS/1PeYr2k3AzfJ03yKjhPAEv8AU95it7Oc/wAsrYcr9Z6rqt4GpfEf8SRI9e/eFJ52fcKeareBqXxH/EkSPXv3hSedn3CqyfAvYfjxM8p0/wC/neJH7oXUeinBVL5pD8Jq5c0/7+d4kfuhdR6KcF0vmkPwmpfGcc/c7p5UehUUqFK+cCIIQheAQrlNhrnbXdqPWVXppMrw7n9S2IK60Zg6785T8vIYprUtrPiKEMFmhZFClaiMVFZIcKeKPtGRy2CSJpjDtjRzkpYsnpaetiMvRCN7+YEIQqkhBMcG3u6kuTHBt7upWOjPEx9+xLTxo571/wDDX1eH5lRxGpbFHhMrzZrCx7jYmzWmBxNhv2Aq9r/4a+rw/MqlZE17cIa8BzS6MOBAIILoAQQd4st7Ty7Oi7ons44dX2Z6VWa68JzuIfUO2m1qci45e2IVGXXpho7mOrdyfso23++tyk0Tw5j3BlDRN7Y7qaAfKs7MPpmdzDTt6I4m7fQu4qWS2nL1c9x5+detKe4oqt3XGNvJsulOOafU9eWGfAambsdw3M+QZc1rjtW8dhv5F66HRjcY/urWNNf1o8xfqqqp49j+yh8kTcxu3JbMD/EiSlltYJrPYjRcMxuRjw+j0UyvGYBwbO4jMCP3OS+xKdKKqvjw59M7A/oVO6Rr3v7FO3t79r2zzbbuseqy9G0VocfZVsfXV9EYQH5g2SBxuWODDYMBNnlp2HiSbTiGvi0dmZidbBUSmqiLMjmOLWXGy4AvtBNrbAfQrKXoMKPqa7pNwM3ydN8io4TwBL/U95ivaTcDN8nTfIqOE8Ay/wBT3mK8s5z/ACyphyv1nquq3gal8R/xJEk1794UnnZ9wp5qvaG4JTSPc1jAx5c97gxoAkk2lx2LSNcGmVFXMgoqKUzvjnL3OYw5DduWzXeFtPFs51VSknFJFhFNSbND0/7+d4kfuhdR6KcFUvmkPwmrlzT/AL+d4kfuhdR6KcFUvmkPwmqLGcc/c6p5UehUUoUL5uIkoQheAQthpH5mNPMFrydYU68fQSFd6Gnla4+q7DGHe3IuoQhakcFWMna3oP4JamOM729B/BL1jNJeJl/nkIXcbBCEKuIgTHBt7upLUywbe7qVjozxMffsS08aOe9f/DX1eH5kvxakE0OFQlxaH5WEjeM/YW3HOLphr/4a+rw/Ml2MPkbDhboWh0gymMHjeOwlg63WW9p5dnRd0T28cOr7M36bUVAHEfrGs2G25n5rGdRVMe6rqtw5LR/+VMmk2lNzmwqmvfb2jt/VPZDNI9KXGwwmmJ8V3/2F4tRLagetnsZ9M1CUZNhVVZP9L8lQ0m1Z4DhIjbiFXiGaUPLcjWOFm5b7mG3dBPKXSXSqMcCU5PLcj1dmNlgxPSbSKTKajRykltfLmhM+W9r2/aG19noUU2m/lJYprea1hGjGi1XMIIavEy8hxF2NaLMaXu29j5GlJMZ0bwp2GS1+HvrCY5mRFs3Yx3XH2o23G3f0hbhHjmOh4fHo1SscNxZRujIvvs4OuPSk+m2L4p+q3U9TgrKSEyMc6RjDGM+a47XdtK82JBtbMWk3AzfJ03yKrgNO+TA5I42lznGQNA3k5mK1pNwM3ydN8is6u+8G+Uk9oV/q62IUfWBT62rQ5L/uLaHQ2rnijirap4ijFo4GvzBoJLj/AAg3JN9p2raMLwKnpRaGJrTxu7px6XHar6lO04SqnhW31FLcTZbvez0PJtYXf7/FZ7oXUWinBVL5pD8Jq5d1hd/v8VnuhdRaKcFUvmkPwmrK43mT9y/o5UehUUoUL5uJEoQheAQm+DdwfG/AJQnGDdwfG/AK20R4j2ZNRxl9CELXDwsxluxp5ylic4oy8d+Qg/36UlWR0tDVxGfqkI3r5iUIQqkhBMcG3u6kuTHBt7upWOjPEx9+xLTxo571/wDDX1eH5kvxWrbDFhUz75WZHuttNmGFxtz2CYa/+Gvq8PzKpWOaG4QXloaHRlxdYNDc0F732Wtyre08uzou6J7OOHV9mejP14YU9xdepFzfbADa/Q5MaXXhgkY2Szk8Z+jPW4wUWGzdxHQSHmbTyb9vFfiRWaN4cBmfQ0hPF/hov/ioXOUvlJVFR2msR69cFd/ryjpp5fwBWn6c6SYTjEkROMOp+xh47WCctObKduwfu+tb/wD9FUM7tuH0f/towB6lrOsHBKDDzCIdHGVmcPzGKORmTKW2zdiYb3zHfyL1rUPE9Y17RSmwWiq2VLdJHyFoeA10MrG9uxzL3OzZe/SFQ0kxCmhwGaj/AFy2vmfUxyNGaQlrQRcDPc8WY7bXPpZ6OnDK2pbSS6LSQZg8ueX1HaljHPtbK03Jba1xvSbSGgwuowOavpMKfSSR1LIQXSzSXBIzWLnW47EW2EKIkMek3AzfJ03yKzq77wb5ST2hVtJuBm+TpvkVnV33g3ykntC0kPFR/AUU/DP8RsqlQpVqVx5NrC7/AH+Kz3QuotFOCqXzSH4TVy7rC7/f4rPdC6i0U4KpfNIfhNWLxvMn7mno5UehUUoQvm4kCEKF4AJ1hLf2fSSkq2GjZaNo5grvQ0M7XL0Qxh1tzMyEIWpHDHOzM0t5QtdItvWypHiMOWQ8h2/mqHTNOcI2Ly/kWvjszKyEIWZFATHBt7upLkxwbe7qVjozxMffsS08aOe9f/DX1eH5lQxOlbNHhMT75XljHWNjlcYWmx6CVf1/8NfV4fmS/F2SOhwpsLg2Q5RGTuDz2EMJ6HWW9p5dnRd0T28cOr7M9Sr9QWENFxJWtN9gbNEertozsVCn1GAm0GJ10duPY4A/ylvMsUlFphG4nNTVFthP+H226Q1WWaaaU0wAlwSN4H+3G9x4/wDbkd7FBnFL7yXJt/cff/ZrFI+99IakcdiZ2i/QJCq1XojpBSEN/wCo4G5r5RNO5hdbkD2m+/i3Kz/3yq4e+8Bq4+U5pW/dfEOUcfGkelWsTAcYMf6wpsSjMYcGFvYxbPlzbnG/cjiXB2NoKXS4D9liNBPuOx9O+9/GjHStb1hVOkbsOc3Em0rqYSMDpI3U5JeHdqO0dffs3Kzoo/Rekqm1UOJVzC0PGSWN2X9oxzDtZHcWDt9+JVdKDhVJgctFh+ICpMlRHKczxn2W2NZYWAAFzbaV6kBV0m4Gb5Om+RWdXfB7fKSe0KtpNwM3ydN8is6u+8G+Uk9oWjh4qP4Cin4Z/iNlQhCtSuPJ9YXf7/FZ7oXUWinBVL5pD8Jq5d1hd/v8VnuhdRaKcFUvmkPwmrF43mT9zT0cqPQqKUIXzcSBCFC8AyQR5nBvKVsQCU4RDdxdybB1pstXoinUp135jtEco5ghCLK5JwVTEqfMy43jb+auKCorqlbBwl5njWayZrKlWcQpcjrjcdo/JVlhbqpVTcJb0VsouLyYJjg293UlqZYNvd1JzRniY+/Ykp40c96/+Gvq8PzKtP8A+jePF70Cs6/+Gvq8PzKpVyhjcIc4gAOjJJNgAHQEkniFlvaeXZ0XdE9vHDq+zOowEWWClr4pReKWN433Y9r9nLsKz3SowFlWqsPhkH7WKJw488bHe0c5WeSQAXJsAlFXWl+wbG8nL0ruEHJnEpqImxTRTDJjtw+jPP8AR42k9YGwLzfWnoLh9Jh7qmmpmxyCSNoLZJbWcbHtS4j1L1haLro4If5WH3k1KEYwZBGbcjSNJuBm+TpvkVnV33g3ykntCraTcDN8nTfIrOrvvBvlJPaFcQ8UvwFZPwz/ABGyoQhWhXHk+sLv9/is90LqLRTgul80h+E1cu6wu/3+Kz3QuotFOCqXzSH4TVi8bzJ+5p6OVHoVFKFC+biRKAL7AoTDCqW57Idw3fmp8NQ77FBf4jqEdZ5DCkgyMA9PSsyELcwgoRUVuRYpZbCUKFK7PQQhCAMNTTh7S09XMUhljLSWneFsiqVtEJBcd0N35Kp0jgvjx1ocS+pDbXrLNbxImODb3dSXuaQbEWKYYNvd1Kj0amsVFP7+wtTxo571/wDDX1eH5kwotH4KyhphO0nLC3LZxbbM1t93QEv1/wDDX1eH5lsOjPeUHkY/dC+kaLgpykpLNZfycaQk4xi4vzEcmreAG8M88Z4rEG3sPrVmlw3GKXvXGJrDc175S37Li9q2VCtZYCiX2Sujjbl5iiDTTSeDunU9QP4mREn7OQphDrqrotlbgmbldEZGD1teD6Qs6EtLRVf2W0TrSM/tJMz0+vfC3G01LWwnjNmPA9Dr+pJ9Z2nmF1+FOjpKlzpDJEexuikY6wdtO1ttnSrstOx/dsY7xmh3tS2o0TopO6pouloMZ9LSFBLRln2Z/uTR0hXvcRPpNwM3ydN8is6u+8G+Uk9oRpxCGYY5jRYN7E0DfYBzQB6AjV33g3ykntCbissWl/SLyeeGb/qNlQhCsyvPJ9YXf7/FZ7oXUWinBVL5pD8Jq5d1hd/v8VnuhdRaKcFUvmkPwmrF43mT9zT0cqPQqKVCyQwl5yt//F84jFyerHeJJZn1TU5kdYbuM8yfMYGiw3BY6WmEbbDrPKsy2OAwf+nht4nv/sP1V6iJQhCsSUhShCAMNRUtYLuPVypc/F3X7Votz7VWrJ87yeLcFhWVxek7JTcankkJ2XPPJDGLFz4bfR+SZRyBwu03C1tXsKns/LxH2qXAaSsc1XbtT8z2q555MvVlCJBfc7l/NYMMic1zg4W3JiiyupYSDuVy2NfUYcFraxzRr+4a+rw/MvT9C9EIKjC6WRkzg808RfYskAcWC4I3jouketnVPX4lW/TKUwOHYmMyOkLH3ZfbtGXj5V5bV6FY1hruyGlrYi3b2SHO4Dn7JCSB1kKwrtnU84PI8srjYspLM91qtBKlv+W6OQdOQ+g7PWlFVgtRF3cMg58uYekXC8rwvW/jNKbfTHyAeDO1s3pLhm9a3TCP0kZQAKuhY7ldDKY/uPDgftBPw0pbHiSf0Ep6Pre7YM0JpR648BrNlQx0J/5YL/fjzJ5SYXhNcL0dXG477R1DJLdLCSR1p6Gla3xJoUno6xcLzNPUraqrQCQf5czHczmlh9V0oqtGauLuoHEcrf2nu7fUnYYyme6SFJ4a2G+JpOn/AAfJ40fvhfGrvvBvlJPaFk1gtIoJAQQc0ewgjwwrmqjAp6mgb2Nna9kkBedjRtHHx9SUnZGOL1pPZqjUYSlhsktusNUzwrR6ep2sbZv77tjer97qTmso8NwmL6RiM7CfBDvCPIyIbXn+9i810w/SAnmBhwyL6Ozd2V1nSkfwt7mP1noUN+lFuqXuySnR7e2z9jVNbmGfRsVkhzF1o4iTa20sB3LpPRTgul80h+E1c0aM6vMTxl5lYx+Rxu+onc8NJ4zmN3SHouupMGw76PSw0xcHdjijiLgLZsjQ0m3FeyobG55t72W6iorVQsp6Z0hsOs8QTulpRGLDrPKskcQaLAWC+1W4PAQw6ze2Xr/Y4rrUOoKFKhWRKShCEAQhShAGsubYkc5QmWI0BJzt6x+KWLDYrDToscWtnkV04OLJWegbeVv98SwtaSbAElN8Posgud59SmwGGnbanlsTzzOqoOTzLoUqFK2Y+FlFlKEALMU0ZoqoEVNJTy343wscftEXWlYvqFwie5jZNTn/AI5XObfxZM3oFl6QhAHgmL/o3TtuaSuifyNmjdEftMzD1BaZiWqPGqU5vocjwNofC5s27jAacw9C6tUoA5IpNPMaw93YxWVcZH+nLd4H8kwNvQtswj9IjEI7Cpgp5xxkB0DvS27fUugq3Dop25Joo5G/uyMbIPQ4ELUcW1N4NU3P0MRE+FC90O/+Edr6kAeZad64qTFcMkphTTRTudGW37HIyzXtce3BDtwPgrXMA1tVWH4aKCjYxjs8jnTOtI7tzcBjCMoI5Tdb3i36NsZuaSue3kbNG1/32W91NND9QFLTES4g/wCkv/2wCyEHnHdSddhzFAHkODaKYrjs5ka2WW5s+omc7sbemQ8n7rbnmXs+huomhorS1lqqUbbOaRC080fhdLvQF6VT0zImCONjWNaLNa1oa1o5ABsAWVAHyxgAAAAAFgALAAbgBxBfSEIAEKFKABCFCAJQoUoAEIQgCCkmI92hCpdMcldSG7hLGEpmhCa0b4eJ7VwkoQhWBKCEIQAKFKEACEIQAIQhAAhCEAQhShAAoQhAApQhAAoQhAAhCEACEIQB/9k="/>
          <p:cNvSpPr>
            <a:spLocks noChangeAspect="1" noChangeArrowheads="1"/>
          </p:cNvSpPr>
          <p:nvPr/>
        </p:nvSpPr>
        <p:spPr bwMode="auto">
          <a:xfrm>
            <a:off x="168540" y="-144463"/>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190" name="Picture 22" descr="matrix,burn,folde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64428" y="3588010"/>
            <a:ext cx="1320800" cy="12192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00" name="Picture 32" descr="http://t1.gstatic.com/images?q=tbn:ANd9GcRxsZ8xk76VUMWq2GaT5m_tlyMqFSJ29FcvectgtWCYZ0VD1CBd&amp;t=1"/>
          <p:cNvPicPr>
            <a:picLocks noChangeAspect="1" noChangeArrowheads="1"/>
          </p:cNvPicPr>
          <p:nvPr/>
        </p:nvPicPr>
        <p:blipFill>
          <a:blip r:embed="rId17" cstate="print">
            <a:extLst>
              <a:ext uri="{BEBA8EAE-BF5A-486C-A8C5-ECC9F3942E4B}">
                <a14:imgProps xmlns:a14="http://schemas.microsoft.com/office/drawing/2010/main">
                  <a14:imgLayer r:embed="rId18">
                    <a14:imgEffect>
                      <a14:backgroundRemoval t="9778" b="99111" l="9821" r="89732"/>
                    </a14:imgEffect>
                  </a14:imgLayer>
                </a14:imgProps>
              </a:ext>
              <a:ext uri="{28A0092B-C50C-407E-A947-70E740481C1C}">
                <a14:useLocalDpi xmlns:a14="http://schemas.microsoft.com/office/drawing/2010/main" val="0"/>
              </a:ext>
            </a:extLst>
          </a:blip>
          <a:srcRect/>
          <a:stretch>
            <a:fillRect/>
          </a:stretch>
        </p:blipFill>
        <p:spPr bwMode="auto">
          <a:xfrm>
            <a:off x="3839716" y="2811287"/>
            <a:ext cx="2311400"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98074" y="5075892"/>
            <a:ext cx="1505925" cy="369332"/>
          </a:xfrm>
          <a:prstGeom prst="rect">
            <a:avLst/>
          </a:prstGeom>
          <a:noFill/>
        </p:spPr>
        <p:txBody>
          <a:bodyPr wrap="none" rtlCol="0">
            <a:spAutoFit/>
          </a:bodyPr>
          <a:lstStyle/>
          <a:p>
            <a:r>
              <a:rPr lang="fr-FR" i="1" dirty="0" smtClean="0"/>
              <a:t>Input </a:t>
            </a:r>
            <a:r>
              <a:rPr lang="fr-FR" i="1" dirty="0" err="1" smtClean="0"/>
              <a:t>folder</a:t>
            </a:r>
            <a:r>
              <a:rPr lang="fr-FR" i="1" dirty="0" smtClean="0"/>
              <a:t>(s)</a:t>
            </a:r>
            <a:endParaRPr lang="fr-FR" i="1" dirty="0"/>
          </a:p>
        </p:txBody>
      </p:sp>
      <p:sp>
        <p:nvSpPr>
          <p:cNvPr id="29" name="TextBox 28"/>
          <p:cNvSpPr txBox="1"/>
          <p:nvPr/>
        </p:nvSpPr>
        <p:spPr>
          <a:xfrm>
            <a:off x="7308832" y="4770093"/>
            <a:ext cx="2268954" cy="646331"/>
          </a:xfrm>
          <a:prstGeom prst="rect">
            <a:avLst/>
          </a:prstGeom>
          <a:noFill/>
        </p:spPr>
        <p:txBody>
          <a:bodyPr wrap="none" rtlCol="0">
            <a:spAutoFit/>
          </a:bodyPr>
          <a:lstStyle/>
          <a:p>
            <a:r>
              <a:rPr lang="fr-FR" i="1" dirty="0" err="1" smtClean="0"/>
              <a:t>Onput</a:t>
            </a:r>
            <a:r>
              <a:rPr lang="fr-FR" i="1" dirty="0" smtClean="0"/>
              <a:t> </a:t>
            </a:r>
            <a:r>
              <a:rPr lang="fr-FR" i="1" dirty="0" err="1" smtClean="0"/>
              <a:t>folder</a:t>
            </a:r>
            <a:r>
              <a:rPr lang="fr-FR" i="1" dirty="0" smtClean="0"/>
              <a:t> </a:t>
            </a:r>
            <a:r>
              <a:rPr lang="fr-FR" i="1" dirty="0" err="1" smtClean="0"/>
              <a:t>including</a:t>
            </a:r>
            <a:endParaRPr lang="fr-FR" i="1" dirty="0" smtClean="0"/>
          </a:p>
          <a:p>
            <a:r>
              <a:rPr lang="fr-FR" i="1" dirty="0" smtClean="0"/>
              <a:t>Output files</a:t>
            </a:r>
            <a:endParaRPr lang="fr-FR" i="1" dirty="0"/>
          </a:p>
        </p:txBody>
      </p:sp>
      <p:sp>
        <p:nvSpPr>
          <p:cNvPr id="30" name="TextBox 29"/>
          <p:cNvSpPr txBox="1"/>
          <p:nvPr/>
        </p:nvSpPr>
        <p:spPr>
          <a:xfrm>
            <a:off x="6166722" y="1381707"/>
            <a:ext cx="2681365" cy="923330"/>
          </a:xfrm>
          <a:prstGeom prst="rect">
            <a:avLst/>
          </a:prstGeom>
          <a:noFill/>
        </p:spPr>
        <p:txBody>
          <a:bodyPr wrap="square" rtlCol="0">
            <a:spAutoFit/>
          </a:bodyPr>
          <a:lstStyle/>
          <a:p>
            <a:r>
              <a:rPr lang="en-US" i="1" dirty="0" smtClean="0"/>
              <a:t>Programming within</a:t>
            </a:r>
          </a:p>
          <a:p>
            <a:r>
              <a:rPr lang="en-US" i="1" dirty="0" smtClean="0"/>
              <a:t>a spreadsheet (ODS files preferred)</a:t>
            </a:r>
            <a:endParaRPr lang="en-US" i="1" dirty="0"/>
          </a:p>
        </p:txBody>
      </p:sp>
      <p:sp>
        <p:nvSpPr>
          <p:cNvPr id="33" name="TextBox 32"/>
          <p:cNvSpPr txBox="1"/>
          <p:nvPr/>
        </p:nvSpPr>
        <p:spPr>
          <a:xfrm>
            <a:off x="7043909" y="5950697"/>
            <a:ext cx="2206117" cy="646331"/>
          </a:xfrm>
          <a:prstGeom prst="rect">
            <a:avLst/>
          </a:prstGeom>
          <a:noFill/>
        </p:spPr>
        <p:txBody>
          <a:bodyPr wrap="none" rtlCol="0">
            <a:spAutoFit/>
          </a:bodyPr>
          <a:lstStyle/>
          <a:p>
            <a:r>
              <a:rPr lang="fr-FR" i="1" dirty="0" smtClean="0"/>
              <a:t>Database(s) </a:t>
            </a:r>
            <a:r>
              <a:rPr lang="fr-FR" i="1" dirty="0" err="1" smtClean="0"/>
              <a:t>available</a:t>
            </a:r>
            <a:endParaRPr lang="fr-FR" i="1" dirty="0" smtClean="0"/>
          </a:p>
          <a:p>
            <a:r>
              <a:rPr lang="fr-FR" i="1" dirty="0" smtClean="0"/>
              <a:t>for future use</a:t>
            </a:r>
            <a:endParaRPr lang="fr-FR" i="1" dirty="0"/>
          </a:p>
        </p:txBody>
      </p:sp>
    </p:spTree>
    <p:extLst>
      <p:ext uri="{BB962C8B-B14F-4D97-AF65-F5344CB8AC3E}">
        <p14:creationId xmlns:p14="http://schemas.microsoft.com/office/powerpoint/2010/main" val="4086387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4609</TotalTime>
  <Words>2683</Words>
  <Application>Microsoft Office PowerPoint</Application>
  <PresentationFormat>A4 Paper (210x297 mm)</PresentationFormat>
  <Paragraphs>783</Paragraphs>
  <Slides>65</Slides>
  <Notes>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Office Theme</vt:lpstr>
      <vt:lpstr>Equation</vt:lpstr>
      <vt:lpstr>FMECAENGINE a seamless tool to chain migration simulations and perform related sensitivity analysis</vt:lpstr>
      <vt:lpstr>LICENSE</vt:lpstr>
      <vt:lpstr>GOALS</vt:lpstr>
      <vt:lpstr>VERSION HISTORY</vt:lpstr>
      <vt:lpstr>Which kind of problem can be solved ?</vt:lpstr>
      <vt:lpstr>FMECAENGINE architecture</vt:lpstr>
      <vt:lpstr>What is chained simulation ? </vt:lpstr>
      <vt:lpstr>What is migration simulation?</vt:lpstr>
      <vt:lpstr>Object/parallel implementation</vt:lpstr>
      <vt:lpstr>GOAL: solve complex simulation scenarios with simple inheritance operators and sparse parameters</vt:lpstr>
      <vt:lpstr>TOY EXAMPLE: input table</vt:lpstr>
      <vt:lpstr>TOY EXAMPLE: output table</vt:lpstr>
      <vt:lpstr>TOY EXAMPLE: outputs</vt:lpstr>
      <vt:lpstr>SENSIBILITY ANALYSIS</vt:lpstr>
      <vt:lpstr>CASE STUDY simulation chaining to assess cause trees</vt:lpstr>
      <vt:lpstr>CORRESPONDING CODING</vt:lpstr>
      <vt:lpstr>SENSITIVITY OF ANALYSIS An example: 3 levels for each first two steps</vt:lpstr>
      <vt:lpstr>PRINCIPLES OF SENSITIVITY OF ANALYSIS 9 levels combinations</vt:lpstr>
      <vt:lpstr>PRINCIPLES OF SENSITIVITY OF ANALYSIS APPLICATION TO SIMULATION CHAINING Mandatory rule = each step must have a single parent</vt:lpstr>
      <vt:lpstr>A FIRST INTUITIVE IMPLEMENTATION:  by hands</vt:lpstr>
      <vt:lpstr>SPARSITY: PARAMETERS ARE MAINLY INHERITED</vt:lpstr>
      <vt:lpstr>RAPID RESULTS ANALYSIS</vt:lpstr>
      <vt:lpstr>COMBINATORICS via FMECAENGINE automation</vt:lpstr>
      <vt:lpstr>ADVANCED EXAMPLE INPUT TABLE (automation columns: Foscale, Kscale) All valid Matlab syntaxes are eligible</vt:lpstr>
      <vt:lpstr>Automatically created nodes are</vt:lpstr>
      <vt:lpstr>COMBINATORICS: automatic inheritance</vt:lpstr>
      <vt:lpstr>ADVANCED EXAMPLE: Results</vt:lpstr>
      <vt:lpstr>COMBINATORICS: OMITTING STEPS</vt:lpstr>
      <vt:lpstr>OMITTING STEPS: FMECAENGINE builds all trees required to assess the effects of all combinations</vt:lpstr>
      <vt:lpstr>OMITTING STEPS: Results</vt:lpstr>
      <vt:lpstr>OMITTING STEPS: Results</vt:lpstr>
      <vt:lpstr>COMPLEX ANALYSES WITH OMITTED STEPS A path towards FMECA-based risk assessment</vt:lpstr>
      <vt:lpstr>COMPLEX ANALYSES WITH OMITTED STEPS A path towards FMECA</vt:lpstr>
      <vt:lpstr>COMPLEX ANALYSES WITH OMITTED STEPS: Results</vt:lpstr>
      <vt:lpstr>SEVERITY and CRITICALITY ANALYSIS </vt:lpstr>
      <vt:lpstr>DEFINITION OF SEVERITY</vt:lpstr>
      <vt:lpstr>THE SELECTED EXAMPLE ILLUSTRATES NON-INTUITIVE GROUND RULES FOR RISK MITIGATION AND MANAGEMENT</vt:lpstr>
      <vt:lpstr>CASE STUDY</vt:lpstr>
      <vt:lpstr>RULE 1: PERMUTING STEPS (involving a contact with food) DOES NOT CHANGE THE FINAL MIGRATION</vt:lpstr>
      <vt:lpstr>RULE 1: PERMUTING STEPS† DOES NOT CHANGE THE FINAL MIGRATION</vt:lpstr>
      <vt:lpstr>RULE 2: THE MODAL CRITICALITY ASSOCIATED TO ONE OR A COMBINED STEP(S) IS OBTAINED BY OMITTING THE STEP TO ASSESS</vt:lpstr>
      <vt:lpstr>RULE 2: CALCULATION PROCEDURE TO EXTRACT THE SEVERITY OF A SINGLE STEP</vt:lpstr>
      <vt:lpstr>RULE 3: RATING COMBINED MODALITIES REQUIRES TO ASSESS THE CUMULATIVE EFFECT OF ALL COMBINATIONS (e.g. excessive storage and heating)</vt:lpstr>
      <vt:lpstr>RULE 3: RATING COMBINED EFFECTS here:tD &lt; tD+&lt; t+D &lt; t+D+</vt:lpstr>
      <vt:lpstr>RULE 3: MODAL CRITICALITY ASSOCIATED TO [t,D] × [t+,D+]  all sequences with omitted steps (1..3) are tested (43 simulations !).</vt:lpstr>
      <vt:lpstr>RULE 3: MODAL CRITICALITY ASSOCIATED TO [t,D] × [t+,D+]  all sequences with omitted steps (1..3) are tested (43 simulations). </vt:lpstr>
      <vt:lpstr>RATING SEVERITY for a broad range of conditions</vt:lpstr>
      <vt:lpstr>HOW DOES IT WORK?</vt:lpstr>
      <vt:lpstr>APPLICATION: CONCURRENT DESIGN/SCREENING</vt:lpstr>
      <vt:lpstr>COMPLEX EXAMPLE OF COMBINED EFFECTS</vt:lpstr>
      <vt:lpstr>RATING SEVERITY for several migrants</vt:lpstr>
      <vt:lpstr>RISK BALANCING between migrants</vt:lpstr>
      <vt:lpstr>Connecting with physico-chemical databases</vt:lpstr>
      <vt:lpstr>RELATIONAL DATABASES</vt:lpstr>
      <vt:lpstr>IMPLEMENTED RELATIONSHIPS</vt:lpstr>
      <vt:lpstr>EXAMPLE OF ONE TO MANY RELATIONSHIPS The example depicts how databases could be used to derive the formulation (substance content) of a common polymer and finally to sample the distribution of molecular mass (M) of possible migrants. These values are finally used for the calculation of some estimates of diffusion coefficients (D).</vt:lpstr>
      <vt:lpstr>TIP: the name of a substance can be replaced by a class of substance</vt:lpstr>
      <vt:lpstr>RELATIONSHIPS are called KEY or KEY-to-KEY KEY2KEY syntax </vt:lpstr>
      <vt:lpstr>EXAMPLES</vt:lpstr>
      <vt:lpstr>EXAMPLE with multiple keys note that all keys must be enclosed within ()</vt:lpstr>
      <vt:lpstr>HOW TO BUILD USER DATABASES, RULEBASES, KNOWLEDGEBASES </vt:lpstr>
      <vt:lpstr>Examples: Tables of physico-chemical properties</vt:lpstr>
      <vt:lpstr>PowerPoint Presentation</vt:lpstr>
      <vt:lpstr>POSSIBLE EXTENSIONS</vt:lpstr>
      <vt:lpstr>DETAILED MANUAL</vt:lpstr>
    </vt:vector>
  </TitlesOfParts>
  <Company>arni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FMECAENGINE a seamless tool to chain migration simulations or perform sensitivity analysis</dc:title>
  <dc:creator>Olivier</dc:creator>
  <cp:lastModifiedBy>Olivier</cp:lastModifiedBy>
  <cp:revision>333</cp:revision>
  <cp:lastPrinted>2011-08-30T12:10:25Z</cp:lastPrinted>
  <dcterms:created xsi:type="dcterms:W3CDTF">2011-04-25T14:03:02Z</dcterms:created>
  <dcterms:modified xsi:type="dcterms:W3CDTF">2011-08-30T12:18:34Z</dcterms:modified>
</cp:coreProperties>
</file>